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73"/>
  </p:notesMasterIdLst>
  <p:sldIdLst>
    <p:sldId id="256" r:id="rId2"/>
    <p:sldId id="257" r:id="rId3"/>
    <p:sldId id="258" r:id="rId4"/>
    <p:sldId id="259" r:id="rId5"/>
    <p:sldId id="262" r:id="rId6"/>
    <p:sldId id="442" r:id="rId7"/>
    <p:sldId id="447" r:id="rId8"/>
    <p:sldId id="260" r:id="rId9"/>
    <p:sldId id="265" r:id="rId10"/>
    <p:sldId id="261" r:id="rId11"/>
    <p:sldId id="266" r:id="rId12"/>
    <p:sldId id="263" r:id="rId13"/>
    <p:sldId id="264"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5" r:id="rId32"/>
    <p:sldId id="286" r:id="rId33"/>
    <p:sldId id="287" r:id="rId34"/>
    <p:sldId id="289" r:id="rId35"/>
    <p:sldId id="290" r:id="rId36"/>
    <p:sldId id="293" r:id="rId37"/>
    <p:sldId id="295" r:id="rId38"/>
    <p:sldId id="296" r:id="rId39"/>
    <p:sldId id="297" r:id="rId40"/>
    <p:sldId id="298" r:id="rId41"/>
    <p:sldId id="299" r:id="rId42"/>
    <p:sldId id="300" r:id="rId43"/>
    <p:sldId id="301" r:id="rId44"/>
    <p:sldId id="302" r:id="rId45"/>
    <p:sldId id="303" r:id="rId46"/>
    <p:sldId id="305" r:id="rId47"/>
    <p:sldId id="306" r:id="rId48"/>
    <p:sldId id="307" r:id="rId49"/>
    <p:sldId id="308" r:id="rId50"/>
    <p:sldId id="309" r:id="rId51"/>
    <p:sldId id="310" r:id="rId52"/>
    <p:sldId id="311" r:id="rId53"/>
    <p:sldId id="313" r:id="rId54"/>
    <p:sldId id="326" r:id="rId55"/>
    <p:sldId id="314" r:id="rId56"/>
    <p:sldId id="315" r:id="rId57"/>
    <p:sldId id="316" r:id="rId58"/>
    <p:sldId id="317" r:id="rId59"/>
    <p:sldId id="319" r:id="rId60"/>
    <p:sldId id="320" r:id="rId61"/>
    <p:sldId id="321" r:id="rId62"/>
    <p:sldId id="327" r:id="rId63"/>
    <p:sldId id="328" r:id="rId64"/>
    <p:sldId id="329" r:id="rId65"/>
    <p:sldId id="443" r:id="rId66"/>
    <p:sldId id="331" r:id="rId67"/>
    <p:sldId id="426" r:id="rId68"/>
    <p:sldId id="334" r:id="rId69"/>
    <p:sldId id="336" r:id="rId70"/>
    <p:sldId id="444" r:id="rId71"/>
    <p:sldId id="335" r:id="rId72"/>
    <p:sldId id="330" r:id="rId73"/>
    <p:sldId id="332" r:id="rId74"/>
    <p:sldId id="333" r:id="rId75"/>
    <p:sldId id="337" r:id="rId76"/>
    <p:sldId id="338" r:id="rId77"/>
    <p:sldId id="339" r:id="rId78"/>
    <p:sldId id="340" r:id="rId79"/>
    <p:sldId id="341" r:id="rId80"/>
    <p:sldId id="342" r:id="rId81"/>
    <p:sldId id="343" r:id="rId82"/>
    <p:sldId id="344" r:id="rId83"/>
    <p:sldId id="345" r:id="rId84"/>
    <p:sldId id="346" r:id="rId85"/>
    <p:sldId id="347" r:id="rId86"/>
    <p:sldId id="348" r:id="rId87"/>
    <p:sldId id="349" r:id="rId88"/>
    <p:sldId id="351" r:id="rId89"/>
    <p:sldId id="352" r:id="rId90"/>
    <p:sldId id="427" r:id="rId91"/>
    <p:sldId id="350" r:id="rId92"/>
    <p:sldId id="435" r:id="rId93"/>
    <p:sldId id="353" r:id="rId94"/>
    <p:sldId id="354" r:id="rId95"/>
    <p:sldId id="357" r:id="rId96"/>
    <p:sldId id="355" r:id="rId97"/>
    <p:sldId id="362" r:id="rId98"/>
    <p:sldId id="358" r:id="rId99"/>
    <p:sldId id="361" r:id="rId100"/>
    <p:sldId id="360" r:id="rId101"/>
    <p:sldId id="359" r:id="rId102"/>
    <p:sldId id="363" r:id="rId103"/>
    <p:sldId id="364" r:id="rId104"/>
    <p:sldId id="365" r:id="rId105"/>
    <p:sldId id="366" r:id="rId106"/>
    <p:sldId id="367" r:id="rId107"/>
    <p:sldId id="368" r:id="rId108"/>
    <p:sldId id="369" r:id="rId109"/>
    <p:sldId id="370" r:id="rId110"/>
    <p:sldId id="371" r:id="rId111"/>
    <p:sldId id="372" r:id="rId112"/>
    <p:sldId id="373" r:id="rId113"/>
    <p:sldId id="374" r:id="rId114"/>
    <p:sldId id="375" r:id="rId115"/>
    <p:sldId id="376" r:id="rId116"/>
    <p:sldId id="377" r:id="rId117"/>
    <p:sldId id="378" r:id="rId118"/>
    <p:sldId id="379" r:id="rId119"/>
    <p:sldId id="380" r:id="rId120"/>
    <p:sldId id="381" r:id="rId121"/>
    <p:sldId id="382" r:id="rId122"/>
    <p:sldId id="383" r:id="rId123"/>
    <p:sldId id="384" r:id="rId124"/>
    <p:sldId id="385" r:id="rId125"/>
    <p:sldId id="386" r:id="rId126"/>
    <p:sldId id="387" r:id="rId127"/>
    <p:sldId id="388" r:id="rId128"/>
    <p:sldId id="389" r:id="rId129"/>
    <p:sldId id="392" r:id="rId130"/>
    <p:sldId id="390" r:id="rId131"/>
    <p:sldId id="391" r:id="rId132"/>
    <p:sldId id="436" r:id="rId133"/>
    <p:sldId id="438" r:id="rId134"/>
    <p:sldId id="399" r:id="rId135"/>
    <p:sldId id="393" r:id="rId136"/>
    <p:sldId id="445" r:id="rId137"/>
    <p:sldId id="437" r:id="rId138"/>
    <p:sldId id="394" r:id="rId139"/>
    <p:sldId id="439" r:id="rId140"/>
    <p:sldId id="395" r:id="rId141"/>
    <p:sldId id="398" r:id="rId142"/>
    <p:sldId id="397" r:id="rId143"/>
    <p:sldId id="400" r:id="rId144"/>
    <p:sldId id="401" r:id="rId145"/>
    <p:sldId id="402" r:id="rId146"/>
    <p:sldId id="403" r:id="rId147"/>
    <p:sldId id="404" r:id="rId148"/>
    <p:sldId id="405" r:id="rId149"/>
    <p:sldId id="406" r:id="rId150"/>
    <p:sldId id="446" r:id="rId151"/>
    <p:sldId id="440" r:id="rId152"/>
    <p:sldId id="407" r:id="rId153"/>
    <p:sldId id="408" r:id="rId154"/>
    <p:sldId id="409" r:id="rId155"/>
    <p:sldId id="410" r:id="rId156"/>
    <p:sldId id="412" r:id="rId157"/>
    <p:sldId id="413" r:id="rId158"/>
    <p:sldId id="415" r:id="rId159"/>
    <p:sldId id="416" r:id="rId160"/>
    <p:sldId id="422" r:id="rId161"/>
    <p:sldId id="423" r:id="rId162"/>
    <p:sldId id="424" r:id="rId163"/>
    <p:sldId id="428" r:id="rId164"/>
    <p:sldId id="429" r:id="rId165"/>
    <p:sldId id="430" r:id="rId166"/>
    <p:sldId id="431" r:id="rId167"/>
    <p:sldId id="432" r:id="rId168"/>
    <p:sldId id="433" r:id="rId169"/>
    <p:sldId id="434" r:id="rId170"/>
    <p:sldId id="441" r:id="rId171"/>
    <p:sldId id="425" r:id="rId1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87" autoAdjust="0"/>
    <p:restoredTop sz="94660"/>
  </p:normalViewPr>
  <p:slideViewPr>
    <p:cSldViewPr snapToGrid="0">
      <p:cViewPr varScale="1">
        <p:scale>
          <a:sx n="138" d="100"/>
          <a:sy n="138" d="100"/>
        </p:scale>
        <p:origin x="116" y="6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viewProps" Target="viewProps.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slide" Target="slides/slide168.xml"/><Relationship Id="rId177"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7AC355-11E2-4994-B0EA-074A2A264FC7}" type="datetimeFigureOut">
              <a:rPr lang="en-US" smtClean="0"/>
              <a:t>3/7/2022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538F92-D3F4-4181-825E-2F3FCD174B0A}" type="slidenum">
              <a:rPr lang="en-US" smtClean="0"/>
              <a:t>‹#›</a:t>
            </a:fld>
            <a:endParaRPr lang="en-US"/>
          </a:p>
        </p:txBody>
      </p:sp>
    </p:spTree>
    <p:extLst>
      <p:ext uri="{BB962C8B-B14F-4D97-AF65-F5344CB8AC3E}">
        <p14:creationId xmlns:p14="http://schemas.microsoft.com/office/powerpoint/2010/main" val="2276617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a:t>
            </a:fld>
            <a:endParaRPr lang="en-US"/>
          </a:p>
        </p:txBody>
      </p:sp>
    </p:spTree>
    <p:extLst>
      <p:ext uri="{BB962C8B-B14F-4D97-AF65-F5344CB8AC3E}">
        <p14:creationId xmlns:p14="http://schemas.microsoft.com/office/powerpoint/2010/main" val="41123850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12</a:t>
            </a:fld>
            <a:endParaRPr lang="en-US"/>
          </a:p>
        </p:txBody>
      </p:sp>
    </p:spTree>
    <p:extLst>
      <p:ext uri="{BB962C8B-B14F-4D97-AF65-F5344CB8AC3E}">
        <p14:creationId xmlns:p14="http://schemas.microsoft.com/office/powerpoint/2010/main" val="74745790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107</a:t>
            </a:fld>
            <a:endParaRPr lang="en-US"/>
          </a:p>
        </p:txBody>
      </p:sp>
    </p:spTree>
    <p:extLst>
      <p:ext uri="{BB962C8B-B14F-4D97-AF65-F5344CB8AC3E}">
        <p14:creationId xmlns:p14="http://schemas.microsoft.com/office/powerpoint/2010/main" val="104529098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108</a:t>
            </a:fld>
            <a:endParaRPr lang="en-US"/>
          </a:p>
        </p:txBody>
      </p:sp>
    </p:spTree>
    <p:extLst>
      <p:ext uri="{BB962C8B-B14F-4D97-AF65-F5344CB8AC3E}">
        <p14:creationId xmlns:p14="http://schemas.microsoft.com/office/powerpoint/2010/main" val="143531433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109</a:t>
            </a:fld>
            <a:endParaRPr lang="en-US"/>
          </a:p>
        </p:txBody>
      </p:sp>
    </p:spTree>
    <p:extLst>
      <p:ext uri="{BB962C8B-B14F-4D97-AF65-F5344CB8AC3E}">
        <p14:creationId xmlns:p14="http://schemas.microsoft.com/office/powerpoint/2010/main" val="357922603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110</a:t>
            </a:fld>
            <a:endParaRPr lang="en-US"/>
          </a:p>
        </p:txBody>
      </p:sp>
    </p:spTree>
    <p:extLst>
      <p:ext uri="{BB962C8B-B14F-4D97-AF65-F5344CB8AC3E}">
        <p14:creationId xmlns:p14="http://schemas.microsoft.com/office/powerpoint/2010/main" val="282849080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111</a:t>
            </a:fld>
            <a:endParaRPr lang="en-US"/>
          </a:p>
        </p:txBody>
      </p:sp>
    </p:spTree>
    <p:extLst>
      <p:ext uri="{BB962C8B-B14F-4D97-AF65-F5344CB8AC3E}">
        <p14:creationId xmlns:p14="http://schemas.microsoft.com/office/powerpoint/2010/main" val="218935689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112</a:t>
            </a:fld>
            <a:endParaRPr lang="en-US"/>
          </a:p>
        </p:txBody>
      </p:sp>
    </p:spTree>
    <p:extLst>
      <p:ext uri="{BB962C8B-B14F-4D97-AF65-F5344CB8AC3E}">
        <p14:creationId xmlns:p14="http://schemas.microsoft.com/office/powerpoint/2010/main" val="109163427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113</a:t>
            </a:fld>
            <a:endParaRPr lang="en-US"/>
          </a:p>
        </p:txBody>
      </p:sp>
    </p:spTree>
    <p:extLst>
      <p:ext uri="{BB962C8B-B14F-4D97-AF65-F5344CB8AC3E}">
        <p14:creationId xmlns:p14="http://schemas.microsoft.com/office/powerpoint/2010/main" val="265785853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114</a:t>
            </a:fld>
            <a:endParaRPr lang="en-US"/>
          </a:p>
        </p:txBody>
      </p:sp>
    </p:spTree>
    <p:extLst>
      <p:ext uri="{BB962C8B-B14F-4D97-AF65-F5344CB8AC3E}">
        <p14:creationId xmlns:p14="http://schemas.microsoft.com/office/powerpoint/2010/main" val="396093007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115</a:t>
            </a:fld>
            <a:endParaRPr lang="en-US"/>
          </a:p>
        </p:txBody>
      </p:sp>
    </p:spTree>
    <p:extLst>
      <p:ext uri="{BB962C8B-B14F-4D97-AF65-F5344CB8AC3E}">
        <p14:creationId xmlns:p14="http://schemas.microsoft.com/office/powerpoint/2010/main" val="184143445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116</a:t>
            </a:fld>
            <a:endParaRPr lang="en-US"/>
          </a:p>
        </p:txBody>
      </p:sp>
    </p:spTree>
    <p:extLst>
      <p:ext uri="{BB962C8B-B14F-4D97-AF65-F5344CB8AC3E}">
        <p14:creationId xmlns:p14="http://schemas.microsoft.com/office/powerpoint/2010/main" val="98647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13</a:t>
            </a:fld>
            <a:endParaRPr lang="en-US"/>
          </a:p>
        </p:txBody>
      </p:sp>
    </p:spTree>
    <p:extLst>
      <p:ext uri="{BB962C8B-B14F-4D97-AF65-F5344CB8AC3E}">
        <p14:creationId xmlns:p14="http://schemas.microsoft.com/office/powerpoint/2010/main" val="163106280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117</a:t>
            </a:fld>
            <a:endParaRPr lang="en-US"/>
          </a:p>
        </p:txBody>
      </p:sp>
    </p:spTree>
    <p:extLst>
      <p:ext uri="{BB962C8B-B14F-4D97-AF65-F5344CB8AC3E}">
        <p14:creationId xmlns:p14="http://schemas.microsoft.com/office/powerpoint/2010/main" val="200368559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118</a:t>
            </a:fld>
            <a:endParaRPr lang="en-US"/>
          </a:p>
        </p:txBody>
      </p:sp>
    </p:spTree>
    <p:extLst>
      <p:ext uri="{BB962C8B-B14F-4D97-AF65-F5344CB8AC3E}">
        <p14:creationId xmlns:p14="http://schemas.microsoft.com/office/powerpoint/2010/main" val="239937127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119</a:t>
            </a:fld>
            <a:endParaRPr lang="en-US"/>
          </a:p>
        </p:txBody>
      </p:sp>
    </p:spTree>
    <p:extLst>
      <p:ext uri="{BB962C8B-B14F-4D97-AF65-F5344CB8AC3E}">
        <p14:creationId xmlns:p14="http://schemas.microsoft.com/office/powerpoint/2010/main" val="307086945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120</a:t>
            </a:fld>
            <a:endParaRPr lang="en-US"/>
          </a:p>
        </p:txBody>
      </p:sp>
    </p:spTree>
    <p:extLst>
      <p:ext uri="{BB962C8B-B14F-4D97-AF65-F5344CB8AC3E}">
        <p14:creationId xmlns:p14="http://schemas.microsoft.com/office/powerpoint/2010/main" val="100081138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121</a:t>
            </a:fld>
            <a:endParaRPr lang="en-US"/>
          </a:p>
        </p:txBody>
      </p:sp>
    </p:spTree>
    <p:extLst>
      <p:ext uri="{BB962C8B-B14F-4D97-AF65-F5344CB8AC3E}">
        <p14:creationId xmlns:p14="http://schemas.microsoft.com/office/powerpoint/2010/main" val="125020224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122</a:t>
            </a:fld>
            <a:endParaRPr lang="en-US"/>
          </a:p>
        </p:txBody>
      </p:sp>
    </p:spTree>
    <p:extLst>
      <p:ext uri="{BB962C8B-B14F-4D97-AF65-F5344CB8AC3E}">
        <p14:creationId xmlns:p14="http://schemas.microsoft.com/office/powerpoint/2010/main" val="8000122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123</a:t>
            </a:fld>
            <a:endParaRPr lang="en-US"/>
          </a:p>
        </p:txBody>
      </p:sp>
    </p:spTree>
    <p:extLst>
      <p:ext uri="{BB962C8B-B14F-4D97-AF65-F5344CB8AC3E}">
        <p14:creationId xmlns:p14="http://schemas.microsoft.com/office/powerpoint/2010/main" val="254787960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124</a:t>
            </a:fld>
            <a:endParaRPr lang="en-US"/>
          </a:p>
        </p:txBody>
      </p:sp>
    </p:spTree>
    <p:extLst>
      <p:ext uri="{BB962C8B-B14F-4D97-AF65-F5344CB8AC3E}">
        <p14:creationId xmlns:p14="http://schemas.microsoft.com/office/powerpoint/2010/main" val="405312222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125</a:t>
            </a:fld>
            <a:endParaRPr lang="en-US"/>
          </a:p>
        </p:txBody>
      </p:sp>
    </p:spTree>
    <p:extLst>
      <p:ext uri="{BB962C8B-B14F-4D97-AF65-F5344CB8AC3E}">
        <p14:creationId xmlns:p14="http://schemas.microsoft.com/office/powerpoint/2010/main" val="260508635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126</a:t>
            </a:fld>
            <a:endParaRPr lang="en-US"/>
          </a:p>
        </p:txBody>
      </p:sp>
    </p:spTree>
    <p:extLst>
      <p:ext uri="{BB962C8B-B14F-4D97-AF65-F5344CB8AC3E}">
        <p14:creationId xmlns:p14="http://schemas.microsoft.com/office/powerpoint/2010/main" val="673522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14</a:t>
            </a:fld>
            <a:endParaRPr lang="en-US"/>
          </a:p>
        </p:txBody>
      </p:sp>
    </p:spTree>
    <p:extLst>
      <p:ext uri="{BB962C8B-B14F-4D97-AF65-F5344CB8AC3E}">
        <p14:creationId xmlns:p14="http://schemas.microsoft.com/office/powerpoint/2010/main" val="84576055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127</a:t>
            </a:fld>
            <a:endParaRPr lang="en-US"/>
          </a:p>
        </p:txBody>
      </p:sp>
    </p:spTree>
    <p:extLst>
      <p:ext uri="{BB962C8B-B14F-4D97-AF65-F5344CB8AC3E}">
        <p14:creationId xmlns:p14="http://schemas.microsoft.com/office/powerpoint/2010/main" val="421304568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128</a:t>
            </a:fld>
            <a:endParaRPr lang="en-US"/>
          </a:p>
        </p:txBody>
      </p:sp>
    </p:spTree>
    <p:extLst>
      <p:ext uri="{BB962C8B-B14F-4D97-AF65-F5344CB8AC3E}">
        <p14:creationId xmlns:p14="http://schemas.microsoft.com/office/powerpoint/2010/main" val="186676534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129</a:t>
            </a:fld>
            <a:endParaRPr lang="en-US"/>
          </a:p>
        </p:txBody>
      </p:sp>
    </p:spTree>
    <p:extLst>
      <p:ext uri="{BB962C8B-B14F-4D97-AF65-F5344CB8AC3E}">
        <p14:creationId xmlns:p14="http://schemas.microsoft.com/office/powerpoint/2010/main" val="361900551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130</a:t>
            </a:fld>
            <a:endParaRPr lang="en-US"/>
          </a:p>
        </p:txBody>
      </p:sp>
    </p:spTree>
    <p:extLst>
      <p:ext uri="{BB962C8B-B14F-4D97-AF65-F5344CB8AC3E}">
        <p14:creationId xmlns:p14="http://schemas.microsoft.com/office/powerpoint/2010/main" val="111494363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131</a:t>
            </a:fld>
            <a:endParaRPr lang="en-US"/>
          </a:p>
        </p:txBody>
      </p:sp>
    </p:spTree>
    <p:extLst>
      <p:ext uri="{BB962C8B-B14F-4D97-AF65-F5344CB8AC3E}">
        <p14:creationId xmlns:p14="http://schemas.microsoft.com/office/powerpoint/2010/main" val="263973737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134</a:t>
            </a:fld>
            <a:endParaRPr lang="en-US"/>
          </a:p>
        </p:txBody>
      </p:sp>
    </p:spTree>
    <p:extLst>
      <p:ext uri="{BB962C8B-B14F-4D97-AF65-F5344CB8AC3E}">
        <p14:creationId xmlns:p14="http://schemas.microsoft.com/office/powerpoint/2010/main" val="19604013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135</a:t>
            </a:fld>
            <a:endParaRPr lang="en-US"/>
          </a:p>
        </p:txBody>
      </p:sp>
    </p:spTree>
    <p:extLst>
      <p:ext uri="{BB962C8B-B14F-4D97-AF65-F5344CB8AC3E}">
        <p14:creationId xmlns:p14="http://schemas.microsoft.com/office/powerpoint/2010/main" val="294687372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138</a:t>
            </a:fld>
            <a:endParaRPr lang="en-US"/>
          </a:p>
        </p:txBody>
      </p:sp>
    </p:spTree>
    <p:extLst>
      <p:ext uri="{BB962C8B-B14F-4D97-AF65-F5344CB8AC3E}">
        <p14:creationId xmlns:p14="http://schemas.microsoft.com/office/powerpoint/2010/main" val="245378953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140</a:t>
            </a:fld>
            <a:endParaRPr lang="en-US"/>
          </a:p>
        </p:txBody>
      </p:sp>
    </p:spTree>
    <p:extLst>
      <p:ext uri="{BB962C8B-B14F-4D97-AF65-F5344CB8AC3E}">
        <p14:creationId xmlns:p14="http://schemas.microsoft.com/office/powerpoint/2010/main" val="295716132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141</a:t>
            </a:fld>
            <a:endParaRPr lang="en-US"/>
          </a:p>
        </p:txBody>
      </p:sp>
    </p:spTree>
    <p:extLst>
      <p:ext uri="{BB962C8B-B14F-4D97-AF65-F5344CB8AC3E}">
        <p14:creationId xmlns:p14="http://schemas.microsoft.com/office/powerpoint/2010/main" val="4043180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15</a:t>
            </a:fld>
            <a:endParaRPr lang="en-US"/>
          </a:p>
        </p:txBody>
      </p:sp>
    </p:spTree>
    <p:extLst>
      <p:ext uri="{BB962C8B-B14F-4D97-AF65-F5344CB8AC3E}">
        <p14:creationId xmlns:p14="http://schemas.microsoft.com/office/powerpoint/2010/main" val="383205545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142</a:t>
            </a:fld>
            <a:endParaRPr lang="en-US"/>
          </a:p>
        </p:txBody>
      </p:sp>
    </p:spTree>
    <p:extLst>
      <p:ext uri="{BB962C8B-B14F-4D97-AF65-F5344CB8AC3E}">
        <p14:creationId xmlns:p14="http://schemas.microsoft.com/office/powerpoint/2010/main" val="196596439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143</a:t>
            </a:fld>
            <a:endParaRPr lang="en-US"/>
          </a:p>
        </p:txBody>
      </p:sp>
    </p:spTree>
    <p:extLst>
      <p:ext uri="{BB962C8B-B14F-4D97-AF65-F5344CB8AC3E}">
        <p14:creationId xmlns:p14="http://schemas.microsoft.com/office/powerpoint/2010/main" val="184942981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144</a:t>
            </a:fld>
            <a:endParaRPr lang="en-US"/>
          </a:p>
        </p:txBody>
      </p:sp>
    </p:spTree>
    <p:extLst>
      <p:ext uri="{BB962C8B-B14F-4D97-AF65-F5344CB8AC3E}">
        <p14:creationId xmlns:p14="http://schemas.microsoft.com/office/powerpoint/2010/main" val="359667517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145</a:t>
            </a:fld>
            <a:endParaRPr lang="en-US"/>
          </a:p>
        </p:txBody>
      </p:sp>
    </p:spTree>
    <p:extLst>
      <p:ext uri="{BB962C8B-B14F-4D97-AF65-F5344CB8AC3E}">
        <p14:creationId xmlns:p14="http://schemas.microsoft.com/office/powerpoint/2010/main" val="4508806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146</a:t>
            </a:fld>
            <a:endParaRPr lang="en-US"/>
          </a:p>
        </p:txBody>
      </p:sp>
    </p:spTree>
    <p:extLst>
      <p:ext uri="{BB962C8B-B14F-4D97-AF65-F5344CB8AC3E}">
        <p14:creationId xmlns:p14="http://schemas.microsoft.com/office/powerpoint/2010/main" val="79427023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147</a:t>
            </a:fld>
            <a:endParaRPr lang="en-US"/>
          </a:p>
        </p:txBody>
      </p:sp>
    </p:spTree>
    <p:extLst>
      <p:ext uri="{BB962C8B-B14F-4D97-AF65-F5344CB8AC3E}">
        <p14:creationId xmlns:p14="http://schemas.microsoft.com/office/powerpoint/2010/main" val="374862274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148</a:t>
            </a:fld>
            <a:endParaRPr lang="en-US"/>
          </a:p>
        </p:txBody>
      </p:sp>
    </p:spTree>
    <p:extLst>
      <p:ext uri="{BB962C8B-B14F-4D97-AF65-F5344CB8AC3E}">
        <p14:creationId xmlns:p14="http://schemas.microsoft.com/office/powerpoint/2010/main" val="92987739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149</a:t>
            </a:fld>
            <a:endParaRPr lang="en-US"/>
          </a:p>
        </p:txBody>
      </p:sp>
    </p:spTree>
    <p:extLst>
      <p:ext uri="{BB962C8B-B14F-4D97-AF65-F5344CB8AC3E}">
        <p14:creationId xmlns:p14="http://schemas.microsoft.com/office/powerpoint/2010/main" val="247177422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152</a:t>
            </a:fld>
            <a:endParaRPr lang="en-US"/>
          </a:p>
        </p:txBody>
      </p:sp>
    </p:spTree>
    <p:extLst>
      <p:ext uri="{BB962C8B-B14F-4D97-AF65-F5344CB8AC3E}">
        <p14:creationId xmlns:p14="http://schemas.microsoft.com/office/powerpoint/2010/main" val="290393009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153</a:t>
            </a:fld>
            <a:endParaRPr lang="en-US"/>
          </a:p>
        </p:txBody>
      </p:sp>
    </p:spTree>
    <p:extLst>
      <p:ext uri="{BB962C8B-B14F-4D97-AF65-F5344CB8AC3E}">
        <p14:creationId xmlns:p14="http://schemas.microsoft.com/office/powerpoint/2010/main" val="1087081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16</a:t>
            </a:fld>
            <a:endParaRPr lang="en-US"/>
          </a:p>
        </p:txBody>
      </p:sp>
    </p:spTree>
    <p:extLst>
      <p:ext uri="{BB962C8B-B14F-4D97-AF65-F5344CB8AC3E}">
        <p14:creationId xmlns:p14="http://schemas.microsoft.com/office/powerpoint/2010/main" val="104041551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154</a:t>
            </a:fld>
            <a:endParaRPr lang="en-US"/>
          </a:p>
        </p:txBody>
      </p:sp>
    </p:spTree>
    <p:extLst>
      <p:ext uri="{BB962C8B-B14F-4D97-AF65-F5344CB8AC3E}">
        <p14:creationId xmlns:p14="http://schemas.microsoft.com/office/powerpoint/2010/main" val="190436074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155</a:t>
            </a:fld>
            <a:endParaRPr lang="en-US"/>
          </a:p>
        </p:txBody>
      </p:sp>
    </p:spTree>
    <p:extLst>
      <p:ext uri="{BB962C8B-B14F-4D97-AF65-F5344CB8AC3E}">
        <p14:creationId xmlns:p14="http://schemas.microsoft.com/office/powerpoint/2010/main" val="409941732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ltLang="en-US"/>
              <a:t>Skip Lists</a:t>
            </a:r>
          </a:p>
        </p:txBody>
      </p:sp>
      <p:sp>
        <p:nvSpPr>
          <p:cNvPr id="5" name="Date Placeholder 4"/>
          <p:cNvSpPr>
            <a:spLocks noGrp="1"/>
          </p:cNvSpPr>
          <p:nvPr>
            <p:ph type="dt" idx="11"/>
          </p:nvPr>
        </p:nvSpPr>
        <p:spPr/>
        <p:txBody>
          <a:bodyPr/>
          <a:lstStyle/>
          <a:p>
            <a:fld id="{03658891-1961-4DC4-B679-EAC48F0454D8}" type="datetime8">
              <a:rPr lang="en-US" altLang="en-US" smtClean="0"/>
              <a:pPr/>
              <a:t>3/7/2022 10:16 AM</a:t>
            </a:fld>
            <a:endParaRPr lang="en-US" altLang="en-US"/>
          </a:p>
        </p:txBody>
      </p:sp>
      <p:sp>
        <p:nvSpPr>
          <p:cNvPr id="6" name="Slide Number Placeholder 5"/>
          <p:cNvSpPr>
            <a:spLocks noGrp="1"/>
          </p:cNvSpPr>
          <p:nvPr>
            <p:ph type="sldNum" sz="quarter" idx="12"/>
          </p:nvPr>
        </p:nvSpPr>
        <p:spPr/>
        <p:txBody>
          <a:bodyPr/>
          <a:lstStyle/>
          <a:p>
            <a:fld id="{751F6DC9-070E-40F8-931D-B22E198F4573}" type="slidenum">
              <a:rPr lang="en-US" altLang="en-US" smtClean="0"/>
              <a:pPr/>
              <a:t>156</a:t>
            </a:fld>
            <a:endParaRPr lang="en-US" altLang="en-US"/>
          </a:p>
        </p:txBody>
      </p:sp>
    </p:spTree>
    <p:extLst>
      <p:ext uri="{BB962C8B-B14F-4D97-AF65-F5344CB8AC3E}">
        <p14:creationId xmlns:p14="http://schemas.microsoft.com/office/powerpoint/2010/main" val="36482409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ltLang="en-US"/>
              <a:t>Skip Lists</a:t>
            </a:r>
          </a:p>
        </p:txBody>
      </p:sp>
      <p:sp>
        <p:nvSpPr>
          <p:cNvPr id="5" name="Date Placeholder 4"/>
          <p:cNvSpPr>
            <a:spLocks noGrp="1"/>
          </p:cNvSpPr>
          <p:nvPr>
            <p:ph type="dt" idx="11"/>
          </p:nvPr>
        </p:nvSpPr>
        <p:spPr/>
        <p:txBody>
          <a:bodyPr/>
          <a:lstStyle/>
          <a:p>
            <a:fld id="{03658891-1961-4DC4-B679-EAC48F0454D8}" type="datetime8">
              <a:rPr lang="en-US" altLang="en-US" smtClean="0"/>
              <a:pPr/>
              <a:t>3/7/2022 10:16 AM</a:t>
            </a:fld>
            <a:endParaRPr lang="en-US" altLang="en-US"/>
          </a:p>
        </p:txBody>
      </p:sp>
      <p:sp>
        <p:nvSpPr>
          <p:cNvPr id="6" name="Slide Number Placeholder 5"/>
          <p:cNvSpPr>
            <a:spLocks noGrp="1"/>
          </p:cNvSpPr>
          <p:nvPr>
            <p:ph type="sldNum" sz="quarter" idx="12"/>
          </p:nvPr>
        </p:nvSpPr>
        <p:spPr/>
        <p:txBody>
          <a:bodyPr/>
          <a:lstStyle/>
          <a:p>
            <a:fld id="{751F6DC9-070E-40F8-931D-B22E198F4573}" type="slidenum">
              <a:rPr lang="en-US" altLang="en-US" smtClean="0"/>
              <a:pPr/>
              <a:t>157</a:t>
            </a:fld>
            <a:endParaRPr lang="en-US" altLang="en-US"/>
          </a:p>
        </p:txBody>
      </p:sp>
    </p:spTree>
    <p:extLst>
      <p:ext uri="{BB962C8B-B14F-4D97-AF65-F5344CB8AC3E}">
        <p14:creationId xmlns:p14="http://schemas.microsoft.com/office/powerpoint/2010/main" val="426932143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ltLang="en-US"/>
              <a:t>Skip Lists</a:t>
            </a:r>
          </a:p>
        </p:txBody>
      </p:sp>
      <p:sp>
        <p:nvSpPr>
          <p:cNvPr id="5" name="Date Placeholder 4"/>
          <p:cNvSpPr>
            <a:spLocks noGrp="1"/>
          </p:cNvSpPr>
          <p:nvPr>
            <p:ph type="dt" idx="11"/>
          </p:nvPr>
        </p:nvSpPr>
        <p:spPr/>
        <p:txBody>
          <a:bodyPr/>
          <a:lstStyle/>
          <a:p>
            <a:fld id="{03658891-1961-4DC4-B679-EAC48F0454D8}" type="datetime8">
              <a:rPr lang="en-US" altLang="en-US" smtClean="0"/>
              <a:pPr/>
              <a:t>3/7/2022 10:16 AM</a:t>
            </a:fld>
            <a:endParaRPr lang="en-US" altLang="en-US"/>
          </a:p>
        </p:txBody>
      </p:sp>
      <p:sp>
        <p:nvSpPr>
          <p:cNvPr id="6" name="Slide Number Placeholder 5"/>
          <p:cNvSpPr>
            <a:spLocks noGrp="1"/>
          </p:cNvSpPr>
          <p:nvPr>
            <p:ph type="sldNum" sz="quarter" idx="12"/>
          </p:nvPr>
        </p:nvSpPr>
        <p:spPr/>
        <p:txBody>
          <a:bodyPr/>
          <a:lstStyle/>
          <a:p>
            <a:fld id="{751F6DC9-070E-40F8-931D-B22E198F4573}" type="slidenum">
              <a:rPr lang="en-US" altLang="en-US" smtClean="0"/>
              <a:pPr/>
              <a:t>158</a:t>
            </a:fld>
            <a:endParaRPr lang="en-US" altLang="en-US"/>
          </a:p>
        </p:txBody>
      </p:sp>
    </p:spTree>
    <p:extLst>
      <p:ext uri="{BB962C8B-B14F-4D97-AF65-F5344CB8AC3E}">
        <p14:creationId xmlns:p14="http://schemas.microsoft.com/office/powerpoint/2010/main" val="264218584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ltLang="en-US"/>
              <a:t>Skip Lists</a:t>
            </a:r>
          </a:p>
        </p:txBody>
      </p:sp>
      <p:sp>
        <p:nvSpPr>
          <p:cNvPr id="5" name="Date Placeholder 4"/>
          <p:cNvSpPr>
            <a:spLocks noGrp="1"/>
          </p:cNvSpPr>
          <p:nvPr>
            <p:ph type="dt" idx="11"/>
          </p:nvPr>
        </p:nvSpPr>
        <p:spPr/>
        <p:txBody>
          <a:bodyPr/>
          <a:lstStyle/>
          <a:p>
            <a:fld id="{03658891-1961-4DC4-B679-EAC48F0454D8}" type="datetime8">
              <a:rPr lang="en-US" altLang="en-US" smtClean="0"/>
              <a:pPr/>
              <a:t>3/7/2022 10:16 AM</a:t>
            </a:fld>
            <a:endParaRPr lang="en-US" altLang="en-US"/>
          </a:p>
        </p:txBody>
      </p:sp>
      <p:sp>
        <p:nvSpPr>
          <p:cNvPr id="6" name="Slide Number Placeholder 5"/>
          <p:cNvSpPr>
            <a:spLocks noGrp="1"/>
          </p:cNvSpPr>
          <p:nvPr>
            <p:ph type="sldNum" sz="quarter" idx="12"/>
          </p:nvPr>
        </p:nvSpPr>
        <p:spPr/>
        <p:txBody>
          <a:bodyPr/>
          <a:lstStyle/>
          <a:p>
            <a:fld id="{751F6DC9-070E-40F8-931D-B22E198F4573}" type="slidenum">
              <a:rPr lang="en-US" altLang="en-US" smtClean="0"/>
              <a:pPr/>
              <a:t>159</a:t>
            </a:fld>
            <a:endParaRPr lang="en-US" altLang="en-US"/>
          </a:p>
        </p:txBody>
      </p:sp>
    </p:spTree>
    <p:extLst>
      <p:ext uri="{BB962C8B-B14F-4D97-AF65-F5344CB8AC3E}">
        <p14:creationId xmlns:p14="http://schemas.microsoft.com/office/powerpoint/2010/main" val="358659796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160</a:t>
            </a:fld>
            <a:endParaRPr lang="en-US"/>
          </a:p>
        </p:txBody>
      </p:sp>
    </p:spTree>
    <p:extLst>
      <p:ext uri="{BB962C8B-B14F-4D97-AF65-F5344CB8AC3E}">
        <p14:creationId xmlns:p14="http://schemas.microsoft.com/office/powerpoint/2010/main" val="24664484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161</a:t>
            </a:fld>
            <a:endParaRPr lang="en-US"/>
          </a:p>
        </p:txBody>
      </p:sp>
    </p:spTree>
    <p:extLst>
      <p:ext uri="{BB962C8B-B14F-4D97-AF65-F5344CB8AC3E}">
        <p14:creationId xmlns:p14="http://schemas.microsoft.com/office/powerpoint/2010/main" val="411386188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162</a:t>
            </a:fld>
            <a:endParaRPr lang="en-US"/>
          </a:p>
        </p:txBody>
      </p:sp>
    </p:spTree>
    <p:extLst>
      <p:ext uri="{BB962C8B-B14F-4D97-AF65-F5344CB8AC3E}">
        <p14:creationId xmlns:p14="http://schemas.microsoft.com/office/powerpoint/2010/main" val="251260402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171</a:t>
            </a:fld>
            <a:endParaRPr lang="en-US"/>
          </a:p>
        </p:txBody>
      </p:sp>
    </p:spTree>
    <p:extLst>
      <p:ext uri="{BB962C8B-B14F-4D97-AF65-F5344CB8AC3E}">
        <p14:creationId xmlns:p14="http://schemas.microsoft.com/office/powerpoint/2010/main" val="1216510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17</a:t>
            </a:fld>
            <a:endParaRPr lang="en-US"/>
          </a:p>
        </p:txBody>
      </p:sp>
    </p:spTree>
    <p:extLst>
      <p:ext uri="{BB962C8B-B14F-4D97-AF65-F5344CB8AC3E}">
        <p14:creationId xmlns:p14="http://schemas.microsoft.com/office/powerpoint/2010/main" val="14267664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18</a:t>
            </a:fld>
            <a:endParaRPr lang="en-US"/>
          </a:p>
        </p:txBody>
      </p:sp>
    </p:spTree>
    <p:extLst>
      <p:ext uri="{BB962C8B-B14F-4D97-AF65-F5344CB8AC3E}">
        <p14:creationId xmlns:p14="http://schemas.microsoft.com/office/powerpoint/2010/main" val="20418720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19</a:t>
            </a:fld>
            <a:endParaRPr lang="en-US"/>
          </a:p>
        </p:txBody>
      </p:sp>
    </p:spTree>
    <p:extLst>
      <p:ext uri="{BB962C8B-B14F-4D97-AF65-F5344CB8AC3E}">
        <p14:creationId xmlns:p14="http://schemas.microsoft.com/office/powerpoint/2010/main" val="1028418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20</a:t>
            </a:fld>
            <a:endParaRPr lang="en-US"/>
          </a:p>
        </p:txBody>
      </p:sp>
    </p:spTree>
    <p:extLst>
      <p:ext uri="{BB962C8B-B14F-4D97-AF65-F5344CB8AC3E}">
        <p14:creationId xmlns:p14="http://schemas.microsoft.com/office/powerpoint/2010/main" val="33254362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21</a:t>
            </a:fld>
            <a:endParaRPr lang="en-US"/>
          </a:p>
        </p:txBody>
      </p:sp>
    </p:spTree>
    <p:extLst>
      <p:ext uri="{BB962C8B-B14F-4D97-AF65-F5344CB8AC3E}">
        <p14:creationId xmlns:p14="http://schemas.microsoft.com/office/powerpoint/2010/main" val="4044841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2</a:t>
            </a:fld>
            <a:endParaRPr lang="en-US"/>
          </a:p>
        </p:txBody>
      </p:sp>
    </p:spTree>
    <p:extLst>
      <p:ext uri="{BB962C8B-B14F-4D97-AF65-F5344CB8AC3E}">
        <p14:creationId xmlns:p14="http://schemas.microsoft.com/office/powerpoint/2010/main" val="31176839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22</a:t>
            </a:fld>
            <a:endParaRPr lang="en-US"/>
          </a:p>
        </p:txBody>
      </p:sp>
    </p:spTree>
    <p:extLst>
      <p:ext uri="{BB962C8B-B14F-4D97-AF65-F5344CB8AC3E}">
        <p14:creationId xmlns:p14="http://schemas.microsoft.com/office/powerpoint/2010/main" val="42247707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23</a:t>
            </a:fld>
            <a:endParaRPr lang="en-US"/>
          </a:p>
        </p:txBody>
      </p:sp>
    </p:spTree>
    <p:extLst>
      <p:ext uri="{BB962C8B-B14F-4D97-AF65-F5344CB8AC3E}">
        <p14:creationId xmlns:p14="http://schemas.microsoft.com/office/powerpoint/2010/main" val="1396357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24</a:t>
            </a:fld>
            <a:endParaRPr lang="en-US"/>
          </a:p>
        </p:txBody>
      </p:sp>
    </p:spTree>
    <p:extLst>
      <p:ext uri="{BB962C8B-B14F-4D97-AF65-F5344CB8AC3E}">
        <p14:creationId xmlns:p14="http://schemas.microsoft.com/office/powerpoint/2010/main" val="15409506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25</a:t>
            </a:fld>
            <a:endParaRPr lang="en-US"/>
          </a:p>
        </p:txBody>
      </p:sp>
    </p:spTree>
    <p:extLst>
      <p:ext uri="{BB962C8B-B14F-4D97-AF65-F5344CB8AC3E}">
        <p14:creationId xmlns:p14="http://schemas.microsoft.com/office/powerpoint/2010/main" val="23981102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26</a:t>
            </a:fld>
            <a:endParaRPr lang="en-US"/>
          </a:p>
        </p:txBody>
      </p:sp>
    </p:spTree>
    <p:extLst>
      <p:ext uri="{BB962C8B-B14F-4D97-AF65-F5344CB8AC3E}">
        <p14:creationId xmlns:p14="http://schemas.microsoft.com/office/powerpoint/2010/main" val="8294147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0D016A-B020-417F-B7DD-C7FEA3C3D6DC}" type="slidenum">
              <a:rPr lang="en-US" altLang="en-US" smtClean="0"/>
              <a:pPr/>
              <a:t>27</a:t>
            </a:fld>
            <a:endParaRPr lang="en-US" altLang="en-US"/>
          </a:p>
        </p:txBody>
      </p:sp>
    </p:spTree>
    <p:extLst>
      <p:ext uri="{BB962C8B-B14F-4D97-AF65-F5344CB8AC3E}">
        <p14:creationId xmlns:p14="http://schemas.microsoft.com/office/powerpoint/2010/main" val="3170765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0D016A-B020-417F-B7DD-C7FEA3C3D6DC}" type="slidenum">
              <a:rPr lang="en-US" altLang="en-US" smtClean="0"/>
              <a:pPr/>
              <a:t>28</a:t>
            </a:fld>
            <a:endParaRPr lang="en-US" altLang="en-US"/>
          </a:p>
        </p:txBody>
      </p:sp>
    </p:spTree>
    <p:extLst>
      <p:ext uri="{BB962C8B-B14F-4D97-AF65-F5344CB8AC3E}">
        <p14:creationId xmlns:p14="http://schemas.microsoft.com/office/powerpoint/2010/main" val="24485951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0D016A-B020-417F-B7DD-C7FEA3C3D6DC}" type="slidenum">
              <a:rPr lang="en-US" altLang="en-US" smtClean="0"/>
              <a:pPr/>
              <a:t>29</a:t>
            </a:fld>
            <a:endParaRPr lang="en-US" altLang="en-US"/>
          </a:p>
        </p:txBody>
      </p:sp>
    </p:spTree>
    <p:extLst>
      <p:ext uri="{BB962C8B-B14F-4D97-AF65-F5344CB8AC3E}">
        <p14:creationId xmlns:p14="http://schemas.microsoft.com/office/powerpoint/2010/main" val="14375863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0D016A-B020-417F-B7DD-C7FEA3C3D6DC}" type="slidenum">
              <a:rPr lang="en-US" altLang="en-US" smtClean="0"/>
              <a:pPr/>
              <a:t>30</a:t>
            </a:fld>
            <a:endParaRPr lang="en-US" altLang="en-US"/>
          </a:p>
        </p:txBody>
      </p:sp>
    </p:spTree>
    <p:extLst>
      <p:ext uri="{BB962C8B-B14F-4D97-AF65-F5344CB8AC3E}">
        <p14:creationId xmlns:p14="http://schemas.microsoft.com/office/powerpoint/2010/main" val="6932240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0D016A-B020-417F-B7DD-C7FEA3C3D6DC}" type="slidenum">
              <a:rPr lang="en-US" altLang="en-US" smtClean="0"/>
              <a:pPr/>
              <a:t>31</a:t>
            </a:fld>
            <a:endParaRPr lang="en-US" altLang="en-US"/>
          </a:p>
        </p:txBody>
      </p:sp>
    </p:spTree>
    <p:extLst>
      <p:ext uri="{BB962C8B-B14F-4D97-AF65-F5344CB8AC3E}">
        <p14:creationId xmlns:p14="http://schemas.microsoft.com/office/powerpoint/2010/main" val="2592860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3</a:t>
            </a:fld>
            <a:endParaRPr lang="en-US"/>
          </a:p>
        </p:txBody>
      </p:sp>
    </p:spTree>
    <p:extLst>
      <p:ext uri="{BB962C8B-B14F-4D97-AF65-F5344CB8AC3E}">
        <p14:creationId xmlns:p14="http://schemas.microsoft.com/office/powerpoint/2010/main" val="35661432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0D016A-B020-417F-B7DD-C7FEA3C3D6DC}" type="slidenum">
              <a:rPr lang="en-US" altLang="en-US" smtClean="0"/>
              <a:pPr/>
              <a:t>32</a:t>
            </a:fld>
            <a:endParaRPr lang="en-US" altLang="en-US"/>
          </a:p>
        </p:txBody>
      </p:sp>
    </p:spTree>
    <p:extLst>
      <p:ext uri="{BB962C8B-B14F-4D97-AF65-F5344CB8AC3E}">
        <p14:creationId xmlns:p14="http://schemas.microsoft.com/office/powerpoint/2010/main" val="42157979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0D016A-B020-417F-B7DD-C7FEA3C3D6DC}" type="slidenum">
              <a:rPr lang="en-US" altLang="en-US" smtClean="0"/>
              <a:pPr/>
              <a:t>33</a:t>
            </a:fld>
            <a:endParaRPr lang="en-US" altLang="en-US"/>
          </a:p>
        </p:txBody>
      </p:sp>
    </p:spTree>
    <p:extLst>
      <p:ext uri="{BB962C8B-B14F-4D97-AF65-F5344CB8AC3E}">
        <p14:creationId xmlns:p14="http://schemas.microsoft.com/office/powerpoint/2010/main" val="7460692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0D016A-B020-417F-B7DD-C7FEA3C3D6DC}" type="slidenum">
              <a:rPr lang="en-US" altLang="en-US" smtClean="0"/>
              <a:pPr/>
              <a:t>34</a:t>
            </a:fld>
            <a:endParaRPr lang="en-US" altLang="en-US"/>
          </a:p>
        </p:txBody>
      </p:sp>
    </p:spTree>
    <p:extLst>
      <p:ext uri="{BB962C8B-B14F-4D97-AF65-F5344CB8AC3E}">
        <p14:creationId xmlns:p14="http://schemas.microsoft.com/office/powerpoint/2010/main" val="14389267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0D016A-B020-417F-B7DD-C7FEA3C3D6DC}" type="slidenum">
              <a:rPr lang="en-US" altLang="en-US" smtClean="0"/>
              <a:pPr/>
              <a:t>35</a:t>
            </a:fld>
            <a:endParaRPr lang="en-US" altLang="en-US"/>
          </a:p>
        </p:txBody>
      </p:sp>
    </p:spTree>
    <p:extLst>
      <p:ext uri="{BB962C8B-B14F-4D97-AF65-F5344CB8AC3E}">
        <p14:creationId xmlns:p14="http://schemas.microsoft.com/office/powerpoint/2010/main" val="34397281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0D016A-B020-417F-B7DD-C7FEA3C3D6DC}" type="slidenum">
              <a:rPr lang="en-US" altLang="en-US" smtClean="0"/>
              <a:pPr/>
              <a:t>36</a:t>
            </a:fld>
            <a:endParaRPr lang="en-US" altLang="en-US"/>
          </a:p>
        </p:txBody>
      </p:sp>
    </p:spTree>
    <p:extLst>
      <p:ext uri="{BB962C8B-B14F-4D97-AF65-F5344CB8AC3E}">
        <p14:creationId xmlns:p14="http://schemas.microsoft.com/office/powerpoint/2010/main" val="4870807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0D016A-B020-417F-B7DD-C7FEA3C3D6DC}" type="slidenum">
              <a:rPr lang="en-US" altLang="en-US" smtClean="0"/>
              <a:pPr/>
              <a:t>37</a:t>
            </a:fld>
            <a:endParaRPr lang="en-US" altLang="en-US"/>
          </a:p>
        </p:txBody>
      </p:sp>
    </p:spTree>
    <p:extLst>
      <p:ext uri="{BB962C8B-B14F-4D97-AF65-F5344CB8AC3E}">
        <p14:creationId xmlns:p14="http://schemas.microsoft.com/office/powerpoint/2010/main" val="23020677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fld id="{4D4F1FDE-8491-4132-AD98-316BF08DDF09}" type="slidenum">
              <a:rPr lang="en-US" altLang="en-US" sz="1200"/>
              <a:pPr eaLnBrk="1" hangingPunct="1"/>
              <a:t>38</a:t>
            </a:fld>
            <a:endParaRPr lang="en-US" altLang="en-US" sz="1200"/>
          </a:p>
        </p:txBody>
      </p:sp>
      <p:sp>
        <p:nvSpPr>
          <p:cNvPr id="6451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Times New Roman" panose="02020603050405020304" pitchFamily="18" charset="0"/>
            </a:endParaRPr>
          </a:p>
        </p:txBody>
      </p:sp>
    </p:spTree>
    <p:extLst>
      <p:ext uri="{BB962C8B-B14F-4D97-AF65-F5344CB8AC3E}">
        <p14:creationId xmlns:p14="http://schemas.microsoft.com/office/powerpoint/2010/main" val="41039508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fld id="{8CA4F5F5-79E3-430D-BF22-4248437B4CD7}" type="slidenum">
              <a:rPr lang="en-US" altLang="en-US" sz="1200"/>
              <a:pPr eaLnBrk="1" hangingPunct="1"/>
              <a:t>39</a:t>
            </a:fld>
            <a:endParaRPr lang="en-US" altLang="en-US" sz="1200"/>
          </a:p>
        </p:txBody>
      </p:sp>
      <p:sp>
        <p:nvSpPr>
          <p:cNvPr id="6553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Times New Roman" panose="02020603050405020304" pitchFamily="18" charset="0"/>
            </a:endParaRPr>
          </a:p>
        </p:txBody>
      </p:sp>
    </p:spTree>
    <p:extLst>
      <p:ext uri="{BB962C8B-B14F-4D97-AF65-F5344CB8AC3E}">
        <p14:creationId xmlns:p14="http://schemas.microsoft.com/office/powerpoint/2010/main" val="18790571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fld id="{7E6D459A-F6A7-468A-9865-3CCBAD42A8D1}" type="slidenum">
              <a:rPr lang="en-US" altLang="en-US" sz="1200"/>
              <a:pPr eaLnBrk="1" hangingPunct="1"/>
              <a:t>40</a:t>
            </a:fld>
            <a:endParaRPr lang="en-US" altLang="en-US" sz="1200"/>
          </a:p>
        </p:txBody>
      </p:sp>
      <p:sp>
        <p:nvSpPr>
          <p:cNvPr id="6656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Times New Roman" panose="02020603050405020304" pitchFamily="18" charset="0"/>
            </a:endParaRPr>
          </a:p>
        </p:txBody>
      </p:sp>
    </p:spTree>
    <p:extLst>
      <p:ext uri="{BB962C8B-B14F-4D97-AF65-F5344CB8AC3E}">
        <p14:creationId xmlns:p14="http://schemas.microsoft.com/office/powerpoint/2010/main" val="26733165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fld id="{05DD501E-9D48-4F9D-8E58-7CAD1AAE21D9}" type="slidenum">
              <a:rPr lang="en-US" altLang="en-US" sz="1200"/>
              <a:pPr eaLnBrk="1" hangingPunct="1"/>
              <a:t>41</a:t>
            </a:fld>
            <a:endParaRPr lang="en-US" altLang="en-US" sz="1200"/>
          </a:p>
        </p:txBody>
      </p:sp>
      <p:sp>
        <p:nvSpPr>
          <p:cNvPr id="6758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Times New Roman" panose="02020603050405020304" pitchFamily="18" charset="0"/>
            </a:endParaRPr>
          </a:p>
        </p:txBody>
      </p:sp>
    </p:spTree>
    <p:extLst>
      <p:ext uri="{BB962C8B-B14F-4D97-AF65-F5344CB8AC3E}">
        <p14:creationId xmlns:p14="http://schemas.microsoft.com/office/powerpoint/2010/main" val="3706706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4</a:t>
            </a:fld>
            <a:endParaRPr lang="en-US"/>
          </a:p>
        </p:txBody>
      </p:sp>
    </p:spTree>
    <p:extLst>
      <p:ext uri="{BB962C8B-B14F-4D97-AF65-F5344CB8AC3E}">
        <p14:creationId xmlns:p14="http://schemas.microsoft.com/office/powerpoint/2010/main" val="11701814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fld id="{2EF49219-7199-43CB-8EB6-17C05372B335}" type="slidenum">
              <a:rPr lang="en-US" altLang="en-US" sz="1200"/>
              <a:pPr eaLnBrk="1" hangingPunct="1"/>
              <a:t>42</a:t>
            </a:fld>
            <a:endParaRPr lang="en-US" altLang="en-US" sz="1200"/>
          </a:p>
        </p:txBody>
      </p:sp>
      <p:sp>
        <p:nvSpPr>
          <p:cNvPr id="6861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Times New Roman" panose="02020603050405020304" pitchFamily="18" charset="0"/>
            </a:endParaRPr>
          </a:p>
        </p:txBody>
      </p:sp>
    </p:spTree>
    <p:extLst>
      <p:ext uri="{BB962C8B-B14F-4D97-AF65-F5344CB8AC3E}">
        <p14:creationId xmlns:p14="http://schemas.microsoft.com/office/powerpoint/2010/main" val="25508089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0D016A-B020-417F-B7DD-C7FEA3C3D6DC}" type="slidenum">
              <a:rPr lang="en-US" altLang="en-US" smtClean="0"/>
              <a:pPr/>
              <a:t>43</a:t>
            </a:fld>
            <a:endParaRPr lang="en-US" altLang="en-US"/>
          </a:p>
        </p:txBody>
      </p:sp>
    </p:spTree>
    <p:extLst>
      <p:ext uri="{BB962C8B-B14F-4D97-AF65-F5344CB8AC3E}">
        <p14:creationId xmlns:p14="http://schemas.microsoft.com/office/powerpoint/2010/main" val="17634064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0D016A-B020-417F-B7DD-C7FEA3C3D6DC}" type="slidenum">
              <a:rPr lang="en-US" altLang="en-US" smtClean="0"/>
              <a:pPr/>
              <a:t>44</a:t>
            </a:fld>
            <a:endParaRPr lang="en-US" altLang="en-US"/>
          </a:p>
        </p:txBody>
      </p:sp>
    </p:spTree>
    <p:extLst>
      <p:ext uri="{BB962C8B-B14F-4D97-AF65-F5344CB8AC3E}">
        <p14:creationId xmlns:p14="http://schemas.microsoft.com/office/powerpoint/2010/main" val="32584233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0D016A-B020-417F-B7DD-C7FEA3C3D6DC}" type="slidenum">
              <a:rPr lang="en-US" altLang="en-US" smtClean="0"/>
              <a:pPr/>
              <a:t>45</a:t>
            </a:fld>
            <a:endParaRPr lang="en-US" altLang="en-US"/>
          </a:p>
        </p:txBody>
      </p:sp>
    </p:spTree>
    <p:extLst>
      <p:ext uri="{BB962C8B-B14F-4D97-AF65-F5344CB8AC3E}">
        <p14:creationId xmlns:p14="http://schemas.microsoft.com/office/powerpoint/2010/main" val="16805688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0D016A-B020-417F-B7DD-C7FEA3C3D6DC}" type="slidenum">
              <a:rPr lang="en-US" altLang="en-US" smtClean="0"/>
              <a:pPr/>
              <a:t>46</a:t>
            </a:fld>
            <a:endParaRPr lang="en-US" altLang="en-US"/>
          </a:p>
        </p:txBody>
      </p:sp>
    </p:spTree>
    <p:extLst>
      <p:ext uri="{BB962C8B-B14F-4D97-AF65-F5344CB8AC3E}">
        <p14:creationId xmlns:p14="http://schemas.microsoft.com/office/powerpoint/2010/main" val="42781469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0D016A-B020-417F-B7DD-C7FEA3C3D6DC}" type="slidenum">
              <a:rPr lang="en-US" altLang="en-US" smtClean="0"/>
              <a:pPr/>
              <a:t>47</a:t>
            </a:fld>
            <a:endParaRPr lang="en-US" altLang="en-US"/>
          </a:p>
        </p:txBody>
      </p:sp>
    </p:spTree>
    <p:extLst>
      <p:ext uri="{BB962C8B-B14F-4D97-AF65-F5344CB8AC3E}">
        <p14:creationId xmlns:p14="http://schemas.microsoft.com/office/powerpoint/2010/main" val="27832022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0D016A-B020-417F-B7DD-C7FEA3C3D6DC}" type="slidenum">
              <a:rPr lang="en-US" altLang="en-US" smtClean="0"/>
              <a:pPr/>
              <a:t>48</a:t>
            </a:fld>
            <a:endParaRPr lang="en-US" altLang="en-US"/>
          </a:p>
        </p:txBody>
      </p:sp>
    </p:spTree>
    <p:extLst>
      <p:ext uri="{BB962C8B-B14F-4D97-AF65-F5344CB8AC3E}">
        <p14:creationId xmlns:p14="http://schemas.microsoft.com/office/powerpoint/2010/main" val="18253259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0D016A-B020-417F-B7DD-C7FEA3C3D6DC}" type="slidenum">
              <a:rPr lang="en-US" altLang="en-US" smtClean="0"/>
              <a:pPr/>
              <a:t>49</a:t>
            </a:fld>
            <a:endParaRPr lang="en-US" altLang="en-US"/>
          </a:p>
        </p:txBody>
      </p:sp>
    </p:spTree>
    <p:extLst>
      <p:ext uri="{BB962C8B-B14F-4D97-AF65-F5344CB8AC3E}">
        <p14:creationId xmlns:p14="http://schemas.microsoft.com/office/powerpoint/2010/main" val="42564550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0D016A-B020-417F-B7DD-C7FEA3C3D6DC}" type="slidenum">
              <a:rPr lang="en-US" altLang="en-US" smtClean="0"/>
              <a:pPr/>
              <a:t>50</a:t>
            </a:fld>
            <a:endParaRPr lang="en-US" altLang="en-US"/>
          </a:p>
        </p:txBody>
      </p:sp>
    </p:spTree>
    <p:extLst>
      <p:ext uri="{BB962C8B-B14F-4D97-AF65-F5344CB8AC3E}">
        <p14:creationId xmlns:p14="http://schemas.microsoft.com/office/powerpoint/2010/main" val="29486326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fld id="{979645DC-CE4C-4C47-9517-D24BBE4AEAB0}" type="slidenum">
              <a:rPr lang="en-US" altLang="en-US" sz="1200"/>
              <a:pPr eaLnBrk="1" hangingPunct="1"/>
              <a:t>51</a:t>
            </a:fld>
            <a:endParaRPr lang="en-US" altLang="en-US" sz="1200"/>
          </a:p>
        </p:txBody>
      </p:sp>
      <p:sp>
        <p:nvSpPr>
          <p:cNvPr id="6963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Times New Roman" panose="02020603050405020304" pitchFamily="18" charset="0"/>
            </a:endParaRPr>
          </a:p>
        </p:txBody>
      </p:sp>
    </p:spTree>
    <p:extLst>
      <p:ext uri="{BB962C8B-B14F-4D97-AF65-F5344CB8AC3E}">
        <p14:creationId xmlns:p14="http://schemas.microsoft.com/office/powerpoint/2010/main" val="2898939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5</a:t>
            </a:fld>
            <a:endParaRPr lang="en-US"/>
          </a:p>
        </p:txBody>
      </p:sp>
    </p:spTree>
    <p:extLst>
      <p:ext uri="{BB962C8B-B14F-4D97-AF65-F5344CB8AC3E}">
        <p14:creationId xmlns:p14="http://schemas.microsoft.com/office/powerpoint/2010/main" val="7863959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0D016A-B020-417F-B7DD-C7FEA3C3D6DC}" type="slidenum">
              <a:rPr lang="en-US" altLang="en-US" smtClean="0"/>
              <a:pPr/>
              <a:t>52</a:t>
            </a:fld>
            <a:endParaRPr lang="en-US" altLang="en-US"/>
          </a:p>
        </p:txBody>
      </p:sp>
    </p:spTree>
    <p:extLst>
      <p:ext uri="{BB962C8B-B14F-4D97-AF65-F5344CB8AC3E}">
        <p14:creationId xmlns:p14="http://schemas.microsoft.com/office/powerpoint/2010/main" val="36919778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fld id="{4E263B3B-1D50-4C80-A904-D55522C24D0E}" type="slidenum">
              <a:rPr lang="en-US" altLang="en-US" sz="1200"/>
              <a:pPr eaLnBrk="1" hangingPunct="1"/>
              <a:t>53</a:t>
            </a:fld>
            <a:endParaRPr lang="en-US" altLang="en-US" sz="1200"/>
          </a:p>
        </p:txBody>
      </p:sp>
      <p:sp>
        <p:nvSpPr>
          <p:cNvPr id="7168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Times New Roman" panose="02020603050405020304" pitchFamily="18" charset="0"/>
            </a:endParaRPr>
          </a:p>
        </p:txBody>
      </p:sp>
    </p:spTree>
    <p:extLst>
      <p:ext uri="{BB962C8B-B14F-4D97-AF65-F5344CB8AC3E}">
        <p14:creationId xmlns:p14="http://schemas.microsoft.com/office/powerpoint/2010/main" val="34198644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54</a:t>
            </a:fld>
            <a:endParaRPr lang="en-US"/>
          </a:p>
        </p:txBody>
      </p:sp>
    </p:spTree>
    <p:extLst>
      <p:ext uri="{BB962C8B-B14F-4D97-AF65-F5344CB8AC3E}">
        <p14:creationId xmlns:p14="http://schemas.microsoft.com/office/powerpoint/2010/main" val="19325969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fld id="{BF458DC4-961E-4C9F-9EA5-B35B9DC1346D}" type="slidenum">
              <a:rPr lang="en-US" altLang="en-US" sz="1200"/>
              <a:pPr eaLnBrk="1" hangingPunct="1"/>
              <a:t>55</a:t>
            </a:fld>
            <a:endParaRPr lang="en-US" altLang="en-US" sz="1200"/>
          </a:p>
        </p:txBody>
      </p:sp>
      <p:sp>
        <p:nvSpPr>
          <p:cNvPr id="7270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Times New Roman" panose="02020603050405020304" pitchFamily="18" charset="0"/>
            </a:endParaRPr>
          </a:p>
        </p:txBody>
      </p:sp>
    </p:spTree>
    <p:extLst>
      <p:ext uri="{BB962C8B-B14F-4D97-AF65-F5344CB8AC3E}">
        <p14:creationId xmlns:p14="http://schemas.microsoft.com/office/powerpoint/2010/main" val="18839769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fld id="{CD689892-19C9-4AFC-8C44-5119A3F9CEE6}" type="slidenum">
              <a:rPr lang="en-US" altLang="en-US" sz="1200"/>
              <a:pPr eaLnBrk="1" hangingPunct="1"/>
              <a:t>56</a:t>
            </a:fld>
            <a:endParaRPr lang="en-US" altLang="en-US" sz="1200"/>
          </a:p>
        </p:txBody>
      </p:sp>
      <p:sp>
        <p:nvSpPr>
          <p:cNvPr id="7373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Times New Roman" panose="02020603050405020304" pitchFamily="18" charset="0"/>
            </a:endParaRPr>
          </a:p>
        </p:txBody>
      </p:sp>
    </p:spTree>
    <p:extLst>
      <p:ext uri="{BB962C8B-B14F-4D97-AF65-F5344CB8AC3E}">
        <p14:creationId xmlns:p14="http://schemas.microsoft.com/office/powerpoint/2010/main" val="37503680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0D016A-B020-417F-B7DD-C7FEA3C3D6DC}" type="slidenum">
              <a:rPr lang="en-US" altLang="en-US" smtClean="0"/>
              <a:pPr/>
              <a:t>57</a:t>
            </a:fld>
            <a:endParaRPr lang="en-US" altLang="en-US"/>
          </a:p>
        </p:txBody>
      </p:sp>
    </p:spTree>
    <p:extLst>
      <p:ext uri="{BB962C8B-B14F-4D97-AF65-F5344CB8AC3E}">
        <p14:creationId xmlns:p14="http://schemas.microsoft.com/office/powerpoint/2010/main" val="31333747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0D016A-B020-417F-B7DD-C7FEA3C3D6DC}" type="slidenum">
              <a:rPr lang="en-US" altLang="en-US" smtClean="0"/>
              <a:pPr/>
              <a:t>58</a:t>
            </a:fld>
            <a:endParaRPr lang="en-US" altLang="en-US"/>
          </a:p>
        </p:txBody>
      </p:sp>
    </p:spTree>
    <p:extLst>
      <p:ext uri="{BB962C8B-B14F-4D97-AF65-F5344CB8AC3E}">
        <p14:creationId xmlns:p14="http://schemas.microsoft.com/office/powerpoint/2010/main" val="18216564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0D016A-B020-417F-B7DD-C7FEA3C3D6DC}" type="slidenum">
              <a:rPr lang="en-US" altLang="en-US" smtClean="0"/>
              <a:pPr/>
              <a:t>59</a:t>
            </a:fld>
            <a:endParaRPr lang="en-US" altLang="en-US"/>
          </a:p>
        </p:txBody>
      </p:sp>
    </p:spTree>
    <p:extLst>
      <p:ext uri="{BB962C8B-B14F-4D97-AF65-F5344CB8AC3E}">
        <p14:creationId xmlns:p14="http://schemas.microsoft.com/office/powerpoint/2010/main" val="12415448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0D016A-B020-417F-B7DD-C7FEA3C3D6DC}" type="slidenum">
              <a:rPr lang="en-US" altLang="en-US" smtClean="0"/>
              <a:pPr/>
              <a:t>60</a:t>
            </a:fld>
            <a:endParaRPr lang="en-US" altLang="en-US"/>
          </a:p>
        </p:txBody>
      </p:sp>
    </p:spTree>
    <p:extLst>
      <p:ext uri="{BB962C8B-B14F-4D97-AF65-F5344CB8AC3E}">
        <p14:creationId xmlns:p14="http://schemas.microsoft.com/office/powerpoint/2010/main" val="31548339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0D016A-B020-417F-B7DD-C7FEA3C3D6DC}" type="slidenum">
              <a:rPr lang="en-US" altLang="en-US" smtClean="0"/>
              <a:pPr/>
              <a:t>61</a:t>
            </a:fld>
            <a:endParaRPr lang="en-US" altLang="en-US"/>
          </a:p>
        </p:txBody>
      </p:sp>
    </p:spTree>
    <p:extLst>
      <p:ext uri="{BB962C8B-B14F-4D97-AF65-F5344CB8AC3E}">
        <p14:creationId xmlns:p14="http://schemas.microsoft.com/office/powerpoint/2010/main" val="129351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8</a:t>
            </a:fld>
            <a:endParaRPr lang="en-US"/>
          </a:p>
        </p:txBody>
      </p:sp>
    </p:spTree>
    <p:extLst>
      <p:ext uri="{BB962C8B-B14F-4D97-AF65-F5344CB8AC3E}">
        <p14:creationId xmlns:p14="http://schemas.microsoft.com/office/powerpoint/2010/main" val="21434795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62</a:t>
            </a:fld>
            <a:endParaRPr lang="en-US"/>
          </a:p>
        </p:txBody>
      </p:sp>
    </p:spTree>
    <p:extLst>
      <p:ext uri="{BB962C8B-B14F-4D97-AF65-F5344CB8AC3E}">
        <p14:creationId xmlns:p14="http://schemas.microsoft.com/office/powerpoint/2010/main" val="10756376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63</a:t>
            </a:fld>
            <a:endParaRPr lang="en-US"/>
          </a:p>
        </p:txBody>
      </p:sp>
    </p:spTree>
    <p:extLst>
      <p:ext uri="{BB962C8B-B14F-4D97-AF65-F5344CB8AC3E}">
        <p14:creationId xmlns:p14="http://schemas.microsoft.com/office/powerpoint/2010/main" val="1745104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64</a:t>
            </a:fld>
            <a:endParaRPr lang="en-US"/>
          </a:p>
        </p:txBody>
      </p:sp>
    </p:spTree>
    <p:extLst>
      <p:ext uri="{BB962C8B-B14F-4D97-AF65-F5344CB8AC3E}">
        <p14:creationId xmlns:p14="http://schemas.microsoft.com/office/powerpoint/2010/main" val="9906141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66</a:t>
            </a:fld>
            <a:endParaRPr lang="en-US"/>
          </a:p>
        </p:txBody>
      </p:sp>
    </p:spTree>
    <p:extLst>
      <p:ext uri="{BB962C8B-B14F-4D97-AF65-F5344CB8AC3E}">
        <p14:creationId xmlns:p14="http://schemas.microsoft.com/office/powerpoint/2010/main" val="3588030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68</a:t>
            </a:fld>
            <a:endParaRPr lang="en-US"/>
          </a:p>
        </p:txBody>
      </p:sp>
    </p:spTree>
    <p:extLst>
      <p:ext uri="{BB962C8B-B14F-4D97-AF65-F5344CB8AC3E}">
        <p14:creationId xmlns:p14="http://schemas.microsoft.com/office/powerpoint/2010/main" val="8602695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69</a:t>
            </a:fld>
            <a:endParaRPr lang="en-US"/>
          </a:p>
        </p:txBody>
      </p:sp>
    </p:spTree>
    <p:extLst>
      <p:ext uri="{BB962C8B-B14F-4D97-AF65-F5344CB8AC3E}">
        <p14:creationId xmlns:p14="http://schemas.microsoft.com/office/powerpoint/2010/main" val="3254879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71</a:t>
            </a:fld>
            <a:endParaRPr lang="en-US"/>
          </a:p>
        </p:txBody>
      </p:sp>
    </p:spTree>
    <p:extLst>
      <p:ext uri="{BB962C8B-B14F-4D97-AF65-F5344CB8AC3E}">
        <p14:creationId xmlns:p14="http://schemas.microsoft.com/office/powerpoint/2010/main" val="36761553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72</a:t>
            </a:fld>
            <a:endParaRPr lang="en-US"/>
          </a:p>
        </p:txBody>
      </p:sp>
    </p:spTree>
    <p:extLst>
      <p:ext uri="{BB962C8B-B14F-4D97-AF65-F5344CB8AC3E}">
        <p14:creationId xmlns:p14="http://schemas.microsoft.com/office/powerpoint/2010/main" val="41425045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73</a:t>
            </a:fld>
            <a:endParaRPr lang="en-US"/>
          </a:p>
        </p:txBody>
      </p:sp>
    </p:spTree>
    <p:extLst>
      <p:ext uri="{BB962C8B-B14F-4D97-AF65-F5344CB8AC3E}">
        <p14:creationId xmlns:p14="http://schemas.microsoft.com/office/powerpoint/2010/main" val="9536020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74</a:t>
            </a:fld>
            <a:endParaRPr lang="en-US"/>
          </a:p>
        </p:txBody>
      </p:sp>
    </p:spTree>
    <p:extLst>
      <p:ext uri="{BB962C8B-B14F-4D97-AF65-F5344CB8AC3E}">
        <p14:creationId xmlns:p14="http://schemas.microsoft.com/office/powerpoint/2010/main" val="828220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9</a:t>
            </a:fld>
            <a:endParaRPr lang="en-US"/>
          </a:p>
        </p:txBody>
      </p:sp>
    </p:spTree>
    <p:extLst>
      <p:ext uri="{BB962C8B-B14F-4D97-AF65-F5344CB8AC3E}">
        <p14:creationId xmlns:p14="http://schemas.microsoft.com/office/powerpoint/2010/main" val="16012470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75</a:t>
            </a:fld>
            <a:endParaRPr lang="en-US"/>
          </a:p>
        </p:txBody>
      </p:sp>
    </p:spTree>
    <p:extLst>
      <p:ext uri="{BB962C8B-B14F-4D97-AF65-F5344CB8AC3E}">
        <p14:creationId xmlns:p14="http://schemas.microsoft.com/office/powerpoint/2010/main" val="42235077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76</a:t>
            </a:fld>
            <a:endParaRPr lang="en-US"/>
          </a:p>
        </p:txBody>
      </p:sp>
    </p:spTree>
    <p:extLst>
      <p:ext uri="{BB962C8B-B14F-4D97-AF65-F5344CB8AC3E}">
        <p14:creationId xmlns:p14="http://schemas.microsoft.com/office/powerpoint/2010/main" val="21399051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77</a:t>
            </a:fld>
            <a:endParaRPr lang="en-US"/>
          </a:p>
        </p:txBody>
      </p:sp>
    </p:spTree>
    <p:extLst>
      <p:ext uri="{BB962C8B-B14F-4D97-AF65-F5344CB8AC3E}">
        <p14:creationId xmlns:p14="http://schemas.microsoft.com/office/powerpoint/2010/main" val="108003988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78</a:t>
            </a:fld>
            <a:endParaRPr lang="en-US"/>
          </a:p>
        </p:txBody>
      </p:sp>
    </p:spTree>
    <p:extLst>
      <p:ext uri="{BB962C8B-B14F-4D97-AF65-F5344CB8AC3E}">
        <p14:creationId xmlns:p14="http://schemas.microsoft.com/office/powerpoint/2010/main" val="192190224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79</a:t>
            </a:fld>
            <a:endParaRPr lang="en-US"/>
          </a:p>
        </p:txBody>
      </p:sp>
    </p:spTree>
    <p:extLst>
      <p:ext uri="{BB962C8B-B14F-4D97-AF65-F5344CB8AC3E}">
        <p14:creationId xmlns:p14="http://schemas.microsoft.com/office/powerpoint/2010/main" val="11716504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80</a:t>
            </a:fld>
            <a:endParaRPr lang="en-US"/>
          </a:p>
        </p:txBody>
      </p:sp>
    </p:spTree>
    <p:extLst>
      <p:ext uri="{BB962C8B-B14F-4D97-AF65-F5344CB8AC3E}">
        <p14:creationId xmlns:p14="http://schemas.microsoft.com/office/powerpoint/2010/main" val="21613131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81</a:t>
            </a:fld>
            <a:endParaRPr lang="en-US"/>
          </a:p>
        </p:txBody>
      </p:sp>
    </p:spTree>
    <p:extLst>
      <p:ext uri="{BB962C8B-B14F-4D97-AF65-F5344CB8AC3E}">
        <p14:creationId xmlns:p14="http://schemas.microsoft.com/office/powerpoint/2010/main" val="12995586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82</a:t>
            </a:fld>
            <a:endParaRPr lang="en-US"/>
          </a:p>
        </p:txBody>
      </p:sp>
    </p:spTree>
    <p:extLst>
      <p:ext uri="{BB962C8B-B14F-4D97-AF65-F5344CB8AC3E}">
        <p14:creationId xmlns:p14="http://schemas.microsoft.com/office/powerpoint/2010/main" val="307897663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83</a:t>
            </a:fld>
            <a:endParaRPr lang="en-US"/>
          </a:p>
        </p:txBody>
      </p:sp>
    </p:spTree>
    <p:extLst>
      <p:ext uri="{BB962C8B-B14F-4D97-AF65-F5344CB8AC3E}">
        <p14:creationId xmlns:p14="http://schemas.microsoft.com/office/powerpoint/2010/main" val="41407945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84</a:t>
            </a:fld>
            <a:endParaRPr lang="en-US"/>
          </a:p>
        </p:txBody>
      </p:sp>
    </p:spTree>
    <p:extLst>
      <p:ext uri="{BB962C8B-B14F-4D97-AF65-F5344CB8AC3E}">
        <p14:creationId xmlns:p14="http://schemas.microsoft.com/office/powerpoint/2010/main" val="564947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10</a:t>
            </a:fld>
            <a:endParaRPr lang="en-US"/>
          </a:p>
        </p:txBody>
      </p:sp>
    </p:spTree>
    <p:extLst>
      <p:ext uri="{BB962C8B-B14F-4D97-AF65-F5344CB8AC3E}">
        <p14:creationId xmlns:p14="http://schemas.microsoft.com/office/powerpoint/2010/main" val="272645722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85</a:t>
            </a:fld>
            <a:endParaRPr lang="en-US"/>
          </a:p>
        </p:txBody>
      </p:sp>
    </p:spTree>
    <p:extLst>
      <p:ext uri="{BB962C8B-B14F-4D97-AF65-F5344CB8AC3E}">
        <p14:creationId xmlns:p14="http://schemas.microsoft.com/office/powerpoint/2010/main" val="165800190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86</a:t>
            </a:fld>
            <a:endParaRPr lang="en-US"/>
          </a:p>
        </p:txBody>
      </p:sp>
    </p:spTree>
    <p:extLst>
      <p:ext uri="{BB962C8B-B14F-4D97-AF65-F5344CB8AC3E}">
        <p14:creationId xmlns:p14="http://schemas.microsoft.com/office/powerpoint/2010/main" val="314882474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87</a:t>
            </a:fld>
            <a:endParaRPr lang="en-US"/>
          </a:p>
        </p:txBody>
      </p:sp>
    </p:spTree>
    <p:extLst>
      <p:ext uri="{BB962C8B-B14F-4D97-AF65-F5344CB8AC3E}">
        <p14:creationId xmlns:p14="http://schemas.microsoft.com/office/powerpoint/2010/main" val="39297133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88</a:t>
            </a:fld>
            <a:endParaRPr lang="en-US"/>
          </a:p>
        </p:txBody>
      </p:sp>
    </p:spTree>
    <p:extLst>
      <p:ext uri="{BB962C8B-B14F-4D97-AF65-F5344CB8AC3E}">
        <p14:creationId xmlns:p14="http://schemas.microsoft.com/office/powerpoint/2010/main" val="141600383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89</a:t>
            </a:fld>
            <a:endParaRPr lang="en-US"/>
          </a:p>
        </p:txBody>
      </p:sp>
    </p:spTree>
    <p:extLst>
      <p:ext uri="{BB962C8B-B14F-4D97-AF65-F5344CB8AC3E}">
        <p14:creationId xmlns:p14="http://schemas.microsoft.com/office/powerpoint/2010/main" val="102276848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91</a:t>
            </a:fld>
            <a:endParaRPr lang="en-US"/>
          </a:p>
        </p:txBody>
      </p:sp>
    </p:spTree>
    <p:extLst>
      <p:ext uri="{BB962C8B-B14F-4D97-AF65-F5344CB8AC3E}">
        <p14:creationId xmlns:p14="http://schemas.microsoft.com/office/powerpoint/2010/main" val="317771183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93</a:t>
            </a:fld>
            <a:endParaRPr lang="en-US"/>
          </a:p>
        </p:txBody>
      </p:sp>
    </p:spTree>
    <p:extLst>
      <p:ext uri="{BB962C8B-B14F-4D97-AF65-F5344CB8AC3E}">
        <p14:creationId xmlns:p14="http://schemas.microsoft.com/office/powerpoint/2010/main" val="201145398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94</a:t>
            </a:fld>
            <a:endParaRPr lang="en-US"/>
          </a:p>
        </p:txBody>
      </p:sp>
    </p:spTree>
    <p:extLst>
      <p:ext uri="{BB962C8B-B14F-4D97-AF65-F5344CB8AC3E}">
        <p14:creationId xmlns:p14="http://schemas.microsoft.com/office/powerpoint/2010/main" val="64869335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95</a:t>
            </a:fld>
            <a:endParaRPr lang="en-US"/>
          </a:p>
        </p:txBody>
      </p:sp>
    </p:spTree>
    <p:extLst>
      <p:ext uri="{BB962C8B-B14F-4D97-AF65-F5344CB8AC3E}">
        <p14:creationId xmlns:p14="http://schemas.microsoft.com/office/powerpoint/2010/main" val="137254664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96</a:t>
            </a:fld>
            <a:endParaRPr lang="en-US"/>
          </a:p>
        </p:txBody>
      </p:sp>
    </p:spTree>
    <p:extLst>
      <p:ext uri="{BB962C8B-B14F-4D97-AF65-F5344CB8AC3E}">
        <p14:creationId xmlns:p14="http://schemas.microsoft.com/office/powerpoint/2010/main" val="2608000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11</a:t>
            </a:fld>
            <a:endParaRPr lang="en-US"/>
          </a:p>
        </p:txBody>
      </p:sp>
    </p:spTree>
    <p:extLst>
      <p:ext uri="{BB962C8B-B14F-4D97-AF65-F5344CB8AC3E}">
        <p14:creationId xmlns:p14="http://schemas.microsoft.com/office/powerpoint/2010/main" val="272305204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97</a:t>
            </a:fld>
            <a:endParaRPr lang="en-US"/>
          </a:p>
        </p:txBody>
      </p:sp>
    </p:spTree>
    <p:extLst>
      <p:ext uri="{BB962C8B-B14F-4D97-AF65-F5344CB8AC3E}">
        <p14:creationId xmlns:p14="http://schemas.microsoft.com/office/powerpoint/2010/main" val="103782314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B17EFE8-DE0A-4BFF-90D3-715032D2583D}" type="slidenum">
              <a:rPr lang="en-US" altLang="en-US" smtClean="0"/>
              <a:pPr/>
              <a:t>98</a:t>
            </a:fld>
            <a:endParaRPr lang="en-US" altLang="en-US"/>
          </a:p>
        </p:txBody>
      </p:sp>
    </p:spTree>
    <p:extLst>
      <p:ext uri="{BB962C8B-B14F-4D97-AF65-F5344CB8AC3E}">
        <p14:creationId xmlns:p14="http://schemas.microsoft.com/office/powerpoint/2010/main" val="266966547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99</a:t>
            </a:fld>
            <a:endParaRPr lang="en-US"/>
          </a:p>
        </p:txBody>
      </p:sp>
    </p:spTree>
    <p:extLst>
      <p:ext uri="{BB962C8B-B14F-4D97-AF65-F5344CB8AC3E}">
        <p14:creationId xmlns:p14="http://schemas.microsoft.com/office/powerpoint/2010/main" val="43354839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B17EFE8-DE0A-4BFF-90D3-715032D2583D}" type="slidenum">
              <a:rPr lang="en-US" altLang="en-US" smtClean="0"/>
              <a:pPr/>
              <a:t>100</a:t>
            </a:fld>
            <a:endParaRPr lang="en-US" altLang="en-US"/>
          </a:p>
        </p:txBody>
      </p:sp>
    </p:spTree>
    <p:extLst>
      <p:ext uri="{BB962C8B-B14F-4D97-AF65-F5344CB8AC3E}">
        <p14:creationId xmlns:p14="http://schemas.microsoft.com/office/powerpoint/2010/main" val="174690342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B17EFE8-DE0A-4BFF-90D3-715032D2583D}" type="slidenum">
              <a:rPr lang="en-US" altLang="en-US" smtClean="0"/>
              <a:pPr/>
              <a:t>101</a:t>
            </a:fld>
            <a:endParaRPr lang="en-US" altLang="en-US"/>
          </a:p>
        </p:txBody>
      </p:sp>
    </p:spTree>
    <p:extLst>
      <p:ext uri="{BB962C8B-B14F-4D97-AF65-F5344CB8AC3E}">
        <p14:creationId xmlns:p14="http://schemas.microsoft.com/office/powerpoint/2010/main" val="148990223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102</a:t>
            </a:fld>
            <a:endParaRPr lang="en-US"/>
          </a:p>
        </p:txBody>
      </p:sp>
    </p:spTree>
    <p:extLst>
      <p:ext uri="{BB962C8B-B14F-4D97-AF65-F5344CB8AC3E}">
        <p14:creationId xmlns:p14="http://schemas.microsoft.com/office/powerpoint/2010/main" val="289652925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103</a:t>
            </a:fld>
            <a:endParaRPr lang="en-US"/>
          </a:p>
        </p:txBody>
      </p:sp>
    </p:spTree>
    <p:extLst>
      <p:ext uri="{BB962C8B-B14F-4D97-AF65-F5344CB8AC3E}">
        <p14:creationId xmlns:p14="http://schemas.microsoft.com/office/powerpoint/2010/main" val="151207303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104</a:t>
            </a:fld>
            <a:endParaRPr lang="en-US"/>
          </a:p>
        </p:txBody>
      </p:sp>
    </p:spTree>
    <p:extLst>
      <p:ext uri="{BB962C8B-B14F-4D97-AF65-F5344CB8AC3E}">
        <p14:creationId xmlns:p14="http://schemas.microsoft.com/office/powerpoint/2010/main" val="127803263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105</a:t>
            </a:fld>
            <a:endParaRPr lang="en-US"/>
          </a:p>
        </p:txBody>
      </p:sp>
    </p:spTree>
    <p:extLst>
      <p:ext uri="{BB962C8B-B14F-4D97-AF65-F5344CB8AC3E}">
        <p14:creationId xmlns:p14="http://schemas.microsoft.com/office/powerpoint/2010/main" val="177912936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106</a:t>
            </a:fld>
            <a:endParaRPr lang="en-US"/>
          </a:p>
        </p:txBody>
      </p:sp>
    </p:spTree>
    <p:extLst>
      <p:ext uri="{BB962C8B-B14F-4D97-AF65-F5344CB8AC3E}">
        <p14:creationId xmlns:p14="http://schemas.microsoft.com/office/powerpoint/2010/main" val="534058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a:t>CS5250 - 2021/2022 Sem 2</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A2E525-0C9B-48D5-9F7C-5E12AEDD3D15}" type="slidenum">
              <a:rPr lang="en-US" smtClean="0"/>
              <a:t>‹#›</a:t>
            </a:fld>
            <a:endParaRPr lang="en-US"/>
          </a:p>
        </p:txBody>
      </p:sp>
    </p:spTree>
    <p:extLst>
      <p:ext uri="{BB962C8B-B14F-4D97-AF65-F5344CB8AC3E}">
        <p14:creationId xmlns:p14="http://schemas.microsoft.com/office/powerpoint/2010/main" val="1113158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CS5250 - 2021/2022 Sem 2</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A2E525-0C9B-48D5-9F7C-5E12AEDD3D15}" type="slidenum">
              <a:rPr lang="en-US" smtClean="0"/>
              <a:t>‹#›</a:t>
            </a:fld>
            <a:endParaRPr lang="en-US"/>
          </a:p>
        </p:txBody>
      </p:sp>
    </p:spTree>
    <p:extLst>
      <p:ext uri="{BB962C8B-B14F-4D97-AF65-F5344CB8AC3E}">
        <p14:creationId xmlns:p14="http://schemas.microsoft.com/office/powerpoint/2010/main" val="2900549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CS5250 - 2021/2022 Sem 2</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A2E525-0C9B-48D5-9F7C-5E12AEDD3D15}" type="slidenum">
              <a:rPr lang="en-US" smtClean="0"/>
              <a:t>‹#›</a:t>
            </a:fld>
            <a:endParaRPr lang="en-US"/>
          </a:p>
        </p:txBody>
      </p:sp>
    </p:spTree>
    <p:extLst>
      <p:ext uri="{BB962C8B-B14F-4D97-AF65-F5344CB8AC3E}">
        <p14:creationId xmlns:p14="http://schemas.microsoft.com/office/powerpoint/2010/main" val="2086232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CS5250 - 2021/2022 Sem 2</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A2E525-0C9B-48D5-9F7C-5E12AEDD3D15}" type="slidenum">
              <a:rPr lang="en-US" smtClean="0"/>
              <a:t>‹#›</a:t>
            </a:fld>
            <a:endParaRPr lang="en-US"/>
          </a:p>
        </p:txBody>
      </p:sp>
    </p:spTree>
    <p:extLst>
      <p:ext uri="{BB962C8B-B14F-4D97-AF65-F5344CB8AC3E}">
        <p14:creationId xmlns:p14="http://schemas.microsoft.com/office/powerpoint/2010/main" val="1223594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CS5250 - 2021/2022 Sem 2</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A2E525-0C9B-48D5-9F7C-5E12AEDD3D15}" type="slidenum">
              <a:rPr lang="en-US" smtClean="0"/>
              <a:t>‹#›</a:t>
            </a:fld>
            <a:endParaRPr lang="en-US"/>
          </a:p>
        </p:txBody>
      </p:sp>
    </p:spTree>
    <p:extLst>
      <p:ext uri="{BB962C8B-B14F-4D97-AF65-F5344CB8AC3E}">
        <p14:creationId xmlns:p14="http://schemas.microsoft.com/office/powerpoint/2010/main" val="378362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CS5250 - 2021/2022 Sem 2</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A2E525-0C9B-48D5-9F7C-5E12AEDD3D15}" type="slidenum">
              <a:rPr lang="en-US" smtClean="0"/>
              <a:t>‹#›</a:t>
            </a:fld>
            <a:endParaRPr lang="en-US"/>
          </a:p>
        </p:txBody>
      </p:sp>
    </p:spTree>
    <p:extLst>
      <p:ext uri="{BB962C8B-B14F-4D97-AF65-F5344CB8AC3E}">
        <p14:creationId xmlns:p14="http://schemas.microsoft.com/office/powerpoint/2010/main" val="3008887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CS5250 - 2021/2022 Sem 2</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A2E525-0C9B-48D5-9F7C-5E12AEDD3D15}" type="slidenum">
              <a:rPr lang="en-US" smtClean="0"/>
              <a:t>‹#›</a:t>
            </a:fld>
            <a:endParaRPr lang="en-US"/>
          </a:p>
        </p:txBody>
      </p:sp>
    </p:spTree>
    <p:extLst>
      <p:ext uri="{BB962C8B-B14F-4D97-AF65-F5344CB8AC3E}">
        <p14:creationId xmlns:p14="http://schemas.microsoft.com/office/powerpoint/2010/main" val="3804604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CS5250 - 2021/2022 Sem 2</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5A2E525-0C9B-48D5-9F7C-5E12AEDD3D15}" type="slidenum">
              <a:rPr lang="en-US" smtClean="0"/>
              <a:t>‹#›</a:t>
            </a:fld>
            <a:endParaRPr lang="en-US"/>
          </a:p>
        </p:txBody>
      </p:sp>
    </p:spTree>
    <p:extLst>
      <p:ext uri="{BB962C8B-B14F-4D97-AF65-F5344CB8AC3E}">
        <p14:creationId xmlns:p14="http://schemas.microsoft.com/office/powerpoint/2010/main" val="2020105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CS5250 - 2021/2022 Sem 2</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5A2E525-0C9B-48D5-9F7C-5E12AEDD3D15}" type="slidenum">
              <a:rPr lang="en-US" smtClean="0"/>
              <a:t>‹#›</a:t>
            </a:fld>
            <a:endParaRPr lang="en-US"/>
          </a:p>
        </p:txBody>
      </p:sp>
    </p:spTree>
    <p:extLst>
      <p:ext uri="{BB962C8B-B14F-4D97-AF65-F5344CB8AC3E}">
        <p14:creationId xmlns:p14="http://schemas.microsoft.com/office/powerpoint/2010/main" val="2685362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CS5250 - 2021/2022 Sem 2</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A2E525-0C9B-48D5-9F7C-5E12AEDD3D15}" type="slidenum">
              <a:rPr lang="en-US" smtClean="0"/>
              <a:t>‹#›</a:t>
            </a:fld>
            <a:endParaRPr lang="en-US"/>
          </a:p>
        </p:txBody>
      </p:sp>
    </p:spTree>
    <p:extLst>
      <p:ext uri="{BB962C8B-B14F-4D97-AF65-F5344CB8AC3E}">
        <p14:creationId xmlns:p14="http://schemas.microsoft.com/office/powerpoint/2010/main" val="1454096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CS5250 - 2021/2022 Sem 2</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A2E525-0C9B-48D5-9F7C-5E12AEDD3D15}" type="slidenum">
              <a:rPr lang="en-US" smtClean="0"/>
              <a:t>‹#›</a:t>
            </a:fld>
            <a:endParaRPr lang="en-US"/>
          </a:p>
        </p:txBody>
      </p:sp>
    </p:spTree>
    <p:extLst>
      <p:ext uri="{BB962C8B-B14F-4D97-AF65-F5344CB8AC3E}">
        <p14:creationId xmlns:p14="http://schemas.microsoft.com/office/powerpoint/2010/main" val="2491981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CS5250 - 2021/2022 Sem 2</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A2E525-0C9B-48D5-9F7C-5E12AEDD3D15}" type="slidenum">
              <a:rPr lang="en-US" smtClean="0"/>
              <a:t>‹#›</a:t>
            </a:fld>
            <a:endParaRPr lang="en-US"/>
          </a:p>
        </p:txBody>
      </p:sp>
    </p:spTree>
    <p:extLst>
      <p:ext uri="{BB962C8B-B14F-4D97-AF65-F5344CB8AC3E}">
        <p14:creationId xmlns:p14="http://schemas.microsoft.com/office/powerpoint/2010/main" val="14976043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9.xml"/><Relationship Id="rId7" Type="http://schemas.openxmlformats.org/officeDocument/2006/relationships/image" Target="../media/image22.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NULL"/><Relationship Id="rId5" Type="http://schemas.openxmlformats.org/officeDocument/2006/relationships/image" Target="../media/image21.wmf"/><Relationship Id="rId4" Type="http://schemas.openxmlformats.org/officeDocument/2006/relationships/oleObject" Target="../embeddings/oleObject1.bin"/></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3.wmf"/><Relationship Id="rId5" Type="http://schemas.openxmlformats.org/officeDocument/2006/relationships/oleObject" Target="NULL"/><Relationship Id="rId4" Type="http://schemas.openxmlformats.org/officeDocument/2006/relationships/image" Target="../media/image24.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rgbClr val="FF0000"/>
                </a:solidFill>
              </a:rPr>
              <a:t>Lecture 7</a:t>
            </a:r>
          </a:p>
        </p:txBody>
      </p:sp>
      <p:sp>
        <p:nvSpPr>
          <p:cNvPr id="3" name="Subtitle 2"/>
          <p:cNvSpPr>
            <a:spLocks noGrp="1"/>
          </p:cNvSpPr>
          <p:nvPr>
            <p:ph type="subTitle" idx="1"/>
          </p:nvPr>
        </p:nvSpPr>
        <p:spPr/>
        <p:txBody>
          <a:bodyPr/>
          <a:lstStyle/>
          <a:p>
            <a:r>
              <a:rPr lang="en-US" dirty="0">
                <a:solidFill>
                  <a:srgbClr val="0070C0"/>
                </a:solidFill>
              </a:rPr>
              <a:t>All about processes</a:t>
            </a:r>
          </a:p>
        </p:txBody>
      </p:sp>
    </p:spTree>
    <p:extLst>
      <p:ext uri="{BB962C8B-B14F-4D97-AF65-F5344CB8AC3E}">
        <p14:creationId xmlns:p14="http://schemas.microsoft.com/office/powerpoint/2010/main" val="38930154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Task States in Linux</a:t>
            </a:r>
          </a:p>
        </p:txBody>
      </p:sp>
      <p:sp>
        <p:nvSpPr>
          <p:cNvPr id="3" name="Content Placeholder 2"/>
          <p:cNvSpPr>
            <a:spLocks noGrp="1"/>
          </p:cNvSpPr>
          <p:nvPr>
            <p:ph idx="1"/>
          </p:nvPr>
        </p:nvSpPr>
        <p:spPr/>
        <p:txBody>
          <a:bodyPr>
            <a:normAutofit/>
          </a:bodyPr>
          <a:lstStyle/>
          <a:p>
            <a:r>
              <a:rPr lang="en-US" b="1" dirty="0">
                <a:solidFill>
                  <a:schemeClr val="accent4">
                    <a:lumMod val="50000"/>
                  </a:schemeClr>
                </a:solidFill>
                <a:latin typeface="Courier New" panose="02070309020205020404" pitchFamily="49" charset="0"/>
                <a:cs typeface="Courier New" panose="02070309020205020404" pitchFamily="49" charset="0"/>
              </a:rPr>
              <a:t>TASK_RUNNING</a:t>
            </a:r>
            <a:r>
              <a:rPr lang="en-US" dirty="0"/>
              <a:t> – task is either executing on a CPU or is awaiting execution</a:t>
            </a:r>
          </a:p>
          <a:p>
            <a:r>
              <a:rPr lang="en-US" b="1" dirty="0">
                <a:solidFill>
                  <a:schemeClr val="accent4">
                    <a:lumMod val="50000"/>
                  </a:schemeClr>
                </a:solidFill>
                <a:latin typeface="Courier New" panose="02070309020205020404" pitchFamily="49" charset="0"/>
                <a:cs typeface="Courier New" panose="02070309020205020404" pitchFamily="49" charset="0"/>
              </a:rPr>
              <a:t>TASK_INTERRUPTIBLE</a:t>
            </a:r>
            <a:r>
              <a:rPr lang="en-US" dirty="0"/>
              <a:t> – task is sleeping but can be awaken by an interrupt</a:t>
            </a:r>
          </a:p>
          <a:p>
            <a:r>
              <a:rPr lang="en-US" b="1" dirty="0">
                <a:solidFill>
                  <a:schemeClr val="accent4">
                    <a:lumMod val="50000"/>
                  </a:schemeClr>
                </a:solidFill>
                <a:latin typeface="Courier New" panose="02070309020205020404" pitchFamily="49" charset="0"/>
                <a:cs typeface="Courier New" panose="02070309020205020404" pitchFamily="49" charset="0"/>
              </a:rPr>
              <a:t>TASK_UNINTERRUPTIBLE</a:t>
            </a:r>
            <a:r>
              <a:rPr lang="en-US" dirty="0"/>
              <a:t> – task is sleeping. Any interrupt delivered to it will not change its state.</a:t>
            </a:r>
          </a:p>
          <a:p>
            <a:pPr lvl="1"/>
            <a:r>
              <a:rPr lang="en-US" dirty="0"/>
              <a:t>Seldom used but needed for certain critical wait situations</a:t>
            </a:r>
          </a:p>
          <a:p>
            <a:r>
              <a:rPr lang="en-US" b="1" dirty="0">
                <a:solidFill>
                  <a:schemeClr val="accent4">
                    <a:lumMod val="50000"/>
                  </a:schemeClr>
                </a:solidFill>
                <a:latin typeface="Courier New" panose="02070309020205020404" pitchFamily="49" charset="0"/>
                <a:cs typeface="Courier New" panose="02070309020205020404" pitchFamily="49" charset="0"/>
              </a:rPr>
              <a:t>TASK_STOPPED</a:t>
            </a:r>
            <a:r>
              <a:rPr lang="en-US" dirty="0"/>
              <a:t> – task is stopped </a:t>
            </a:r>
          </a:p>
          <a:p>
            <a:r>
              <a:rPr lang="en-US" b="1" dirty="0">
                <a:solidFill>
                  <a:schemeClr val="accent4">
                    <a:lumMod val="50000"/>
                  </a:schemeClr>
                </a:solidFill>
                <a:latin typeface="Courier New" panose="02070309020205020404" pitchFamily="49" charset="0"/>
                <a:cs typeface="Courier New" panose="02070309020205020404" pitchFamily="49" charset="0"/>
              </a:rPr>
              <a:t>TASK_TRACED</a:t>
            </a:r>
            <a:r>
              <a:rPr lang="en-US" dirty="0"/>
              <a:t> – task is stopped by a debugger (using </a:t>
            </a:r>
            <a:r>
              <a:rPr lang="en-US" b="1" dirty="0" err="1">
                <a:solidFill>
                  <a:schemeClr val="accent4">
                    <a:lumMod val="50000"/>
                  </a:schemeClr>
                </a:solidFill>
                <a:latin typeface="Courier New" panose="02070309020205020404" pitchFamily="49" charset="0"/>
                <a:cs typeface="Courier New" panose="02070309020205020404" pitchFamily="49" charset="0"/>
              </a:rPr>
              <a:t>ptrace</a:t>
            </a:r>
            <a:r>
              <a:rPr lang="en-US" dirty="0"/>
              <a:t>)</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10</a:t>
            </a:fld>
            <a:endParaRPr lang="en-US"/>
          </a:p>
        </p:txBody>
      </p:sp>
    </p:spTree>
    <p:extLst>
      <p:ext uri="{BB962C8B-B14F-4D97-AF65-F5344CB8AC3E}">
        <p14:creationId xmlns:p14="http://schemas.microsoft.com/office/powerpoint/2010/main" val="418302705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2"/>
          <p:cNvSpPr>
            <a:spLocks noGrp="1" noChangeArrowheads="1"/>
          </p:cNvSpPr>
          <p:nvPr>
            <p:ph type="title"/>
          </p:nvPr>
        </p:nvSpPr>
        <p:spPr/>
        <p:txBody>
          <a:bodyPr/>
          <a:lstStyle/>
          <a:p>
            <a:r>
              <a:rPr lang="en-US" altLang="en-US" dirty="0">
                <a:solidFill>
                  <a:srgbClr val="0070C0"/>
                </a:solidFill>
              </a:rPr>
              <a:t>Rotations</a:t>
            </a:r>
          </a:p>
        </p:txBody>
      </p:sp>
      <p:sp>
        <p:nvSpPr>
          <p:cNvPr id="523267" name="Rectangle 3"/>
          <p:cNvSpPr>
            <a:spLocks noGrp="1" noChangeArrowheads="1"/>
          </p:cNvSpPr>
          <p:nvPr>
            <p:ph idx="1"/>
          </p:nvPr>
        </p:nvSpPr>
        <p:spPr/>
        <p:txBody>
          <a:bodyPr>
            <a:normAutofit/>
          </a:bodyPr>
          <a:lstStyle/>
          <a:p>
            <a:pPr>
              <a:lnSpc>
                <a:spcPct val="90000"/>
              </a:lnSpc>
            </a:pPr>
            <a:r>
              <a:rPr lang="en-US" altLang="en-US" dirty="0"/>
              <a:t>Rotations are the basic </a:t>
            </a:r>
            <a:r>
              <a:rPr lang="en-US" altLang="en-US" dirty="0">
                <a:solidFill>
                  <a:srgbClr val="CC3300"/>
                </a:solidFill>
              </a:rPr>
              <a:t>tree-restructuring</a:t>
            </a:r>
            <a:r>
              <a:rPr lang="en-US" altLang="en-US" dirty="0"/>
              <a:t> operation for almost all </a:t>
            </a:r>
            <a:r>
              <a:rPr lang="en-US" altLang="en-US" i="1" dirty="0"/>
              <a:t>balanced</a:t>
            </a:r>
            <a:r>
              <a:rPr lang="en-US" altLang="en-US" dirty="0"/>
              <a:t> search trees.</a:t>
            </a:r>
          </a:p>
          <a:p>
            <a:pPr>
              <a:lnSpc>
                <a:spcPct val="90000"/>
              </a:lnSpc>
            </a:pPr>
            <a:r>
              <a:rPr lang="en-US" altLang="en-US" dirty="0"/>
              <a:t>Rotation takes a red-black-tree and a node, </a:t>
            </a:r>
          </a:p>
          <a:p>
            <a:pPr>
              <a:lnSpc>
                <a:spcPct val="90000"/>
              </a:lnSpc>
            </a:pPr>
            <a:r>
              <a:rPr lang="en-US" altLang="en-US" dirty="0"/>
              <a:t>Changes pointers to change the local structure, and</a:t>
            </a:r>
          </a:p>
          <a:p>
            <a:pPr>
              <a:lnSpc>
                <a:spcPct val="90000"/>
              </a:lnSpc>
            </a:pPr>
            <a:r>
              <a:rPr lang="en-US" altLang="en-US" dirty="0"/>
              <a:t>Won’t violate the binary-search-tree property.</a:t>
            </a:r>
          </a:p>
          <a:p>
            <a:pPr>
              <a:lnSpc>
                <a:spcPct val="90000"/>
              </a:lnSpc>
            </a:pPr>
            <a:r>
              <a:rPr lang="en-US" altLang="en-US" dirty="0"/>
              <a:t>Left rotation and right rotation are inverses.</a:t>
            </a:r>
          </a:p>
          <a:p>
            <a:pPr>
              <a:lnSpc>
                <a:spcPct val="90000"/>
              </a:lnSpc>
            </a:pPr>
            <a:endParaRPr lang="en-US" altLang="en-US" dirty="0"/>
          </a:p>
          <a:p>
            <a:pPr>
              <a:lnSpc>
                <a:spcPct val="90000"/>
              </a:lnSpc>
            </a:pPr>
            <a:endParaRPr lang="en-US" altLang="en-US" dirty="0"/>
          </a:p>
        </p:txBody>
      </p:sp>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05A2E525-0C9B-48D5-9F7C-5E12AEDD3D15}" type="slidenum">
              <a:rPr lang="en-US" smtClean="0"/>
              <a:t>100</a:t>
            </a:fld>
            <a:endParaRPr lang="en-US"/>
          </a:p>
        </p:txBody>
      </p:sp>
    </p:spTree>
    <p:extLst>
      <p:ext uri="{BB962C8B-B14F-4D97-AF65-F5344CB8AC3E}">
        <p14:creationId xmlns:p14="http://schemas.microsoft.com/office/powerpoint/2010/main" val="15472026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2"/>
          <p:cNvSpPr>
            <a:spLocks noGrp="1" noChangeArrowheads="1"/>
          </p:cNvSpPr>
          <p:nvPr>
            <p:ph type="title"/>
          </p:nvPr>
        </p:nvSpPr>
        <p:spPr/>
        <p:txBody>
          <a:bodyPr/>
          <a:lstStyle/>
          <a:p>
            <a:r>
              <a:rPr lang="en-US" altLang="en-US" dirty="0">
                <a:solidFill>
                  <a:srgbClr val="0070C0"/>
                </a:solidFill>
              </a:rPr>
              <a:t>Rotations</a:t>
            </a:r>
          </a:p>
        </p:txBody>
      </p:sp>
      <p:grpSp>
        <p:nvGrpSpPr>
          <p:cNvPr id="487490" name="Group 66"/>
          <p:cNvGrpSpPr>
            <a:grpSpLocks/>
          </p:cNvGrpSpPr>
          <p:nvPr/>
        </p:nvGrpSpPr>
        <p:grpSpPr bwMode="auto">
          <a:xfrm>
            <a:off x="2638426" y="1905000"/>
            <a:ext cx="6594475" cy="2705100"/>
            <a:chOff x="702" y="2251"/>
            <a:chExt cx="4154" cy="1704"/>
          </a:xfrm>
        </p:grpSpPr>
        <p:sp>
          <p:nvSpPr>
            <p:cNvPr id="487428" name="Oval 4"/>
            <p:cNvSpPr>
              <a:spLocks noChangeArrowheads="1"/>
            </p:cNvSpPr>
            <p:nvPr/>
          </p:nvSpPr>
          <p:spPr bwMode="auto">
            <a:xfrm>
              <a:off x="4249" y="2521"/>
              <a:ext cx="337" cy="324"/>
            </a:xfrm>
            <a:prstGeom prst="ellipse">
              <a:avLst/>
            </a:prstGeom>
            <a:solidFill>
              <a:srgbClr val="CCECFF"/>
            </a:solidFill>
            <a:ln w="28575" cap="sq">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en-US" altLang="en-US" sz="2800" b="1" i="1"/>
                <a:t>y</a:t>
              </a:r>
            </a:p>
          </p:txBody>
        </p:sp>
        <p:sp>
          <p:nvSpPr>
            <p:cNvPr id="487429" name="Oval 5"/>
            <p:cNvSpPr>
              <a:spLocks noChangeArrowheads="1"/>
            </p:cNvSpPr>
            <p:nvPr/>
          </p:nvSpPr>
          <p:spPr bwMode="auto">
            <a:xfrm>
              <a:off x="3945" y="3066"/>
              <a:ext cx="337" cy="324"/>
            </a:xfrm>
            <a:prstGeom prst="ellipse">
              <a:avLst/>
            </a:prstGeom>
            <a:solidFill>
              <a:srgbClr val="CCECFF"/>
            </a:solidFill>
            <a:ln w="28575" cap="sq">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en-US" altLang="en-US" b="1" i="1"/>
                <a:t>x</a:t>
              </a:r>
            </a:p>
          </p:txBody>
        </p:sp>
        <p:sp>
          <p:nvSpPr>
            <p:cNvPr id="487430" name="Line 6"/>
            <p:cNvSpPr>
              <a:spLocks noChangeShapeType="1"/>
            </p:cNvSpPr>
            <p:nvPr/>
          </p:nvSpPr>
          <p:spPr bwMode="auto">
            <a:xfrm>
              <a:off x="4433" y="2251"/>
              <a:ext cx="0" cy="25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7431" name="Line 7"/>
            <p:cNvSpPr>
              <a:spLocks noChangeShapeType="1"/>
            </p:cNvSpPr>
            <p:nvPr/>
          </p:nvSpPr>
          <p:spPr bwMode="auto">
            <a:xfrm flipH="1">
              <a:off x="4176" y="2845"/>
              <a:ext cx="165" cy="233"/>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7432" name="Line 8"/>
            <p:cNvSpPr>
              <a:spLocks noChangeShapeType="1"/>
            </p:cNvSpPr>
            <p:nvPr/>
          </p:nvSpPr>
          <p:spPr bwMode="auto">
            <a:xfrm flipH="1">
              <a:off x="3829" y="3391"/>
              <a:ext cx="164" cy="233"/>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7433" name="Line 9"/>
            <p:cNvSpPr>
              <a:spLocks noChangeShapeType="1"/>
            </p:cNvSpPr>
            <p:nvPr/>
          </p:nvSpPr>
          <p:spPr bwMode="auto">
            <a:xfrm rot="5400000" flipH="1">
              <a:off x="4161" y="3423"/>
              <a:ext cx="238" cy="159"/>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7434" name="Text Box 10"/>
            <p:cNvSpPr txBox="1">
              <a:spLocks noChangeArrowheads="1"/>
            </p:cNvSpPr>
            <p:nvPr/>
          </p:nvSpPr>
          <p:spPr bwMode="auto">
            <a:xfrm>
              <a:off x="3643" y="3506"/>
              <a:ext cx="298"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en-US" altLang="en-US" sz="3600" b="1" i="1">
                  <a:sym typeface="Symbol" panose="05050102010706020507" pitchFamily="18" charset="2"/>
                </a:rPr>
                <a:t></a:t>
              </a:r>
              <a:endParaRPr lang="en-US" altLang="en-US"/>
            </a:p>
          </p:txBody>
        </p:sp>
        <p:sp>
          <p:nvSpPr>
            <p:cNvPr id="487435" name="Text Box 11"/>
            <p:cNvSpPr txBox="1">
              <a:spLocks noChangeArrowheads="1"/>
            </p:cNvSpPr>
            <p:nvPr/>
          </p:nvSpPr>
          <p:spPr bwMode="auto">
            <a:xfrm>
              <a:off x="4188" y="3537"/>
              <a:ext cx="34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en-US" altLang="en-US" sz="3600" b="1" i="1">
                  <a:sym typeface="Symbol" panose="05050102010706020507" pitchFamily="18" charset="2"/>
                </a:rPr>
                <a:t> </a:t>
              </a:r>
              <a:endParaRPr lang="en-US" altLang="en-US"/>
            </a:p>
          </p:txBody>
        </p:sp>
        <p:sp>
          <p:nvSpPr>
            <p:cNvPr id="487436" name="Line 12"/>
            <p:cNvSpPr>
              <a:spLocks noChangeShapeType="1"/>
            </p:cNvSpPr>
            <p:nvPr/>
          </p:nvSpPr>
          <p:spPr bwMode="auto">
            <a:xfrm rot="5400000" flipH="1">
              <a:off x="4479" y="2873"/>
              <a:ext cx="238" cy="16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7437" name="Text Box 13"/>
            <p:cNvSpPr txBox="1">
              <a:spLocks noChangeArrowheads="1"/>
            </p:cNvSpPr>
            <p:nvPr/>
          </p:nvSpPr>
          <p:spPr bwMode="auto">
            <a:xfrm>
              <a:off x="4549" y="2949"/>
              <a:ext cx="30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en-US" altLang="en-US" sz="3600" b="1" i="1">
                  <a:sym typeface="Symbol" panose="05050102010706020507" pitchFamily="18" charset="2"/>
                </a:rPr>
                <a:t> </a:t>
              </a:r>
              <a:endParaRPr lang="en-US" altLang="en-US"/>
            </a:p>
          </p:txBody>
        </p:sp>
        <p:sp>
          <p:nvSpPr>
            <p:cNvPr id="487448" name="Line 24"/>
            <p:cNvSpPr>
              <a:spLocks noChangeShapeType="1"/>
            </p:cNvSpPr>
            <p:nvPr/>
          </p:nvSpPr>
          <p:spPr bwMode="auto">
            <a:xfrm>
              <a:off x="1971" y="2821"/>
              <a:ext cx="1572" cy="6"/>
            </a:xfrm>
            <a:prstGeom prst="line">
              <a:avLst/>
            </a:prstGeom>
            <a:noFill/>
            <a:ln w="28575"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7450" name="Line 26"/>
            <p:cNvSpPr>
              <a:spLocks noChangeShapeType="1"/>
            </p:cNvSpPr>
            <p:nvPr/>
          </p:nvSpPr>
          <p:spPr bwMode="auto">
            <a:xfrm flipH="1" flipV="1">
              <a:off x="1917" y="3416"/>
              <a:ext cx="1610" cy="1"/>
            </a:xfrm>
            <a:prstGeom prst="line">
              <a:avLst/>
            </a:prstGeom>
            <a:noFill/>
            <a:ln w="28575"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7451" name="Rectangle 27"/>
            <p:cNvSpPr>
              <a:spLocks noChangeArrowheads="1"/>
            </p:cNvSpPr>
            <p:nvPr/>
          </p:nvSpPr>
          <p:spPr bwMode="auto">
            <a:xfrm>
              <a:off x="1922" y="2495"/>
              <a:ext cx="1614"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en-US" altLang="en-US" sz="2800" b="1"/>
                <a:t>Left-Rotate(</a:t>
              </a:r>
              <a:r>
                <a:rPr lang="en-US" altLang="en-US" sz="2800" b="1" i="1"/>
                <a:t>T, x</a:t>
              </a:r>
              <a:r>
                <a:rPr lang="en-US" altLang="en-US" sz="2800" b="1"/>
                <a:t>)</a:t>
              </a:r>
            </a:p>
          </p:txBody>
        </p:sp>
        <p:sp>
          <p:nvSpPr>
            <p:cNvPr id="487479" name="Text Box 55"/>
            <p:cNvSpPr txBox="1">
              <a:spLocks noChangeArrowheads="1"/>
            </p:cNvSpPr>
            <p:nvPr/>
          </p:nvSpPr>
          <p:spPr bwMode="auto">
            <a:xfrm>
              <a:off x="1566" y="3490"/>
              <a:ext cx="30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en-US" altLang="en-US" sz="3600" b="1" i="1">
                  <a:sym typeface="Symbol" panose="05050102010706020507" pitchFamily="18" charset="2"/>
                </a:rPr>
                <a:t> </a:t>
              </a:r>
              <a:endParaRPr lang="en-US" altLang="en-US"/>
            </a:p>
          </p:txBody>
        </p:sp>
        <p:sp>
          <p:nvSpPr>
            <p:cNvPr id="487480" name="Text Box 56"/>
            <p:cNvSpPr txBox="1">
              <a:spLocks noChangeArrowheads="1"/>
            </p:cNvSpPr>
            <p:nvPr/>
          </p:nvSpPr>
          <p:spPr bwMode="auto">
            <a:xfrm>
              <a:off x="702" y="3007"/>
              <a:ext cx="298"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en-US" altLang="en-US" sz="3600" b="1" i="1">
                  <a:sym typeface="Symbol" panose="05050102010706020507" pitchFamily="18" charset="2"/>
                </a:rPr>
                <a:t></a:t>
              </a:r>
              <a:endParaRPr lang="en-US" altLang="en-US"/>
            </a:p>
          </p:txBody>
        </p:sp>
        <p:sp>
          <p:nvSpPr>
            <p:cNvPr id="487481" name="Oval 57"/>
            <p:cNvSpPr>
              <a:spLocks noChangeArrowheads="1"/>
            </p:cNvSpPr>
            <p:nvPr/>
          </p:nvSpPr>
          <p:spPr bwMode="auto">
            <a:xfrm>
              <a:off x="960" y="2535"/>
              <a:ext cx="337" cy="324"/>
            </a:xfrm>
            <a:prstGeom prst="ellipse">
              <a:avLst/>
            </a:prstGeom>
            <a:solidFill>
              <a:srgbClr val="CCECFF"/>
            </a:solidFill>
            <a:ln w="28575" cap="sq">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en-US" altLang="en-US" b="1" i="1"/>
                <a:t>x</a:t>
              </a:r>
            </a:p>
          </p:txBody>
        </p:sp>
        <p:sp>
          <p:nvSpPr>
            <p:cNvPr id="487482" name="Oval 58"/>
            <p:cNvSpPr>
              <a:spLocks noChangeArrowheads="1"/>
            </p:cNvSpPr>
            <p:nvPr/>
          </p:nvSpPr>
          <p:spPr bwMode="auto">
            <a:xfrm>
              <a:off x="1213" y="3087"/>
              <a:ext cx="336" cy="324"/>
            </a:xfrm>
            <a:prstGeom prst="ellipse">
              <a:avLst/>
            </a:prstGeom>
            <a:solidFill>
              <a:srgbClr val="CCECFF"/>
            </a:solidFill>
            <a:ln w="28575" cap="sq">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en-US" altLang="en-US" b="1" i="1"/>
                <a:t>y</a:t>
              </a:r>
            </a:p>
          </p:txBody>
        </p:sp>
        <p:sp>
          <p:nvSpPr>
            <p:cNvPr id="487483" name="Line 59"/>
            <p:cNvSpPr>
              <a:spLocks noChangeShapeType="1"/>
            </p:cNvSpPr>
            <p:nvPr/>
          </p:nvSpPr>
          <p:spPr bwMode="auto">
            <a:xfrm>
              <a:off x="1144" y="2265"/>
              <a:ext cx="0" cy="258"/>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7484" name="Line 60"/>
            <p:cNvSpPr>
              <a:spLocks noChangeShapeType="1"/>
            </p:cNvSpPr>
            <p:nvPr/>
          </p:nvSpPr>
          <p:spPr bwMode="auto">
            <a:xfrm flipH="1">
              <a:off x="887" y="2859"/>
              <a:ext cx="164" cy="233"/>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7485" name="Line 61"/>
            <p:cNvSpPr>
              <a:spLocks noChangeShapeType="1"/>
            </p:cNvSpPr>
            <p:nvPr/>
          </p:nvSpPr>
          <p:spPr bwMode="auto">
            <a:xfrm flipH="1">
              <a:off x="1126" y="3387"/>
              <a:ext cx="164" cy="233"/>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7486" name="Line 62"/>
            <p:cNvSpPr>
              <a:spLocks noChangeShapeType="1"/>
            </p:cNvSpPr>
            <p:nvPr/>
          </p:nvSpPr>
          <p:spPr bwMode="auto">
            <a:xfrm rot="5400000" flipH="1">
              <a:off x="1440" y="3437"/>
              <a:ext cx="238" cy="159"/>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7487" name="Text Box 63"/>
            <p:cNvSpPr txBox="1">
              <a:spLocks noChangeArrowheads="1"/>
            </p:cNvSpPr>
            <p:nvPr/>
          </p:nvSpPr>
          <p:spPr bwMode="auto">
            <a:xfrm>
              <a:off x="898" y="3550"/>
              <a:ext cx="347" cy="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en-US" altLang="en-US" sz="3600" b="1" i="1">
                  <a:sym typeface="Symbol" panose="05050102010706020507" pitchFamily="18" charset="2"/>
                </a:rPr>
                <a:t> </a:t>
              </a:r>
              <a:endParaRPr lang="en-US" altLang="en-US"/>
            </a:p>
          </p:txBody>
        </p:sp>
        <p:sp>
          <p:nvSpPr>
            <p:cNvPr id="487488" name="Line 64"/>
            <p:cNvSpPr>
              <a:spLocks noChangeShapeType="1"/>
            </p:cNvSpPr>
            <p:nvPr/>
          </p:nvSpPr>
          <p:spPr bwMode="auto">
            <a:xfrm rot="5400000" flipH="1">
              <a:off x="1190" y="2888"/>
              <a:ext cx="238" cy="159"/>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7489" name="Text Box 65"/>
            <p:cNvSpPr txBox="1">
              <a:spLocks noChangeArrowheads="1"/>
            </p:cNvSpPr>
            <p:nvPr/>
          </p:nvSpPr>
          <p:spPr bwMode="auto">
            <a:xfrm>
              <a:off x="1886" y="3071"/>
              <a:ext cx="1745"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en-US" altLang="en-US" sz="2800" b="1"/>
                <a:t>Right-Rotate(</a:t>
              </a:r>
              <a:r>
                <a:rPr lang="en-US" altLang="en-US" sz="2800" b="1" i="1"/>
                <a:t>T, y</a:t>
              </a:r>
              <a:r>
                <a:rPr lang="en-US" altLang="en-US" sz="2800" b="1"/>
                <a:t>)</a:t>
              </a:r>
              <a:endParaRPr lang="en-US" altLang="en-US"/>
            </a:p>
          </p:txBody>
        </p:sp>
      </p:grpSp>
      <p:sp>
        <p:nvSpPr>
          <p:cNvPr id="3" name="Date Placeholder 2"/>
          <p:cNvSpPr>
            <a:spLocks noGrp="1"/>
          </p:cNvSpPr>
          <p:nvPr>
            <p:ph type="dt" sz="half" idx="10"/>
          </p:nvPr>
        </p:nvSpPr>
        <p:spPr/>
        <p:txBody>
          <a:bodyPr/>
          <a:lstStyle/>
          <a:p>
            <a:r>
              <a:rPr lang="en-US"/>
              <a:t>CS5250 - 2021/2022 Sem 2</a:t>
            </a:r>
          </a:p>
        </p:txBody>
      </p:sp>
      <p:sp>
        <p:nvSpPr>
          <p:cNvPr id="4" name="Slide Number Placeholder 3"/>
          <p:cNvSpPr>
            <a:spLocks noGrp="1"/>
          </p:cNvSpPr>
          <p:nvPr>
            <p:ph type="sldNum" sz="quarter" idx="12"/>
          </p:nvPr>
        </p:nvSpPr>
        <p:spPr/>
        <p:txBody>
          <a:bodyPr/>
          <a:lstStyle/>
          <a:p>
            <a:fld id="{05A2E525-0C9B-48D5-9F7C-5E12AEDD3D15}" type="slidenum">
              <a:rPr lang="en-US" smtClean="0"/>
              <a:t>101</a:t>
            </a:fld>
            <a:endParaRPr lang="en-US"/>
          </a:p>
        </p:txBody>
      </p:sp>
    </p:spTree>
    <p:extLst>
      <p:ext uri="{BB962C8B-B14F-4D97-AF65-F5344CB8AC3E}">
        <p14:creationId xmlns:p14="http://schemas.microsoft.com/office/powerpoint/2010/main" val="34452774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Insert into a Red-Black Tree</a:t>
            </a:r>
          </a:p>
        </p:txBody>
      </p:sp>
      <p:sp>
        <p:nvSpPr>
          <p:cNvPr id="3" name="Content Placeholder 2"/>
          <p:cNvSpPr>
            <a:spLocks noGrp="1"/>
          </p:cNvSpPr>
          <p:nvPr>
            <p:ph idx="1"/>
          </p:nvPr>
        </p:nvSpPr>
        <p:spPr/>
        <p:txBody>
          <a:bodyPr/>
          <a:lstStyle/>
          <a:p>
            <a:r>
              <a:rPr lang="en-US" dirty="0" err="1"/>
              <a:t>Colour</a:t>
            </a:r>
            <a:r>
              <a:rPr lang="en-US" dirty="0"/>
              <a:t> the node to be inserted by </a:t>
            </a:r>
            <a:r>
              <a:rPr lang="en-US" dirty="0">
                <a:solidFill>
                  <a:srgbClr val="FF0000"/>
                </a:solidFill>
              </a:rPr>
              <a:t>red</a:t>
            </a:r>
            <a:r>
              <a:rPr lang="en-US" dirty="0"/>
              <a:t> initially</a:t>
            </a:r>
          </a:p>
          <a:p>
            <a:r>
              <a:rPr lang="en-US" dirty="0"/>
              <a:t>Insert just like in a binary search tree</a:t>
            </a:r>
          </a:p>
          <a:p>
            <a:r>
              <a:rPr lang="en-US" dirty="0"/>
              <a:t>Check for property violation and do one of two things (may need repetition):</a:t>
            </a:r>
          </a:p>
          <a:p>
            <a:pPr lvl="1"/>
            <a:r>
              <a:rPr lang="en-US" dirty="0"/>
              <a:t>Change the a red node to black</a:t>
            </a:r>
          </a:p>
          <a:p>
            <a:pPr lvl="1"/>
            <a:r>
              <a:rPr lang="en-US" dirty="0"/>
              <a:t>Rotation</a:t>
            </a:r>
          </a:p>
          <a:p>
            <a:r>
              <a:rPr lang="en-US" dirty="0"/>
              <a:t>Terminology: an </a:t>
            </a:r>
            <a:r>
              <a:rPr lang="en-US" dirty="0">
                <a:solidFill>
                  <a:srgbClr val="FF0000"/>
                </a:solidFill>
              </a:rPr>
              <a:t>uncle</a:t>
            </a:r>
            <a:r>
              <a:rPr lang="en-US" dirty="0"/>
              <a:t> of a node </a:t>
            </a:r>
            <a:r>
              <a:rPr lang="en-US" dirty="0">
                <a:solidFill>
                  <a:schemeClr val="accent6">
                    <a:lumMod val="75000"/>
                  </a:schemeClr>
                </a:solidFill>
              </a:rPr>
              <a:t>X</a:t>
            </a:r>
            <a:r>
              <a:rPr lang="en-US" dirty="0"/>
              <a:t> is the sibling of the parent of </a:t>
            </a:r>
            <a:r>
              <a:rPr lang="en-US" dirty="0">
                <a:solidFill>
                  <a:schemeClr val="accent6">
                    <a:lumMod val="75000"/>
                  </a:schemeClr>
                </a:solidFill>
              </a:rPr>
              <a:t>X</a:t>
            </a:r>
          </a:p>
          <a:p>
            <a:r>
              <a:rPr lang="en-US" dirty="0"/>
              <a:t>Notation: let node inserted be </a:t>
            </a:r>
            <a:r>
              <a:rPr lang="en-US" dirty="0">
                <a:solidFill>
                  <a:srgbClr val="0070C0"/>
                </a:solidFill>
              </a:rPr>
              <a:t>N</a:t>
            </a:r>
            <a:r>
              <a:rPr lang="en-US" dirty="0"/>
              <a:t>, its parent </a:t>
            </a:r>
            <a:r>
              <a:rPr lang="en-US" dirty="0">
                <a:solidFill>
                  <a:srgbClr val="0070C0"/>
                </a:solidFill>
              </a:rPr>
              <a:t>P</a:t>
            </a:r>
            <a:r>
              <a:rPr lang="en-US" dirty="0"/>
              <a:t>, and its uncle </a:t>
            </a:r>
            <a:r>
              <a:rPr lang="en-US" dirty="0">
                <a:solidFill>
                  <a:srgbClr val="0070C0"/>
                </a:solidFill>
              </a:rPr>
              <a:t>U, </a:t>
            </a:r>
            <a:r>
              <a:rPr lang="en-US" dirty="0"/>
              <a:t>and the grandparent (i.e., parent of P) be </a:t>
            </a:r>
            <a:r>
              <a:rPr lang="en-US" dirty="0">
                <a:solidFill>
                  <a:srgbClr val="0070C0"/>
                </a:solidFill>
              </a:rPr>
              <a:t>G</a:t>
            </a:r>
            <a:r>
              <a:rPr lang="en-US" dirty="0"/>
              <a:t> </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102</a:t>
            </a:fld>
            <a:endParaRPr lang="en-US"/>
          </a:p>
        </p:txBody>
      </p:sp>
    </p:spTree>
    <p:extLst>
      <p:ext uri="{BB962C8B-B14F-4D97-AF65-F5344CB8AC3E}">
        <p14:creationId xmlns:p14="http://schemas.microsoft.com/office/powerpoint/2010/main" val="129382286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Insertion Case 1</a:t>
            </a:r>
          </a:p>
        </p:txBody>
      </p:sp>
      <p:sp>
        <p:nvSpPr>
          <p:cNvPr id="3" name="Content Placeholder 2"/>
          <p:cNvSpPr>
            <a:spLocks noGrp="1"/>
          </p:cNvSpPr>
          <p:nvPr>
            <p:ph idx="1"/>
          </p:nvPr>
        </p:nvSpPr>
        <p:spPr/>
        <p:txBody>
          <a:bodyPr/>
          <a:lstStyle/>
          <a:p>
            <a:r>
              <a:rPr lang="en-US" dirty="0"/>
              <a:t>The node inserted, </a:t>
            </a:r>
            <a:r>
              <a:rPr lang="en-US" dirty="0">
                <a:solidFill>
                  <a:srgbClr val="0070C0"/>
                </a:solidFill>
              </a:rPr>
              <a:t>N</a:t>
            </a:r>
            <a:r>
              <a:rPr lang="en-US" dirty="0"/>
              <a:t>, is the root</a:t>
            </a:r>
          </a:p>
          <a:p>
            <a:endParaRPr lang="en-US" dirty="0"/>
          </a:p>
          <a:p>
            <a:r>
              <a:rPr lang="en-US" dirty="0"/>
              <a:t>Violates Property 2 (root must be black)</a:t>
            </a:r>
          </a:p>
          <a:p>
            <a:endParaRPr lang="en-US" dirty="0"/>
          </a:p>
          <a:p>
            <a:r>
              <a:rPr lang="en-US" dirty="0"/>
              <a:t>Change </a:t>
            </a:r>
            <a:r>
              <a:rPr lang="en-US" dirty="0" err="1"/>
              <a:t>colour</a:t>
            </a:r>
            <a:r>
              <a:rPr lang="en-US" dirty="0"/>
              <a:t> of </a:t>
            </a:r>
            <a:r>
              <a:rPr lang="en-US" dirty="0">
                <a:solidFill>
                  <a:srgbClr val="0070C0"/>
                </a:solidFill>
              </a:rPr>
              <a:t>N</a:t>
            </a:r>
            <a:r>
              <a:rPr lang="en-US" dirty="0"/>
              <a:t> to black </a:t>
            </a:r>
          </a:p>
          <a:p>
            <a:endParaRPr lang="en-US" dirty="0"/>
          </a:p>
          <a:p>
            <a:r>
              <a:rPr lang="en-US" dirty="0"/>
              <a:t>Otherwise, go to Case 2</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103</a:t>
            </a:fld>
            <a:endParaRPr lang="en-US"/>
          </a:p>
        </p:txBody>
      </p:sp>
    </p:spTree>
    <p:extLst>
      <p:ext uri="{BB962C8B-B14F-4D97-AF65-F5344CB8AC3E}">
        <p14:creationId xmlns:p14="http://schemas.microsoft.com/office/powerpoint/2010/main" val="172345989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Insertion Case 2</a:t>
            </a:r>
          </a:p>
        </p:txBody>
      </p:sp>
      <p:sp>
        <p:nvSpPr>
          <p:cNvPr id="3" name="Content Placeholder 2"/>
          <p:cNvSpPr>
            <a:spLocks noGrp="1"/>
          </p:cNvSpPr>
          <p:nvPr>
            <p:ph idx="1"/>
          </p:nvPr>
        </p:nvSpPr>
        <p:spPr/>
        <p:txBody>
          <a:bodyPr/>
          <a:lstStyle/>
          <a:p>
            <a:r>
              <a:rPr lang="en-US" dirty="0"/>
              <a:t>If the parent of </a:t>
            </a:r>
            <a:r>
              <a:rPr lang="en-US" dirty="0">
                <a:solidFill>
                  <a:srgbClr val="0070C0"/>
                </a:solidFill>
              </a:rPr>
              <a:t>N</a:t>
            </a:r>
            <a:r>
              <a:rPr lang="en-US" dirty="0"/>
              <a:t>, i.e., </a:t>
            </a:r>
            <a:r>
              <a:rPr lang="en-US" dirty="0">
                <a:solidFill>
                  <a:srgbClr val="0070C0"/>
                </a:solidFill>
              </a:rPr>
              <a:t>P</a:t>
            </a:r>
            <a:r>
              <a:rPr lang="en-US" dirty="0"/>
              <a:t>, is black, then we are done; return</a:t>
            </a:r>
          </a:p>
          <a:p>
            <a:endParaRPr lang="en-US" dirty="0"/>
          </a:p>
          <a:p>
            <a:r>
              <a:rPr lang="en-US" dirty="0"/>
              <a:t>Otherwise proceed to Case 3</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104</a:t>
            </a:fld>
            <a:endParaRPr lang="en-US"/>
          </a:p>
        </p:txBody>
      </p:sp>
    </p:spTree>
    <p:extLst>
      <p:ext uri="{BB962C8B-B14F-4D97-AF65-F5344CB8AC3E}">
        <p14:creationId xmlns:p14="http://schemas.microsoft.com/office/powerpoint/2010/main" val="35933172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Insertion Case 3</a:t>
            </a:r>
          </a:p>
        </p:txBody>
      </p:sp>
      <p:sp>
        <p:nvSpPr>
          <p:cNvPr id="3" name="Content Placeholder 2"/>
          <p:cNvSpPr>
            <a:spLocks noGrp="1"/>
          </p:cNvSpPr>
          <p:nvPr>
            <p:ph idx="1"/>
          </p:nvPr>
        </p:nvSpPr>
        <p:spPr/>
        <p:txBody>
          <a:bodyPr/>
          <a:lstStyle/>
          <a:p>
            <a:r>
              <a:rPr lang="en-US" dirty="0">
                <a:solidFill>
                  <a:srgbClr val="0070C0"/>
                </a:solidFill>
              </a:rPr>
              <a:t>P</a:t>
            </a:r>
            <a:r>
              <a:rPr lang="en-US" dirty="0"/>
              <a:t> is red, and </a:t>
            </a:r>
            <a:r>
              <a:rPr lang="en-US" dirty="0">
                <a:solidFill>
                  <a:srgbClr val="0070C0"/>
                </a:solidFill>
              </a:rPr>
              <a:t>U</a:t>
            </a:r>
            <a:r>
              <a:rPr lang="en-US" dirty="0"/>
              <a:t> is not null and is red</a:t>
            </a:r>
          </a:p>
          <a:p>
            <a:endParaRPr lang="en-US" dirty="0"/>
          </a:p>
          <a:p>
            <a:r>
              <a:rPr lang="en-US" dirty="0"/>
              <a:t>Change </a:t>
            </a:r>
            <a:r>
              <a:rPr lang="en-US" dirty="0">
                <a:solidFill>
                  <a:srgbClr val="0070C0"/>
                </a:solidFill>
              </a:rPr>
              <a:t>P</a:t>
            </a:r>
            <a:r>
              <a:rPr lang="en-US" dirty="0"/>
              <a:t> and </a:t>
            </a:r>
            <a:r>
              <a:rPr lang="en-US" dirty="0">
                <a:solidFill>
                  <a:srgbClr val="0070C0"/>
                </a:solidFill>
              </a:rPr>
              <a:t>U</a:t>
            </a:r>
            <a:r>
              <a:rPr lang="en-US" dirty="0"/>
              <a:t> to black and </a:t>
            </a:r>
            <a:r>
              <a:rPr lang="en-US" dirty="0">
                <a:solidFill>
                  <a:srgbClr val="0070C0"/>
                </a:solidFill>
              </a:rPr>
              <a:t>G</a:t>
            </a:r>
            <a:r>
              <a:rPr lang="en-US" dirty="0"/>
              <a:t> to red, and go to Case 1</a:t>
            </a:r>
          </a:p>
          <a:p>
            <a:endParaRPr lang="en-US" dirty="0"/>
          </a:p>
          <a:p>
            <a:r>
              <a:rPr lang="en-US" dirty="0"/>
              <a:t>Otherwise, go to Case 4</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105</a:t>
            </a:fld>
            <a:endParaRPr lang="en-US"/>
          </a:p>
        </p:txBody>
      </p:sp>
      <p:grpSp>
        <p:nvGrpSpPr>
          <p:cNvPr id="9" name="Group 8"/>
          <p:cNvGrpSpPr/>
          <p:nvPr/>
        </p:nvGrpSpPr>
        <p:grpSpPr>
          <a:xfrm>
            <a:off x="4835960" y="3883069"/>
            <a:ext cx="6374835" cy="1947796"/>
            <a:chOff x="3501938" y="3889332"/>
            <a:chExt cx="6374835" cy="1947796"/>
          </a:xfrm>
        </p:grpSpPr>
        <p:pic>
          <p:nvPicPr>
            <p:cNvPr id="6" name="Picture 5"/>
            <p:cNvPicPr>
              <a:picLocks noChangeAspect="1"/>
            </p:cNvPicPr>
            <p:nvPr/>
          </p:nvPicPr>
          <p:blipFill>
            <a:blip r:embed="rId3"/>
            <a:stretch>
              <a:fillRect/>
            </a:stretch>
          </p:blipFill>
          <p:spPr>
            <a:xfrm>
              <a:off x="3501938" y="4017062"/>
              <a:ext cx="6324730" cy="1820066"/>
            </a:xfrm>
            <a:prstGeom prst="rect">
              <a:avLst/>
            </a:prstGeom>
          </p:spPr>
        </p:pic>
        <p:sp>
          <p:nvSpPr>
            <p:cNvPr id="8" name="Rectangle 7"/>
            <p:cNvSpPr/>
            <p:nvPr/>
          </p:nvSpPr>
          <p:spPr>
            <a:xfrm>
              <a:off x="3507288" y="3889332"/>
              <a:ext cx="6369485" cy="150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387629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Insertion Case 4</a:t>
            </a:r>
          </a:p>
        </p:txBody>
      </p:sp>
      <p:sp>
        <p:nvSpPr>
          <p:cNvPr id="3" name="Content Placeholder 2"/>
          <p:cNvSpPr>
            <a:spLocks noGrp="1"/>
          </p:cNvSpPr>
          <p:nvPr>
            <p:ph idx="1"/>
          </p:nvPr>
        </p:nvSpPr>
        <p:spPr/>
        <p:txBody>
          <a:bodyPr/>
          <a:lstStyle/>
          <a:p>
            <a:r>
              <a:rPr lang="en-US" dirty="0">
                <a:solidFill>
                  <a:srgbClr val="0070C0"/>
                </a:solidFill>
              </a:rPr>
              <a:t>P</a:t>
            </a:r>
            <a:r>
              <a:rPr lang="en-US" dirty="0"/>
              <a:t> is red but </a:t>
            </a:r>
            <a:r>
              <a:rPr lang="en-US" dirty="0">
                <a:solidFill>
                  <a:srgbClr val="0070C0"/>
                </a:solidFill>
              </a:rPr>
              <a:t>U</a:t>
            </a:r>
            <a:r>
              <a:rPr lang="en-US" dirty="0"/>
              <a:t> is black </a:t>
            </a:r>
          </a:p>
          <a:p>
            <a:r>
              <a:rPr lang="en-US" dirty="0"/>
              <a:t>If </a:t>
            </a:r>
            <a:r>
              <a:rPr lang="en-US" dirty="0">
                <a:solidFill>
                  <a:srgbClr val="0070C0"/>
                </a:solidFill>
              </a:rPr>
              <a:t>N</a:t>
            </a:r>
            <a:r>
              <a:rPr lang="en-US" dirty="0"/>
              <a:t> is the right child of </a:t>
            </a:r>
            <a:r>
              <a:rPr lang="en-US" dirty="0">
                <a:solidFill>
                  <a:srgbClr val="0070C0"/>
                </a:solidFill>
              </a:rPr>
              <a:t>P</a:t>
            </a:r>
            <a:r>
              <a:rPr lang="en-US" dirty="0"/>
              <a:t>, and </a:t>
            </a:r>
            <a:r>
              <a:rPr lang="en-US" dirty="0">
                <a:solidFill>
                  <a:srgbClr val="0070C0"/>
                </a:solidFill>
              </a:rPr>
              <a:t>P</a:t>
            </a:r>
            <a:r>
              <a:rPr lang="en-US" dirty="0"/>
              <a:t> is the left child of </a:t>
            </a:r>
            <a:r>
              <a:rPr lang="en-US" dirty="0">
                <a:solidFill>
                  <a:srgbClr val="0070C0"/>
                </a:solidFill>
              </a:rPr>
              <a:t>G </a:t>
            </a:r>
            <a:r>
              <a:rPr lang="en-US" dirty="0"/>
              <a:t>then remedy is left rotation on </a:t>
            </a:r>
            <a:r>
              <a:rPr lang="en-US" dirty="0">
                <a:solidFill>
                  <a:srgbClr val="0070C0"/>
                </a:solidFill>
              </a:rPr>
              <a:t>P</a:t>
            </a:r>
          </a:p>
          <a:p>
            <a:r>
              <a:rPr lang="en-US" dirty="0"/>
              <a:t>If </a:t>
            </a:r>
            <a:r>
              <a:rPr lang="en-US" dirty="0">
                <a:solidFill>
                  <a:srgbClr val="0070C0"/>
                </a:solidFill>
              </a:rPr>
              <a:t>N</a:t>
            </a:r>
            <a:r>
              <a:rPr lang="en-US" dirty="0"/>
              <a:t> is the left child of </a:t>
            </a:r>
            <a:r>
              <a:rPr lang="en-US" dirty="0">
                <a:solidFill>
                  <a:srgbClr val="0070C0"/>
                </a:solidFill>
              </a:rPr>
              <a:t>P</a:t>
            </a:r>
            <a:r>
              <a:rPr lang="en-US" dirty="0"/>
              <a:t>, and </a:t>
            </a:r>
            <a:r>
              <a:rPr lang="en-US" dirty="0">
                <a:solidFill>
                  <a:srgbClr val="0070C0"/>
                </a:solidFill>
              </a:rPr>
              <a:t>P</a:t>
            </a:r>
            <a:r>
              <a:rPr lang="en-US" dirty="0"/>
              <a:t> is the right child of </a:t>
            </a:r>
            <a:r>
              <a:rPr lang="en-US" dirty="0">
                <a:solidFill>
                  <a:srgbClr val="0070C0"/>
                </a:solidFill>
              </a:rPr>
              <a:t>G </a:t>
            </a:r>
            <a:r>
              <a:rPr lang="en-US" dirty="0"/>
              <a:t>then remedy is right rotation on </a:t>
            </a:r>
            <a:r>
              <a:rPr lang="en-US" dirty="0">
                <a:solidFill>
                  <a:srgbClr val="0070C0"/>
                </a:solidFill>
              </a:rPr>
              <a:t>P</a:t>
            </a:r>
          </a:p>
          <a:p>
            <a:r>
              <a:rPr lang="en-US" dirty="0"/>
              <a:t>(Must) go to Case 5</a:t>
            </a:r>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106</a:t>
            </a:fld>
            <a:endParaRPr lang="en-US"/>
          </a:p>
        </p:txBody>
      </p:sp>
      <p:pic>
        <p:nvPicPr>
          <p:cNvPr id="6" name="Picture 5"/>
          <p:cNvPicPr>
            <a:picLocks noChangeAspect="1"/>
          </p:cNvPicPr>
          <p:nvPr/>
        </p:nvPicPr>
        <p:blipFill>
          <a:blip r:embed="rId3"/>
          <a:stretch>
            <a:fillRect/>
          </a:stretch>
        </p:blipFill>
        <p:spPr>
          <a:xfrm>
            <a:off x="4897483" y="3911579"/>
            <a:ext cx="5668224" cy="1848176"/>
          </a:xfrm>
          <a:prstGeom prst="rect">
            <a:avLst/>
          </a:prstGeom>
        </p:spPr>
      </p:pic>
    </p:spTree>
    <p:extLst>
      <p:ext uri="{BB962C8B-B14F-4D97-AF65-F5344CB8AC3E}">
        <p14:creationId xmlns:p14="http://schemas.microsoft.com/office/powerpoint/2010/main" val="287462469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Insert Case 5</a:t>
            </a:r>
          </a:p>
        </p:txBody>
      </p:sp>
      <p:sp>
        <p:nvSpPr>
          <p:cNvPr id="3" name="Content Placeholder 2"/>
          <p:cNvSpPr>
            <a:spLocks noGrp="1"/>
          </p:cNvSpPr>
          <p:nvPr>
            <p:ph idx="1"/>
          </p:nvPr>
        </p:nvSpPr>
        <p:spPr/>
        <p:txBody>
          <a:bodyPr/>
          <a:lstStyle/>
          <a:p>
            <a:r>
              <a:rPr lang="en-US" dirty="0">
                <a:solidFill>
                  <a:srgbClr val="0070C0"/>
                </a:solidFill>
              </a:rPr>
              <a:t>P</a:t>
            </a:r>
            <a:r>
              <a:rPr lang="en-US" dirty="0"/>
              <a:t> is red but </a:t>
            </a:r>
            <a:r>
              <a:rPr lang="en-US" dirty="0">
                <a:solidFill>
                  <a:srgbClr val="0070C0"/>
                </a:solidFill>
              </a:rPr>
              <a:t>U</a:t>
            </a:r>
            <a:r>
              <a:rPr lang="en-US" dirty="0"/>
              <a:t> is black</a:t>
            </a:r>
          </a:p>
          <a:p>
            <a:r>
              <a:rPr lang="en-US" dirty="0"/>
              <a:t>If </a:t>
            </a:r>
            <a:r>
              <a:rPr lang="en-US" dirty="0">
                <a:solidFill>
                  <a:srgbClr val="0070C0"/>
                </a:solidFill>
              </a:rPr>
              <a:t>N</a:t>
            </a:r>
            <a:r>
              <a:rPr lang="en-US" dirty="0"/>
              <a:t> is left child of </a:t>
            </a:r>
            <a:r>
              <a:rPr lang="en-US" dirty="0">
                <a:solidFill>
                  <a:srgbClr val="0070C0"/>
                </a:solidFill>
              </a:rPr>
              <a:t>P</a:t>
            </a:r>
            <a:r>
              <a:rPr lang="en-US" dirty="0"/>
              <a:t>, and </a:t>
            </a:r>
            <a:r>
              <a:rPr lang="en-US" dirty="0">
                <a:solidFill>
                  <a:srgbClr val="0070C0"/>
                </a:solidFill>
              </a:rPr>
              <a:t>P</a:t>
            </a:r>
            <a:r>
              <a:rPr lang="en-US" dirty="0"/>
              <a:t> is left child of </a:t>
            </a:r>
            <a:r>
              <a:rPr lang="en-US" dirty="0">
                <a:solidFill>
                  <a:srgbClr val="0070C0"/>
                </a:solidFill>
              </a:rPr>
              <a:t>G</a:t>
            </a:r>
            <a:r>
              <a:rPr lang="en-US" dirty="0"/>
              <a:t>, then remedy is right rotation on </a:t>
            </a:r>
            <a:r>
              <a:rPr lang="en-US" dirty="0">
                <a:solidFill>
                  <a:srgbClr val="0070C0"/>
                </a:solidFill>
              </a:rPr>
              <a:t>G</a:t>
            </a:r>
          </a:p>
          <a:p>
            <a:r>
              <a:rPr lang="en-US" dirty="0"/>
              <a:t>Otherwise, rotate left on </a:t>
            </a:r>
            <a:r>
              <a:rPr lang="en-US" dirty="0">
                <a:solidFill>
                  <a:srgbClr val="0070C0"/>
                </a:solidFill>
              </a:rPr>
              <a:t>G</a:t>
            </a:r>
          </a:p>
          <a:p>
            <a:r>
              <a:rPr lang="en-US" dirty="0"/>
              <a:t>Switch </a:t>
            </a:r>
            <a:r>
              <a:rPr lang="en-US" dirty="0" err="1"/>
              <a:t>colours</a:t>
            </a:r>
            <a:r>
              <a:rPr lang="en-US" dirty="0"/>
              <a:t> of </a:t>
            </a:r>
            <a:r>
              <a:rPr lang="en-US" dirty="0">
                <a:solidFill>
                  <a:srgbClr val="0070C0"/>
                </a:solidFill>
              </a:rPr>
              <a:t>P</a:t>
            </a:r>
            <a:r>
              <a:rPr lang="en-US" dirty="0"/>
              <a:t> and </a:t>
            </a:r>
            <a:r>
              <a:rPr lang="en-US" dirty="0">
                <a:solidFill>
                  <a:srgbClr val="0070C0"/>
                </a:solidFill>
              </a:rPr>
              <a:t>G</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107</a:t>
            </a:fld>
            <a:endParaRPr lang="en-US"/>
          </a:p>
        </p:txBody>
      </p:sp>
      <p:pic>
        <p:nvPicPr>
          <p:cNvPr id="7" name="Picture 6"/>
          <p:cNvPicPr>
            <a:picLocks noChangeAspect="1"/>
          </p:cNvPicPr>
          <p:nvPr/>
        </p:nvPicPr>
        <p:blipFill>
          <a:blip r:embed="rId3"/>
          <a:stretch>
            <a:fillRect/>
          </a:stretch>
        </p:blipFill>
        <p:spPr>
          <a:xfrm>
            <a:off x="5099984" y="3854621"/>
            <a:ext cx="6192229" cy="1799640"/>
          </a:xfrm>
          <a:prstGeom prst="rect">
            <a:avLst/>
          </a:prstGeom>
        </p:spPr>
      </p:pic>
    </p:spTree>
    <p:extLst>
      <p:ext uri="{BB962C8B-B14F-4D97-AF65-F5344CB8AC3E}">
        <p14:creationId xmlns:p14="http://schemas.microsoft.com/office/powerpoint/2010/main" val="364978432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An Example</a:t>
            </a:r>
          </a:p>
        </p:txBody>
      </p:sp>
      <p:sp>
        <p:nvSpPr>
          <p:cNvPr id="3" name="Content Placeholder 2"/>
          <p:cNvSpPr>
            <a:spLocks noGrp="1"/>
          </p:cNvSpPr>
          <p:nvPr>
            <p:ph idx="1"/>
          </p:nvPr>
        </p:nvSpPr>
        <p:spPr/>
        <p:txBody>
          <a:bodyPr/>
          <a:lstStyle/>
          <a:p>
            <a:r>
              <a:rPr lang="en-US" dirty="0"/>
              <a:t>Empty tree, insert 1</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108</a:t>
            </a:fld>
            <a:endParaRPr lang="en-US"/>
          </a:p>
        </p:txBody>
      </p:sp>
      <p:sp>
        <p:nvSpPr>
          <p:cNvPr id="6" name="Oval 5"/>
          <p:cNvSpPr/>
          <p:nvPr/>
        </p:nvSpPr>
        <p:spPr>
          <a:xfrm>
            <a:off x="7534745" y="1728542"/>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a:t>
            </a:r>
          </a:p>
        </p:txBody>
      </p:sp>
      <p:cxnSp>
        <p:nvCxnSpPr>
          <p:cNvPr id="10" name="Straight Connector 9"/>
          <p:cNvCxnSpPr>
            <a:stCxn id="6" idx="3"/>
          </p:cNvCxnSpPr>
          <p:nvPr/>
        </p:nvCxnSpPr>
        <p:spPr>
          <a:xfrm flipH="1">
            <a:off x="7449879" y="2134824"/>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7269125" y="2452576"/>
            <a:ext cx="379227" cy="127591"/>
            <a:chOff x="7588103" y="2473842"/>
            <a:chExt cx="379227" cy="127591"/>
          </a:xfrm>
        </p:grpSpPr>
        <p:cxnSp>
          <p:nvCxnSpPr>
            <p:cNvPr id="11" name="Straight Connector 10"/>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7917712" y="2441944"/>
            <a:ext cx="379227" cy="127591"/>
            <a:chOff x="7588103" y="2473842"/>
            <a:chExt cx="379227" cy="127591"/>
          </a:xfrm>
        </p:grpSpPr>
        <p:cxnSp>
          <p:nvCxnSpPr>
            <p:cNvPr id="18" name="Straight Connector 17"/>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a:stCxn id="6" idx="5"/>
          </p:cNvCxnSpPr>
          <p:nvPr/>
        </p:nvCxnSpPr>
        <p:spPr>
          <a:xfrm>
            <a:off x="7941027" y="2134824"/>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85960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An Example</a:t>
            </a:r>
          </a:p>
        </p:txBody>
      </p:sp>
      <p:sp>
        <p:nvSpPr>
          <p:cNvPr id="3" name="Content Placeholder 2"/>
          <p:cNvSpPr>
            <a:spLocks noGrp="1"/>
          </p:cNvSpPr>
          <p:nvPr>
            <p:ph idx="1"/>
          </p:nvPr>
        </p:nvSpPr>
        <p:spPr/>
        <p:txBody>
          <a:bodyPr/>
          <a:lstStyle/>
          <a:p>
            <a:r>
              <a:rPr lang="en-US" dirty="0"/>
              <a:t>Property 2 violated</a:t>
            </a:r>
          </a:p>
          <a:p>
            <a:endParaRPr lang="en-US" dirty="0"/>
          </a:p>
          <a:p>
            <a:r>
              <a:rPr lang="en-US" dirty="0" err="1"/>
              <a:t>Recolour</a:t>
            </a:r>
            <a:r>
              <a:rPr lang="en-US" dirty="0"/>
              <a:t> to black!</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109</a:t>
            </a:fld>
            <a:endParaRPr lang="en-US"/>
          </a:p>
        </p:txBody>
      </p:sp>
      <p:sp>
        <p:nvSpPr>
          <p:cNvPr id="6" name="Oval 5"/>
          <p:cNvSpPr/>
          <p:nvPr/>
        </p:nvSpPr>
        <p:spPr>
          <a:xfrm>
            <a:off x="7534745" y="1728542"/>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a:t>
            </a:r>
          </a:p>
        </p:txBody>
      </p:sp>
      <p:cxnSp>
        <p:nvCxnSpPr>
          <p:cNvPr id="10" name="Straight Connector 9"/>
          <p:cNvCxnSpPr>
            <a:stCxn id="6" idx="3"/>
          </p:cNvCxnSpPr>
          <p:nvPr/>
        </p:nvCxnSpPr>
        <p:spPr>
          <a:xfrm flipH="1">
            <a:off x="7449879" y="2134824"/>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7269125" y="2452576"/>
            <a:ext cx="379227" cy="127591"/>
            <a:chOff x="7588103" y="2473842"/>
            <a:chExt cx="379227" cy="127591"/>
          </a:xfrm>
        </p:grpSpPr>
        <p:cxnSp>
          <p:nvCxnSpPr>
            <p:cNvPr id="11" name="Straight Connector 10"/>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7917712" y="2441944"/>
            <a:ext cx="379227" cy="127591"/>
            <a:chOff x="7588103" y="2473842"/>
            <a:chExt cx="379227" cy="127591"/>
          </a:xfrm>
        </p:grpSpPr>
        <p:cxnSp>
          <p:nvCxnSpPr>
            <p:cNvPr id="18" name="Straight Connector 17"/>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a:stCxn id="6" idx="5"/>
          </p:cNvCxnSpPr>
          <p:nvPr/>
        </p:nvCxnSpPr>
        <p:spPr>
          <a:xfrm>
            <a:off x="7941027" y="2134824"/>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8611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State transition</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11</a:t>
            </a:fld>
            <a:endParaRPr lang="en-US"/>
          </a:p>
        </p:txBody>
      </p:sp>
      <p:pic>
        <p:nvPicPr>
          <p:cNvPr id="6" name="Picture 5"/>
          <p:cNvPicPr>
            <a:picLocks noChangeAspect="1"/>
          </p:cNvPicPr>
          <p:nvPr/>
        </p:nvPicPr>
        <p:blipFill>
          <a:blip r:embed="rId3"/>
          <a:stretch>
            <a:fillRect/>
          </a:stretch>
        </p:blipFill>
        <p:spPr>
          <a:xfrm>
            <a:off x="3598648" y="1706005"/>
            <a:ext cx="5353050" cy="4743450"/>
          </a:xfrm>
          <a:prstGeom prst="rect">
            <a:avLst/>
          </a:prstGeom>
        </p:spPr>
      </p:pic>
    </p:spTree>
    <p:extLst>
      <p:ext uri="{BB962C8B-B14F-4D97-AF65-F5344CB8AC3E}">
        <p14:creationId xmlns:p14="http://schemas.microsoft.com/office/powerpoint/2010/main" val="300197770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An Example</a:t>
            </a:r>
          </a:p>
        </p:txBody>
      </p:sp>
      <p:sp>
        <p:nvSpPr>
          <p:cNvPr id="3" name="Content Placeholder 2"/>
          <p:cNvSpPr>
            <a:spLocks noGrp="1"/>
          </p:cNvSpPr>
          <p:nvPr>
            <p:ph idx="1"/>
          </p:nvPr>
        </p:nvSpPr>
        <p:spPr/>
        <p:txBody>
          <a:bodyPr/>
          <a:lstStyle/>
          <a:p>
            <a:r>
              <a:rPr lang="en-US" dirty="0"/>
              <a:t>Property 2 violated</a:t>
            </a:r>
          </a:p>
          <a:p>
            <a:endParaRPr lang="en-US" dirty="0"/>
          </a:p>
          <a:p>
            <a:r>
              <a:rPr lang="en-US" dirty="0" err="1"/>
              <a:t>Recolour</a:t>
            </a:r>
            <a:r>
              <a:rPr lang="en-US" dirty="0"/>
              <a:t> to black</a:t>
            </a:r>
          </a:p>
          <a:p>
            <a:endParaRPr lang="en-US" dirty="0"/>
          </a:p>
          <a:p>
            <a:r>
              <a:rPr lang="en-US" dirty="0"/>
              <a:t>All properties satisfied</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110</a:t>
            </a:fld>
            <a:endParaRPr lang="en-US"/>
          </a:p>
        </p:txBody>
      </p:sp>
      <p:sp>
        <p:nvSpPr>
          <p:cNvPr id="6" name="Oval 5"/>
          <p:cNvSpPr/>
          <p:nvPr/>
        </p:nvSpPr>
        <p:spPr>
          <a:xfrm>
            <a:off x="7534745" y="1728542"/>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cxnSp>
        <p:nvCxnSpPr>
          <p:cNvPr id="10" name="Straight Connector 9"/>
          <p:cNvCxnSpPr>
            <a:stCxn id="6" idx="3"/>
          </p:cNvCxnSpPr>
          <p:nvPr/>
        </p:nvCxnSpPr>
        <p:spPr>
          <a:xfrm flipH="1">
            <a:off x="7449879" y="2134824"/>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7269125" y="2452576"/>
            <a:ext cx="379227" cy="127591"/>
            <a:chOff x="7588103" y="2473842"/>
            <a:chExt cx="379227" cy="127591"/>
          </a:xfrm>
        </p:grpSpPr>
        <p:cxnSp>
          <p:nvCxnSpPr>
            <p:cNvPr id="11" name="Straight Connector 10"/>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7917712" y="2441944"/>
            <a:ext cx="379227" cy="127591"/>
            <a:chOff x="7588103" y="2473842"/>
            <a:chExt cx="379227" cy="127591"/>
          </a:xfrm>
        </p:grpSpPr>
        <p:cxnSp>
          <p:nvCxnSpPr>
            <p:cNvPr id="18" name="Straight Connector 17"/>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a:stCxn id="6" idx="5"/>
          </p:cNvCxnSpPr>
          <p:nvPr/>
        </p:nvCxnSpPr>
        <p:spPr>
          <a:xfrm>
            <a:off x="7941027" y="2134824"/>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8326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An Example</a:t>
            </a:r>
          </a:p>
        </p:txBody>
      </p:sp>
      <p:sp>
        <p:nvSpPr>
          <p:cNvPr id="3" name="Content Placeholder 2"/>
          <p:cNvSpPr>
            <a:spLocks noGrp="1"/>
          </p:cNvSpPr>
          <p:nvPr>
            <p:ph idx="1"/>
          </p:nvPr>
        </p:nvSpPr>
        <p:spPr/>
        <p:txBody>
          <a:bodyPr/>
          <a:lstStyle/>
          <a:p>
            <a:r>
              <a:rPr lang="en-US" dirty="0"/>
              <a:t>Insert 2</a:t>
            </a:r>
          </a:p>
          <a:p>
            <a:endParaRPr lang="en-US" dirty="0"/>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111</a:t>
            </a:fld>
            <a:endParaRPr lang="en-US"/>
          </a:p>
        </p:txBody>
      </p:sp>
      <p:sp>
        <p:nvSpPr>
          <p:cNvPr id="6" name="Oval 5"/>
          <p:cNvSpPr/>
          <p:nvPr/>
        </p:nvSpPr>
        <p:spPr>
          <a:xfrm>
            <a:off x="7534745" y="1728542"/>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cxnSp>
        <p:nvCxnSpPr>
          <p:cNvPr id="10" name="Straight Connector 9"/>
          <p:cNvCxnSpPr>
            <a:stCxn id="6" idx="3"/>
          </p:cNvCxnSpPr>
          <p:nvPr/>
        </p:nvCxnSpPr>
        <p:spPr>
          <a:xfrm flipH="1">
            <a:off x="7449879" y="2134824"/>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7269125" y="2452576"/>
            <a:ext cx="379227" cy="127591"/>
            <a:chOff x="7588103" y="2473842"/>
            <a:chExt cx="379227" cy="127591"/>
          </a:xfrm>
        </p:grpSpPr>
        <p:cxnSp>
          <p:nvCxnSpPr>
            <p:cNvPr id="11" name="Straight Connector 10"/>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a:stCxn id="6" idx="5"/>
          </p:cNvCxnSpPr>
          <p:nvPr/>
        </p:nvCxnSpPr>
        <p:spPr>
          <a:xfrm>
            <a:off x="7941027" y="2134824"/>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7705059" y="2426747"/>
            <a:ext cx="1027814" cy="851625"/>
            <a:chOff x="8725785" y="4879324"/>
            <a:chExt cx="1027814" cy="851625"/>
          </a:xfrm>
        </p:grpSpPr>
        <p:sp>
          <p:nvSpPr>
            <p:cNvPr id="15" name="Oval 14"/>
            <p:cNvSpPr/>
            <p:nvPr/>
          </p:nvSpPr>
          <p:spPr>
            <a:xfrm>
              <a:off x="8991405" y="4879324"/>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2</a:t>
              </a:r>
            </a:p>
          </p:txBody>
        </p:sp>
        <p:cxnSp>
          <p:nvCxnSpPr>
            <p:cNvPr id="21" name="Straight Connector 20"/>
            <p:cNvCxnSpPr>
              <a:stCxn id="15" idx="3"/>
            </p:cNvCxnSpPr>
            <p:nvPr/>
          </p:nvCxnSpPr>
          <p:spPr>
            <a:xfrm flipH="1">
              <a:off x="8906539" y="5285606"/>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8725785" y="5603358"/>
              <a:ext cx="379227" cy="127591"/>
              <a:chOff x="7588103" y="2473842"/>
              <a:chExt cx="379227" cy="127591"/>
            </a:xfrm>
          </p:grpSpPr>
          <p:cxnSp>
            <p:nvCxnSpPr>
              <p:cNvPr id="23" name="Straight Connector 22"/>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9374372" y="5592726"/>
              <a:ext cx="379227" cy="127591"/>
              <a:chOff x="7588103" y="2473842"/>
              <a:chExt cx="379227" cy="127591"/>
            </a:xfrm>
          </p:grpSpPr>
          <p:cxnSp>
            <p:nvCxnSpPr>
              <p:cNvPr id="26" name="Straight Connector 25"/>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 name="Straight Connector 27"/>
            <p:cNvCxnSpPr>
              <a:stCxn id="15" idx="5"/>
            </p:cNvCxnSpPr>
            <p:nvPr/>
          </p:nvCxnSpPr>
          <p:spPr>
            <a:xfrm>
              <a:off x="9397687" y="5285606"/>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3027438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An Example</a:t>
            </a:r>
          </a:p>
        </p:txBody>
      </p:sp>
      <p:sp>
        <p:nvSpPr>
          <p:cNvPr id="3" name="Content Placeholder 2"/>
          <p:cNvSpPr>
            <a:spLocks noGrp="1"/>
          </p:cNvSpPr>
          <p:nvPr>
            <p:ph idx="1"/>
          </p:nvPr>
        </p:nvSpPr>
        <p:spPr/>
        <p:txBody>
          <a:bodyPr/>
          <a:lstStyle/>
          <a:p>
            <a:r>
              <a:rPr lang="en-US" dirty="0"/>
              <a:t>All properties satisfied</a:t>
            </a:r>
          </a:p>
          <a:p>
            <a:endParaRPr lang="en-US" dirty="0"/>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112</a:t>
            </a:fld>
            <a:endParaRPr lang="en-US"/>
          </a:p>
        </p:txBody>
      </p:sp>
      <p:sp>
        <p:nvSpPr>
          <p:cNvPr id="6" name="Oval 5"/>
          <p:cNvSpPr/>
          <p:nvPr/>
        </p:nvSpPr>
        <p:spPr>
          <a:xfrm>
            <a:off x="7534745" y="1728542"/>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cxnSp>
        <p:nvCxnSpPr>
          <p:cNvPr id="10" name="Straight Connector 9"/>
          <p:cNvCxnSpPr>
            <a:stCxn id="6" idx="3"/>
          </p:cNvCxnSpPr>
          <p:nvPr/>
        </p:nvCxnSpPr>
        <p:spPr>
          <a:xfrm flipH="1">
            <a:off x="7449879" y="2134824"/>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7269125" y="2452576"/>
            <a:ext cx="379227" cy="127591"/>
            <a:chOff x="7588103" y="2473842"/>
            <a:chExt cx="379227" cy="127591"/>
          </a:xfrm>
        </p:grpSpPr>
        <p:cxnSp>
          <p:nvCxnSpPr>
            <p:cNvPr id="11" name="Straight Connector 10"/>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a:stCxn id="6" idx="5"/>
          </p:cNvCxnSpPr>
          <p:nvPr/>
        </p:nvCxnSpPr>
        <p:spPr>
          <a:xfrm>
            <a:off x="7941027" y="2134824"/>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7705059" y="2426747"/>
            <a:ext cx="1027814" cy="851625"/>
            <a:chOff x="8725785" y="4879324"/>
            <a:chExt cx="1027814" cy="851625"/>
          </a:xfrm>
        </p:grpSpPr>
        <p:sp>
          <p:nvSpPr>
            <p:cNvPr id="15" name="Oval 14"/>
            <p:cNvSpPr/>
            <p:nvPr/>
          </p:nvSpPr>
          <p:spPr>
            <a:xfrm>
              <a:off x="8991405" y="4879324"/>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2</a:t>
              </a:r>
            </a:p>
          </p:txBody>
        </p:sp>
        <p:cxnSp>
          <p:nvCxnSpPr>
            <p:cNvPr id="21" name="Straight Connector 20"/>
            <p:cNvCxnSpPr>
              <a:stCxn id="15" idx="3"/>
            </p:cNvCxnSpPr>
            <p:nvPr/>
          </p:nvCxnSpPr>
          <p:spPr>
            <a:xfrm flipH="1">
              <a:off x="8906539" y="5285606"/>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8725785" y="5603358"/>
              <a:ext cx="379227" cy="127591"/>
              <a:chOff x="7588103" y="2473842"/>
              <a:chExt cx="379227" cy="127591"/>
            </a:xfrm>
          </p:grpSpPr>
          <p:cxnSp>
            <p:nvCxnSpPr>
              <p:cNvPr id="23" name="Straight Connector 22"/>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9374372" y="5592726"/>
              <a:ext cx="379227" cy="127591"/>
              <a:chOff x="7588103" y="2473842"/>
              <a:chExt cx="379227" cy="127591"/>
            </a:xfrm>
          </p:grpSpPr>
          <p:cxnSp>
            <p:nvCxnSpPr>
              <p:cNvPr id="26" name="Straight Connector 25"/>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 name="Straight Connector 27"/>
            <p:cNvCxnSpPr>
              <a:stCxn id="15" idx="5"/>
            </p:cNvCxnSpPr>
            <p:nvPr/>
          </p:nvCxnSpPr>
          <p:spPr>
            <a:xfrm>
              <a:off x="9397687" y="5285606"/>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600287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An Example</a:t>
            </a:r>
          </a:p>
        </p:txBody>
      </p:sp>
      <p:sp>
        <p:nvSpPr>
          <p:cNvPr id="3" name="Content Placeholder 2"/>
          <p:cNvSpPr>
            <a:spLocks noGrp="1"/>
          </p:cNvSpPr>
          <p:nvPr>
            <p:ph idx="1"/>
          </p:nvPr>
        </p:nvSpPr>
        <p:spPr/>
        <p:txBody>
          <a:bodyPr/>
          <a:lstStyle/>
          <a:p>
            <a:r>
              <a:rPr lang="en-US" dirty="0"/>
              <a:t>Insert 3</a:t>
            </a:r>
          </a:p>
          <a:p>
            <a:endParaRPr lang="en-US" dirty="0"/>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113</a:t>
            </a:fld>
            <a:endParaRPr lang="en-US"/>
          </a:p>
        </p:txBody>
      </p:sp>
      <p:sp>
        <p:nvSpPr>
          <p:cNvPr id="6" name="Oval 5"/>
          <p:cNvSpPr/>
          <p:nvPr/>
        </p:nvSpPr>
        <p:spPr>
          <a:xfrm>
            <a:off x="7534745" y="1728542"/>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cxnSp>
        <p:nvCxnSpPr>
          <p:cNvPr id="10" name="Straight Connector 9"/>
          <p:cNvCxnSpPr>
            <a:stCxn id="6" idx="3"/>
          </p:cNvCxnSpPr>
          <p:nvPr/>
        </p:nvCxnSpPr>
        <p:spPr>
          <a:xfrm flipH="1">
            <a:off x="7449879" y="2134824"/>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7269125" y="2452576"/>
            <a:ext cx="379227" cy="127591"/>
            <a:chOff x="7588103" y="2473842"/>
            <a:chExt cx="379227" cy="127591"/>
          </a:xfrm>
        </p:grpSpPr>
        <p:cxnSp>
          <p:nvCxnSpPr>
            <p:cNvPr id="11" name="Straight Connector 10"/>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a:stCxn id="6" idx="5"/>
          </p:cNvCxnSpPr>
          <p:nvPr/>
        </p:nvCxnSpPr>
        <p:spPr>
          <a:xfrm>
            <a:off x="7941027" y="2134824"/>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7970679" y="2426747"/>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2</a:t>
            </a:r>
          </a:p>
        </p:txBody>
      </p:sp>
      <p:cxnSp>
        <p:nvCxnSpPr>
          <p:cNvPr id="21" name="Straight Connector 20"/>
          <p:cNvCxnSpPr>
            <a:stCxn id="15" idx="3"/>
          </p:cNvCxnSpPr>
          <p:nvPr/>
        </p:nvCxnSpPr>
        <p:spPr>
          <a:xfrm flipH="1">
            <a:off x="7885813" y="2833029"/>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7705059" y="3150781"/>
            <a:ext cx="379227" cy="127591"/>
            <a:chOff x="7588103" y="2473842"/>
            <a:chExt cx="379227" cy="127591"/>
          </a:xfrm>
        </p:grpSpPr>
        <p:cxnSp>
          <p:nvCxnSpPr>
            <p:cNvPr id="23" name="Straight Connector 22"/>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 name="Straight Connector 27"/>
          <p:cNvCxnSpPr>
            <a:stCxn id="15" idx="5"/>
          </p:cNvCxnSpPr>
          <p:nvPr/>
        </p:nvCxnSpPr>
        <p:spPr>
          <a:xfrm>
            <a:off x="8376961" y="2833029"/>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8148083" y="3117863"/>
            <a:ext cx="1027814" cy="851625"/>
            <a:chOff x="8725785" y="4879324"/>
            <a:chExt cx="1027814" cy="851625"/>
          </a:xfrm>
        </p:grpSpPr>
        <p:sp>
          <p:nvSpPr>
            <p:cNvPr id="30" name="Oval 29"/>
            <p:cNvSpPr/>
            <p:nvPr/>
          </p:nvSpPr>
          <p:spPr>
            <a:xfrm>
              <a:off x="8991405" y="4879324"/>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3</a:t>
              </a:r>
            </a:p>
          </p:txBody>
        </p:sp>
        <p:cxnSp>
          <p:nvCxnSpPr>
            <p:cNvPr id="31" name="Straight Connector 30"/>
            <p:cNvCxnSpPr>
              <a:stCxn id="30" idx="3"/>
            </p:cNvCxnSpPr>
            <p:nvPr/>
          </p:nvCxnSpPr>
          <p:spPr>
            <a:xfrm flipH="1">
              <a:off x="8906539" y="5285606"/>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8725785" y="5603358"/>
              <a:ext cx="379227" cy="127591"/>
              <a:chOff x="7588103" y="2473842"/>
              <a:chExt cx="379227" cy="127591"/>
            </a:xfrm>
          </p:grpSpPr>
          <p:cxnSp>
            <p:nvCxnSpPr>
              <p:cNvPr id="37" name="Straight Connector 36"/>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9374372" y="5592726"/>
              <a:ext cx="379227" cy="127591"/>
              <a:chOff x="7588103" y="2473842"/>
              <a:chExt cx="379227" cy="127591"/>
            </a:xfrm>
          </p:grpSpPr>
          <p:cxnSp>
            <p:nvCxnSpPr>
              <p:cNvPr id="35" name="Straight Connector 34"/>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a:stCxn id="30" idx="5"/>
            </p:cNvCxnSpPr>
            <p:nvPr/>
          </p:nvCxnSpPr>
          <p:spPr>
            <a:xfrm>
              <a:off x="9397687" y="5285606"/>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0718621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An Example</a:t>
            </a:r>
          </a:p>
        </p:txBody>
      </p:sp>
      <p:sp>
        <p:nvSpPr>
          <p:cNvPr id="3" name="Content Placeholder 2"/>
          <p:cNvSpPr>
            <a:spLocks noGrp="1"/>
          </p:cNvSpPr>
          <p:nvPr>
            <p:ph idx="1"/>
          </p:nvPr>
        </p:nvSpPr>
        <p:spPr/>
        <p:txBody>
          <a:bodyPr/>
          <a:lstStyle/>
          <a:p>
            <a:r>
              <a:rPr lang="en-US" dirty="0"/>
              <a:t>Property 4 violated</a:t>
            </a:r>
          </a:p>
          <a:p>
            <a:endParaRPr lang="en-US" dirty="0"/>
          </a:p>
          <a:p>
            <a:r>
              <a:rPr lang="en-US" dirty="0"/>
              <a:t>Case 5 – rotate left on grandparent</a:t>
            </a:r>
          </a:p>
          <a:p>
            <a:endParaRPr lang="en-US" dirty="0"/>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114</a:t>
            </a:fld>
            <a:endParaRPr lang="en-US"/>
          </a:p>
        </p:txBody>
      </p:sp>
      <p:sp>
        <p:nvSpPr>
          <p:cNvPr id="6" name="Oval 5"/>
          <p:cNvSpPr/>
          <p:nvPr/>
        </p:nvSpPr>
        <p:spPr>
          <a:xfrm>
            <a:off x="7534745" y="1728542"/>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cxnSp>
        <p:nvCxnSpPr>
          <p:cNvPr id="10" name="Straight Connector 9"/>
          <p:cNvCxnSpPr>
            <a:stCxn id="6" idx="3"/>
          </p:cNvCxnSpPr>
          <p:nvPr/>
        </p:nvCxnSpPr>
        <p:spPr>
          <a:xfrm flipH="1">
            <a:off x="7449879" y="2134824"/>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7269125" y="2452576"/>
            <a:ext cx="379227" cy="127591"/>
            <a:chOff x="7588103" y="2473842"/>
            <a:chExt cx="379227" cy="127591"/>
          </a:xfrm>
        </p:grpSpPr>
        <p:cxnSp>
          <p:nvCxnSpPr>
            <p:cNvPr id="11" name="Straight Connector 10"/>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a:stCxn id="6" idx="5"/>
          </p:cNvCxnSpPr>
          <p:nvPr/>
        </p:nvCxnSpPr>
        <p:spPr>
          <a:xfrm>
            <a:off x="7941027" y="2134824"/>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7970679" y="2426747"/>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2</a:t>
            </a:r>
          </a:p>
        </p:txBody>
      </p:sp>
      <p:cxnSp>
        <p:nvCxnSpPr>
          <p:cNvPr id="21" name="Straight Connector 20"/>
          <p:cNvCxnSpPr>
            <a:stCxn id="15" idx="3"/>
          </p:cNvCxnSpPr>
          <p:nvPr/>
        </p:nvCxnSpPr>
        <p:spPr>
          <a:xfrm flipH="1">
            <a:off x="7885813" y="2833029"/>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7705059" y="3150781"/>
            <a:ext cx="379227" cy="127591"/>
            <a:chOff x="7588103" y="2473842"/>
            <a:chExt cx="379227" cy="127591"/>
          </a:xfrm>
        </p:grpSpPr>
        <p:cxnSp>
          <p:nvCxnSpPr>
            <p:cNvPr id="23" name="Straight Connector 22"/>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 name="Straight Connector 27"/>
          <p:cNvCxnSpPr>
            <a:stCxn id="15" idx="5"/>
          </p:cNvCxnSpPr>
          <p:nvPr/>
        </p:nvCxnSpPr>
        <p:spPr>
          <a:xfrm>
            <a:off x="8376961" y="2833029"/>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8148083" y="3117863"/>
            <a:ext cx="1027814" cy="851625"/>
            <a:chOff x="8725785" y="4879324"/>
            <a:chExt cx="1027814" cy="851625"/>
          </a:xfrm>
        </p:grpSpPr>
        <p:sp>
          <p:nvSpPr>
            <p:cNvPr id="30" name="Oval 29"/>
            <p:cNvSpPr/>
            <p:nvPr/>
          </p:nvSpPr>
          <p:spPr>
            <a:xfrm>
              <a:off x="8991405" y="4879324"/>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3</a:t>
              </a:r>
            </a:p>
          </p:txBody>
        </p:sp>
        <p:cxnSp>
          <p:nvCxnSpPr>
            <p:cNvPr id="31" name="Straight Connector 30"/>
            <p:cNvCxnSpPr>
              <a:stCxn id="30" idx="3"/>
            </p:cNvCxnSpPr>
            <p:nvPr/>
          </p:nvCxnSpPr>
          <p:spPr>
            <a:xfrm flipH="1">
              <a:off x="8906539" y="5285606"/>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8725785" y="5603358"/>
              <a:ext cx="379227" cy="127591"/>
              <a:chOff x="7588103" y="2473842"/>
              <a:chExt cx="379227" cy="127591"/>
            </a:xfrm>
          </p:grpSpPr>
          <p:cxnSp>
            <p:nvCxnSpPr>
              <p:cNvPr id="37" name="Straight Connector 36"/>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9374372" y="5592726"/>
              <a:ext cx="379227" cy="127591"/>
              <a:chOff x="7588103" y="2473842"/>
              <a:chExt cx="379227" cy="127591"/>
            </a:xfrm>
          </p:grpSpPr>
          <p:cxnSp>
            <p:nvCxnSpPr>
              <p:cNvPr id="35" name="Straight Connector 34"/>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a:stCxn id="30" idx="5"/>
            </p:cNvCxnSpPr>
            <p:nvPr/>
          </p:nvCxnSpPr>
          <p:spPr>
            <a:xfrm>
              <a:off x="9397687" y="5285606"/>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624785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An Example</a:t>
            </a:r>
          </a:p>
        </p:txBody>
      </p:sp>
      <p:sp>
        <p:nvSpPr>
          <p:cNvPr id="3" name="Content Placeholder 2"/>
          <p:cNvSpPr>
            <a:spLocks noGrp="1"/>
          </p:cNvSpPr>
          <p:nvPr>
            <p:ph idx="1"/>
          </p:nvPr>
        </p:nvSpPr>
        <p:spPr/>
        <p:txBody>
          <a:bodyPr/>
          <a:lstStyle/>
          <a:p>
            <a:r>
              <a:rPr lang="en-US" dirty="0"/>
              <a:t>Property 4 violated</a:t>
            </a:r>
          </a:p>
          <a:p>
            <a:endParaRPr lang="en-US" dirty="0"/>
          </a:p>
          <a:p>
            <a:r>
              <a:rPr lang="en-US" dirty="0"/>
              <a:t>Case 5 – rotate left </a:t>
            </a:r>
            <a:r>
              <a:rPr lang="en-US"/>
              <a:t>on grandparent</a:t>
            </a:r>
            <a:endParaRPr lang="en-US" dirty="0"/>
          </a:p>
          <a:p>
            <a:endParaRPr lang="en-US" dirty="0"/>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115</a:t>
            </a:fld>
            <a:endParaRPr lang="en-US"/>
          </a:p>
        </p:txBody>
      </p:sp>
      <p:sp>
        <p:nvSpPr>
          <p:cNvPr id="6" name="Oval 5"/>
          <p:cNvSpPr/>
          <p:nvPr/>
        </p:nvSpPr>
        <p:spPr>
          <a:xfrm>
            <a:off x="7789926" y="2508263"/>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cxnSp>
        <p:nvCxnSpPr>
          <p:cNvPr id="10" name="Straight Connector 9"/>
          <p:cNvCxnSpPr>
            <a:stCxn id="6" idx="3"/>
          </p:cNvCxnSpPr>
          <p:nvPr/>
        </p:nvCxnSpPr>
        <p:spPr>
          <a:xfrm flipH="1">
            <a:off x="7705060" y="2914545"/>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7495952" y="3232297"/>
            <a:ext cx="379227" cy="127591"/>
            <a:chOff x="7588103" y="2473842"/>
            <a:chExt cx="379227" cy="127591"/>
          </a:xfrm>
        </p:grpSpPr>
        <p:cxnSp>
          <p:nvCxnSpPr>
            <p:cNvPr id="11" name="Straight Connector 10"/>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a:stCxn id="6" idx="5"/>
          </p:cNvCxnSpPr>
          <p:nvPr/>
        </p:nvCxnSpPr>
        <p:spPr>
          <a:xfrm>
            <a:off x="8196208" y="2914545"/>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8332185" y="1703733"/>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2</a:t>
            </a:r>
          </a:p>
        </p:txBody>
      </p:sp>
      <p:cxnSp>
        <p:nvCxnSpPr>
          <p:cNvPr id="21" name="Straight Connector 20"/>
          <p:cNvCxnSpPr>
            <a:stCxn id="15" idx="3"/>
            <a:endCxn id="6" idx="0"/>
          </p:cNvCxnSpPr>
          <p:nvPr/>
        </p:nvCxnSpPr>
        <p:spPr>
          <a:xfrm flipH="1">
            <a:off x="8027921" y="2110015"/>
            <a:ext cx="373971" cy="398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8144537" y="3235841"/>
            <a:ext cx="379227" cy="127591"/>
            <a:chOff x="7588103" y="2473842"/>
            <a:chExt cx="379227" cy="127591"/>
          </a:xfrm>
        </p:grpSpPr>
        <p:cxnSp>
          <p:nvCxnSpPr>
            <p:cNvPr id="23" name="Straight Connector 22"/>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 name="Straight Connector 27"/>
          <p:cNvCxnSpPr>
            <a:stCxn id="15" idx="5"/>
            <a:endCxn id="30" idx="0"/>
          </p:cNvCxnSpPr>
          <p:nvPr/>
        </p:nvCxnSpPr>
        <p:spPr>
          <a:xfrm>
            <a:off x="8738467" y="2110015"/>
            <a:ext cx="437770" cy="3840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8672622" y="2494086"/>
            <a:ext cx="1027814" cy="851625"/>
            <a:chOff x="8725785" y="4879324"/>
            <a:chExt cx="1027814" cy="851625"/>
          </a:xfrm>
        </p:grpSpPr>
        <p:sp>
          <p:nvSpPr>
            <p:cNvPr id="30" name="Oval 29"/>
            <p:cNvSpPr/>
            <p:nvPr/>
          </p:nvSpPr>
          <p:spPr>
            <a:xfrm>
              <a:off x="8991405" y="4879324"/>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3</a:t>
              </a:r>
            </a:p>
          </p:txBody>
        </p:sp>
        <p:cxnSp>
          <p:nvCxnSpPr>
            <p:cNvPr id="31" name="Straight Connector 30"/>
            <p:cNvCxnSpPr>
              <a:stCxn id="30" idx="3"/>
            </p:cNvCxnSpPr>
            <p:nvPr/>
          </p:nvCxnSpPr>
          <p:spPr>
            <a:xfrm flipH="1">
              <a:off x="8906539" y="5285606"/>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8725785" y="5603358"/>
              <a:ext cx="379227" cy="127591"/>
              <a:chOff x="7588103" y="2473842"/>
              <a:chExt cx="379227" cy="127591"/>
            </a:xfrm>
          </p:grpSpPr>
          <p:cxnSp>
            <p:nvCxnSpPr>
              <p:cNvPr id="37" name="Straight Connector 36"/>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9374372" y="5592726"/>
              <a:ext cx="379227" cy="127591"/>
              <a:chOff x="7588103" y="2473842"/>
              <a:chExt cx="379227" cy="127591"/>
            </a:xfrm>
          </p:grpSpPr>
          <p:cxnSp>
            <p:nvCxnSpPr>
              <p:cNvPr id="35" name="Straight Connector 34"/>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a:stCxn id="30" idx="5"/>
            </p:cNvCxnSpPr>
            <p:nvPr/>
          </p:nvCxnSpPr>
          <p:spPr>
            <a:xfrm>
              <a:off x="9397687" y="5285606"/>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46760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An Example</a:t>
            </a:r>
          </a:p>
        </p:txBody>
      </p:sp>
      <p:sp>
        <p:nvSpPr>
          <p:cNvPr id="3" name="Content Placeholder 2"/>
          <p:cNvSpPr>
            <a:spLocks noGrp="1"/>
          </p:cNvSpPr>
          <p:nvPr>
            <p:ph idx="1"/>
          </p:nvPr>
        </p:nvSpPr>
        <p:spPr/>
        <p:txBody>
          <a:bodyPr/>
          <a:lstStyle/>
          <a:p>
            <a:r>
              <a:rPr lang="en-US" dirty="0" err="1"/>
              <a:t>Recolour</a:t>
            </a:r>
            <a:endParaRPr lang="en-US" dirty="0"/>
          </a:p>
          <a:p>
            <a:endParaRPr lang="en-US" dirty="0"/>
          </a:p>
          <a:p>
            <a:endParaRPr lang="en-US" dirty="0"/>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116</a:t>
            </a:fld>
            <a:endParaRPr lang="en-US"/>
          </a:p>
        </p:txBody>
      </p:sp>
      <p:sp>
        <p:nvSpPr>
          <p:cNvPr id="6" name="Oval 5"/>
          <p:cNvSpPr/>
          <p:nvPr/>
        </p:nvSpPr>
        <p:spPr>
          <a:xfrm>
            <a:off x="7789926" y="2508263"/>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a:t>
            </a:r>
          </a:p>
        </p:txBody>
      </p:sp>
      <p:cxnSp>
        <p:nvCxnSpPr>
          <p:cNvPr id="10" name="Straight Connector 9"/>
          <p:cNvCxnSpPr>
            <a:stCxn id="6" idx="3"/>
          </p:cNvCxnSpPr>
          <p:nvPr/>
        </p:nvCxnSpPr>
        <p:spPr>
          <a:xfrm flipH="1">
            <a:off x="7705060" y="2914545"/>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7495952" y="3232297"/>
            <a:ext cx="379227" cy="127591"/>
            <a:chOff x="7588103" y="2473842"/>
            <a:chExt cx="379227" cy="127591"/>
          </a:xfrm>
        </p:grpSpPr>
        <p:cxnSp>
          <p:nvCxnSpPr>
            <p:cNvPr id="11" name="Straight Connector 10"/>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a:stCxn id="6" idx="5"/>
          </p:cNvCxnSpPr>
          <p:nvPr/>
        </p:nvCxnSpPr>
        <p:spPr>
          <a:xfrm>
            <a:off x="8196208" y="2914545"/>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8332185" y="1703733"/>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cxnSp>
        <p:nvCxnSpPr>
          <p:cNvPr id="21" name="Straight Connector 20"/>
          <p:cNvCxnSpPr>
            <a:stCxn id="15" idx="3"/>
            <a:endCxn id="6" idx="0"/>
          </p:cNvCxnSpPr>
          <p:nvPr/>
        </p:nvCxnSpPr>
        <p:spPr>
          <a:xfrm flipH="1">
            <a:off x="8027921" y="2110015"/>
            <a:ext cx="373971" cy="398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8144537" y="3235841"/>
            <a:ext cx="379227" cy="127591"/>
            <a:chOff x="7588103" y="2473842"/>
            <a:chExt cx="379227" cy="127591"/>
          </a:xfrm>
        </p:grpSpPr>
        <p:cxnSp>
          <p:nvCxnSpPr>
            <p:cNvPr id="23" name="Straight Connector 22"/>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 name="Straight Connector 27"/>
          <p:cNvCxnSpPr>
            <a:stCxn id="15" idx="5"/>
            <a:endCxn id="30" idx="0"/>
          </p:cNvCxnSpPr>
          <p:nvPr/>
        </p:nvCxnSpPr>
        <p:spPr>
          <a:xfrm>
            <a:off x="8738467" y="2110015"/>
            <a:ext cx="437770" cy="3840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8672622" y="2494086"/>
            <a:ext cx="1027814" cy="851625"/>
            <a:chOff x="8725785" y="4879324"/>
            <a:chExt cx="1027814" cy="851625"/>
          </a:xfrm>
        </p:grpSpPr>
        <p:sp>
          <p:nvSpPr>
            <p:cNvPr id="30" name="Oval 29"/>
            <p:cNvSpPr/>
            <p:nvPr/>
          </p:nvSpPr>
          <p:spPr>
            <a:xfrm>
              <a:off x="8991405" y="4879324"/>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3</a:t>
              </a:r>
            </a:p>
          </p:txBody>
        </p:sp>
        <p:cxnSp>
          <p:nvCxnSpPr>
            <p:cNvPr id="31" name="Straight Connector 30"/>
            <p:cNvCxnSpPr>
              <a:stCxn id="30" idx="3"/>
            </p:cNvCxnSpPr>
            <p:nvPr/>
          </p:nvCxnSpPr>
          <p:spPr>
            <a:xfrm flipH="1">
              <a:off x="8906539" y="5285606"/>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8725785" y="5603358"/>
              <a:ext cx="379227" cy="127591"/>
              <a:chOff x="7588103" y="2473842"/>
              <a:chExt cx="379227" cy="127591"/>
            </a:xfrm>
          </p:grpSpPr>
          <p:cxnSp>
            <p:nvCxnSpPr>
              <p:cNvPr id="37" name="Straight Connector 36"/>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9374372" y="5592726"/>
              <a:ext cx="379227" cy="127591"/>
              <a:chOff x="7588103" y="2473842"/>
              <a:chExt cx="379227" cy="127591"/>
            </a:xfrm>
          </p:grpSpPr>
          <p:cxnSp>
            <p:nvCxnSpPr>
              <p:cNvPr id="35" name="Straight Connector 34"/>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a:stCxn id="30" idx="5"/>
            </p:cNvCxnSpPr>
            <p:nvPr/>
          </p:nvCxnSpPr>
          <p:spPr>
            <a:xfrm>
              <a:off x="9397687" y="5285606"/>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5241797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An Example</a:t>
            </a:r>
          </a:p>
        </p:txBody>
      </p:sp>
      <p:sp>
        <p:nvSpPr>
          <p:cNvPr id="3" name="Content Placeholder 2"/>
          <p:cNvSpPr>
            <a:spLocks noGrp="1"/>
          </p:cNvSpPr>
          <p:nvPr>
            <p:ph idx="1"/>
          </p:nvPr>
        </p:nvSpPr>
        <p:spPr/>
        <p:txBody>
          <a:bodyPr/>
          <a:lstStyle/>
          <a:p>
            <a:r>
              <a:rPr lang="en-US" dirty="0"/>
              <a:t>Insert 4</a:t>
            </a:r>
          </a:p>
          <a:p>
            <a:endParaRPr lang="en-US" dirty="0"/>
          </a:p>
          <a:p>
            <a:r>
              <a:rPr lang="en-US" dirty="0"/>
              <a:t>Property 4 violated</a:t>
            </a:r>
          </a:p>
          <a:p>
            <a:endParaRPr lang="en-US" dirty="0"/>
          </a:p>
          <a:p>
            <a:endParaRPr lang="en-US" dirty="0"/>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117</a:t>
            </a:fld>
            <a:endParaRPr lang="en-US"/>
          </a:p>
        </p:txBody>
      </p:sp>
      <p:sp>
        <p:nvSpPr>
          <p:cNvPr id="6" name="Oval 5"/>
          <p:cNvSpPr/>
          <p:nvPr/>
        </p:nvSpPr>
        <p:spPr>
          <a:xfrm>
            <a:off x="7789926" y="2508263"/>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a:t>
            </a:r>
          </a:p>
        </p:txBody>
      </p:sp>
      <p:cxnSp>
        <p:nvCxnSpPr>
          <p:cNvPr id="10" name="Straight Connector 9"/>
          <p:cNvCxnSpPr>
            <a:stCxn id="6" idx="3"/>
          </p:cNvCxnSpPr>
          <p:nvPr/>
        </p:nvCxnSpPr>
        <p:spPr>
          <a:xfrm flipH="1">
            <a:off x="7705060" y="2914545"/>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7495952" y="3232297"/>
            <a:ext cx="379227" cy="127591"/>
            <a:chOff x="7588103" y="2473842"/>
            <a:chExt cx="379227" cy="127591"/>
          </a:xfrm>
        </p:grpSpPr>
        <p:cxnSp>
          <p:nvCxnSpPr>
            <p:cNvPr id="11" name="Straight Connector 10"/>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a:stCxn id="6" idx="5"/>
          </p:cNvCxnSpPr>
          <p:nvPr/>
        </p:nvCxnSpPr>
        <p:spPr>
          <a:xfrm>
            <a:off x="8196208" y="2914545"/>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8332185" y="1703733"/>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cxnSp>
        <p:nvCxnSpPr>
          <p:cNvPr id="21" name="Straight Connector 20"/>
          <p:cNvCxnSpPr>
            <a:stCxn id="15" idx="3"/>
            <a:endCxn id="6" idx="0"/>
          </p:cNvCxnSpPr>
          <p:nvPr/>
        </p:nvCxnSpPr>
        <p:spPr>
          <a:xfrm flipH="1">
            <a:off x="8027921" y="2110015"/>
            <a:ext cx="373971" cy="398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8144537" y="3235841"/>
            <a:ext cx="379227" cy="127591"/>
            <a:chOff x="7588103" y="2473842"/>
            <a:chExt cx="379227" cy="127591"/>
          </a:xfrm>
        </p:grpSpPr>
        <p:cxnSp>
          <p:nvCxnSpPr>
            <p:cNvPr id="23" name="Straight Connector 22"/>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 name="Straight Connector 27"/>
          <p:cNvCxnSpPr>
            <a:stCxn id="15" idx="5"/>
            <a:endCxn id="30" idx="0"/>
          </p:cNvCxnSpPr>
          <p:nvPr/>
        </p:nvCxnSpPr>
        <p:spPr>
          <a:xfrm>
            <a:off x="8738467" y="2110015"/>
            <a:ext cx="437770" cy="3840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8938242" y="2494086"/>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3</a:t>
            </a:r>
          </a:p>
        </p:txBody>
      </p:sp>
      <p:cxnSp>
        <p:nvCxnSpPr>
          <p:cNvPr id="31" name="Straight Connector 30"/>
          <p:cNvCxnSpPr>
            <a:stCxn id="30" idx="3"/>
          </p:cNvCxnSpPr>
          <p:nvPr/>
        </p:nvCxnSpPr>
        <p:spPr>
          <a:xfrm flipH="1">
            <a:off x="8853376" y="2900368"/>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8672622" y="3218120"/>
            <a:ext cx="379227" cy="127591"/>
            <a:chOff x="7588103" y="2473842"/>
            <a:chExt cx="379227" cy="127591"/>
          </a:xfrm>
        </p:grpSpPr>
        <p:cxnSp>
          <p:nvCxnSpPr>
            <p:cNvPr id="37" name="Straight Connector 36"/>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a:stCxn id="30" idx="5"/>
          </p:cNvCxnSpPr>
          <p:nvPr/>
        </p:nvCxnSpPr>
        <p:spPr>
          <a:xfrm>
            <a:off x="9344524" y="2900368"/>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9136910" y="3171026"/>
            <a:ext cx="1027814" cy="851625"/>
            <a:chOff x="8725785" y="4879324"/>
            <a:chExt cx="1027814" cy="851625"/>
          </a:xfrm>
        </p:grpSpPr>
        <p:sp>
          <p:nvSpPr>
            <p:cNvPr id="40" name="Oval 39"/>
            <p:cNvSpPr/>
            <p:nvPr/>
          </p:nvSpPr>
          <p:spPr>
            <a:xfrm>
              <a:off x="8991405" y="4879324"/>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4</a:t>
              </a:r>
            </a:p>
          </p:txBody>
        </p:sp>
        <p:cxnSp>
          <p:nvCxnSpPr>
            <p:cNvPr id="41" name="Straight Connector 40"/>
            <p:cNvCxnSpPr>
              <a:stCxn id="40" idx="3"/>
            </p:cNvCxnSpPr>
            <p:nvPr/>
          </p:nvCxnSpPr>
          <p:spPr>
            <a:xfrm flipH="1">
              <a:off x="8906539" y="5285606"/>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8725785" y="5603358"/>
              <a:ext cx="379227" cy="127591"/>
              <a:chOff x="7588103" y="2473842"/>
              <a:chExt cx="379227" cy="127591"/>
            </a:xfrm>
          </p:grpSpPr>
          <p:cxnSp>
            <p:nvCxnSpPr>
              <p:cNvPr id="47" name="Straight Connector 46"/>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9374372" y="5592726"/>
              <a:ext cx="379227" cy="127591"/>
              <a:chOff x="7588103" y="2473842"/>
              <a:chExt cx="379227" cy="127591"/>
            </a:xfrm>
          </p:grpSpPr>
          <p:cxnSp>
            <p:nvCxnSpPr>
              <p:cNvPr id="45" name="Straight Connector 44"/>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4" name="Straight Connector 43"/>
            <p:cNvCxnSpPr>
              <a:stCxn id="40" idx="5"/>
            </p:cNvCxnSpPr>
            <p:nvPr/>
          </p:nvCxnSpPr>
          <p:spPr>
            <a:xfrm>
              <a:off x="9397687" y="5285606"/>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4614785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An Example</a:t>
            </a:r>
          </a:p>
        </p:txBody>
      </p:sp>
      <p:sp>
        <p:nvSpPr>
          <p:cNvPr id="3" name="Content Placeholder 2"/>
          <p:cNvSpPr>
            <a:spLocks noGrp="1"/>
          </p:cNvSpPr>
          <p:nvPr>
            <p:ph idx="1"/>
          </p:nvPr>
        </p:nvSpPr>
        <p:spPr/>
        <p:txBody>
          <a:bodyPr/>
          <a:lstStyle/>
          <a:p>
            <a:r>
              <a:rPr lang="en-US" dirty="0"/>
              <a:t>Invoke Case 3</a:t>
            </a:r>
          </a:p>
          <a:p>
            <a:endParaRPr lang="en-US" dirty="0"/>
          </a:p>
          <a:p>
            <a:endParaRPr lang="en-US" dirty="0"/>
          </a:p>
          <a:p>
            <a:endParaRPr lang="en-US" dirty="0"/>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118</a:t>
            </a:fld>
            <a:endParaRPr lang="en-US"/>
          </a:p>
        </p:txBody>
      </p:sp>
      <p:sp>
        <p:nvSpPr>
          <p:cNvPr id="6" name="Oval 5"/>
          <p:cNvSpPr/>
          <p:nvPr/>
        </p:nvSpPr>
        <p:spPr>
          <a:xfrm>
            <a:off x="7789926" y="2508263"/>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cxnSp>
        <p:nvCxnSpPr>
          <p:cNvPr id="10" name="Straight Connector 9"/>
          <p:cNvCxnSpPr>
            <a:stCxn id="6" idx="3"/>
          </p:cNvCxnSpPr>
          <p:nvPr/>
        </p:nvCxnSpPr>
        <p:spPr>
          <a:xfrm flipH="1">
            <a:off x="7705060" y="2914545"/>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7495952" y="3232297"/>
            <a:ext cx="379227" cy="127591"/>
            <a:chOff x="7588103" y="2473842"/>
            <a:chExt cx="379227" cy="127591"/>
          </a:xfrm>
        </p:grpSpPr>
        <p:cxnSp>
          <p:nvCxnSpPr>
            <p:cNvPr id="11" name="Straight Connector 10"/>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a:stCxn id="6" idx="5"/>
          </p:cNvCxnSpPr>
          <p:nvPr/>
        </p:nvCxnSpPr>
        <p:spPr>
          <a:xfrm>
            <a:off x="8196208" y="2914545"/>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8332185" y="1703733"/>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2</a:t>
            </a:r>
          </a:p>
        </p:txBody>
      </p:sp>
      <p:cxnSp>
        <p:nvCxnSpPr>
          <p:cNvPr id="21" name="Straight Connector 20"/>
          <p:cNvCxnSpPr>
            <a:stCxn id="15" idx="3"/>
            <a:endCxn id="6" idx="0"/>
          </p:cNvCxnSpPr>
          <p:nvPr/>
        </p:nvCxnSpPr>
        <p:spPr>
          <a:xfrm flipH="1">
            <a:off x="8027921" y="2110015"/>
            <a:ext cx="373971" cy="398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8144537" y="3235841"/>
            <a:ext cx="379227" cy="127591"/>
            <a:chOff x="7588103" y="2473842"/>
            <a:chExt cx="379227" cy="127591"/>
          </a:xfrm>
        </p:grpSpPr>
        <p:cxnSp>
          <p:nvCxnSpPr>
            <p:cNvPr id="23" name="Straight Connector 22"/>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 name="Straight Connector 27"/>
          <p:cNvCxnSpPr>
            <a:stCxn id="15" idx="5"/>
            <a:endCxn id="30" idx="0"/>
          </p:cNvCxnSpPr>
          <p:nvPr/>
        </p:nvCxnSpPr>
        <p:spPr>
          <a:xfrm>
            <a:off x="8738467" y="2110015"/>
            <a:ext cx="437770" cy="3840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8938242" y="2494086"/>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cxnSp>
        <p:nvCxnSpPr>
          <p:cNvPr id="31" name="Straight Connector 30"/>
          <p:cNvCxnSpPr>
            <a:stCxn id="30" idx="3"/>
          </p:cNvCxnSpPr>
          <p:nvPr/>
        </p:nvCxnSpPr>
        <p:spPr>
          <a:xfrm flipH="1">
            <a:off x="8853376" y="2900368"/>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8672622" y="3218120"/>
            <a:ext cx="379227" cy="127591"/>
            <a:chOff x="7588103" y="2473842"/>
            <a:chExt cx="379227" cy="127591"/>
          </a:xfrm>
        </p:grpSpPr>
        <p:cxnSp>
          <p:nvCxnSpPr>
            <p:cNvPr id="37" name="Straight Connector 36"/>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a:stCxn id="30" idx="5"/>
          </p:cNvCxnSpPr>
          <p:nvPr/>
        </p:nvCxnSpPr>
        <p:spPr>
          <a:xfrm>
            <a:off x="9344524" y="2900368"/>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9136910" y="3171026"/>
            <a:ext cx="1027814" cy="851625"/>
            <a:chOff x="8725785" y="4879324"/>
            <a:chExt cx="1027814" cy="851625"/>
          </a:xfrm>
        </p:grpSpPr>
        <p:sp>
          <p:nvSpPr>
            <p:cNvPr id="40" name="Oval 39"/>
            <p:cNvSpPr/>
            <p:nvPr/>
          </p:nvSpPr>
          <p:spPr>
            <a:xfrm>
              <a:off x="8991405" y="4879324"/>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4</a:t>
              </a:r>
            </a:p>
          </p:txBody>
        </p:sp>
        <p:cxnSp>
          <p:nvCxnSpPr>
            <p:cNvPr id="41" name="Straight Connector 40"/>
            <p:cNvCxnSpPr>
              <a:stCxn id="40" idx="3"/>
            </p:cNvCxnSpPr>
            <p:nvPr/>
          </p:nvCxnSpPr>
          <p:spPr>
            <a:xfrm flipH="1">
              <a:off x="8906539" y="5285606"/>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8725785" y="5603358"/>
              <a:ext cx="379227" cy="127591"/>
              <a:chOff x="7588103" y="2473842"/>
              <a:chExt cx="379227" cy="127591"/>
            </a:xfrm>
          </p:grpSpPr>
          <p:cxnSp>
            <p:nvCxnSpPr>
              <p:cNvPr id="47" name="Straight Connector 46"/>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9374372" y="5592726"/>
              <a:ext cx="379227" cy="127591"/>
              <a:chOff x="7588103" y="2473842"/>
              <a:chExt cx="379227" cy="127591"/>
            </a:xfrm>
          </p:grpSpPr>
          <p:cxnSp>
            <p:nvCxnSpPr>
              <p:cNvPr id="45" name="Straight Connector 44"/>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4" name="Straight Connector 43"/>
            <p:cNvCxnSpPr>
              <a:stCxn id="40" idx="5"/>
            </p:cNvCxnSpPr>
            <p:nvPr/>
          </p:nvCxnSpPr>
          <p:spPr>
            <a:xfrm>
              <a:off x="9397687" y="5285606"/>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138294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An Example</a:t>
            </a:r>
          </a:p>
        </p:txBody>
      </p:sp>
      <p:sp>
        <p:nvSpPr>
          <p:cNvPr id="3" name="Content Placeholder 2"/>
          <p:cNvSpPr>
            <a:spLocks noGrp="1"/>
          </p:cNvSpPr>
          <p:nvPr>
            <p:ph idx="1"/>
          </p:nvPr>
        </p:nvSpPr>
        <p:spPr/>
        <p:txBody>
          <a:bodyPr/>
          <a:lstStyle/>
          <a:p>
            <a:r>
              <a:rPr lang="en-US" dirty="0"/>
              <a:t>Violates Property 2</a:t>
            </a:r>
          </a:p>
          <a:p>
            <a:endParaRPr lang="en-US" dirty="0"/>
          </a:p>
          <a:p>
            <a:r>
              <a:rPr lang="en-US" dirty="0" err="1"/>
              <a:t>Recolour</a:t>
            </a:r>
            <a:r>
              <a:rPr lang="en-US" dirty="0"/>
              <a:t>!</a:t>
            </a:r>
          </a:p>
          <a:p>
            <a:endParaRPr lang="en-US" dirty="0"/>
          </a:p>
          <a:p>
            <a:endParaRPr lang="en-US" dirty="0"/>
          </a:p>
          <a:p>
            <a:endParaRPr lang="en-US" dirty="0"/>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119</a:t>
            </a:fld>
            <a:endParaRPr lang="en-US"/>
          </a:p>
        </p:txBody>
      </p:sp>
      <p:sp>
        <p:nvSpPr>
          <p:cNvPr id="6" name="Oval 5"/>
          <p:cNvSpPr/>
          <p:nvPr/>
        </p:nvSpPr>
        <p:spPr>
          <a:xfrm>
            <a:off x="7789926" y="2508263"/>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cxnSp>
        <p:nvCxnSpPr>
          <p:cNvPr id="10" name="Straight Connector 9"/>
          <p:cNvCxnSpPr>
            <a:stCxn id="6" idx="3"/>
          </p:cNvCxnSpPr>
          <p:nvPr/>
        </p:nvCxnSpPr>
        <p:spPr>
          <a:xfrm flipH="1">
            <a:off x="7705060" y="2914545"/>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7495952" y="3232297"/>
            <a:ext cx="379227" cy="127591"/>
            <a:chOff x="7588103" y="2473842"/>
            <a:chExt cx="379227" cy="127591"/>
          </a:xfrm>
        </p:grpSpPr>
        <p:cxnSp>
          <p:nvCxnSpPr>
            <p:cNvPr id="11" name="Straight Connector 10"/>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a:stCxn id="6" idx="5"/>
          </p:cNvCxnSpPr>
          <p:nvPr/>
        </p:nvCxnSpPr>
        <p:spPr>
          <a:xfrm>
            <a:off x="8196208" y="2914545"/>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8332185" y="1703733"/>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2</a:t>
            </a:r>
          </a:p>
        </p:txBody>
      </p:sp>
      <p:cxnSp>
        <p:nvCxnSpPr>
          <p:cNvPr id="21" name="Straight Connector 20"/>
          <p:cNvCxnSpPr>
            <a:stCxn id="15" idx="3"/>
            <a:endCxn id="6" idx="0"/>
          </p:cNvCxnSpPr>
          <p:nvPr/>
        </p:nvCxnSpPr>
        <p:spPr>
          <a:xfrm flipH="1">
            <a:off x="8027921" y="2110015"/>
            <a:ext cx="373971" cy="398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8144537" y="3235841"/>
            <a:ext cx="379227" cy="127591"/>
            <a:chOff x="7588103" y="2473842"/>
            <a:chExt cx="379227" cy="127591"/>
          </a:xfrm>
        </p:grpSpPr>
        <p:cxnSp>
          <p:nvCxnSpPr>
            <p:cNvPr id="23" name="Straight Connector 22"/>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 name="Straight Connector 27"/>
          <p:cNvCxnSpPr>
            <a:stCxn id="15" idx="5"/>
            <a:endCxn id="30" idx="0"/>
          </p:cNvCxnSpPr>
          <p:nvPr/>
        </p:nvCxnSpPr>
        <p:spPr>
          <a:xfrm>
            <a:off x="8738467" y="2110015"/>
            <a:ext cx="437770" cy="3840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8938242" y="2494086"/>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cxnSp>
        <p:nvCxnSpPr>
          <p:cNvPr id="31" name="Straight Connector 30"/>
          <p:cNvCxnSpPr>
            <a:stCxn id="30" idx="3"/>
          </p:cNvCxnSpPr>
          <p:nvPr/>
        </p:nvCxnSpPr>
        <p:spPr>
          <a:xfrm flipH="1">
            <a:off x="8853376" y="2900368"/>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8672622" y="3218120"/>
            <a:ext cx="379227" cy="127591"/>
            <a:chOff x="7588103" y="2473842"/>
            <a:chExt cx="379227" cy="127591"/>
          </a:xfrm>
        </p:grpSpPr>
        <p:cxnSp>
          <p:nvCxnSpPr>
            <p:cNvPr id="37" name="Straight Connector 36"/>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a:stCxn id="30" idx="5"/>
          </p:cNvCxnSpPr>
          <p:nvPr/>
        </p:nvCxnSpPr>
        <p:spPr>
          <a:xfrm>
            <a:off x="9344524" y="2900368"/>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9136910" y="3171026"/>
            <a:ext cx="1027814" cy="851625"/>
            <a:chOff x="8725785" y="4879324"/>
            <a:chExt cx="1027814" cy="851625"/>
          </a:xfrm>
        </p:grpSpPr>
        <p:sp>
          <p:nvSpPr>
            <p:cNvPr id="40" name="Oval 39"/>
            <p:cNvSpPr/>
            <p:nvPr/>
          </p:nvSpPr>
          <p:spPr>
            <a:xfrm>
              <a:off x="8991405" y="4879324"/>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4</a:t>
              </a:r>
            </a:p>
          </p:txBody>
        </p:sp>
        <p:cxnSp>
          <p:nvCxnSpPr>
            <p:cNvPr id="41" name="Straight Connector 40"/>
            <p:cNvCxnSpPr>
              <a:stCxn id="40" idx="3"/>
            </p:cNvCxnSpPr>
            <p:nvPr/>
          </p:nvCxnSpPr>
          <p:spPr>
            <a:xfrm flipH="1">
              <a:off x="8906539" y="5285606"/>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8725785" y="5603358"/>
              <a:ext cx="379227" cy="127591"/>
              <a:chOff x="7588103" y="2473842"/>
              <a:chExt cx="379227" cy="127591"/>
            </a:xfrm>
          </p:grpSpPr>
          <p:cxnSp>
            <p:nvCxnSpPr>
              <p:cNvPr id="47" name="Straight Connector 46"/>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9374372" y="5592726"/>
              <a:ext cx="379227" cy="127591"/>
              <a:chOff x="7588103" y="2473842"/>
              <a:chExt cx="379227" cy="127591"/>
            </a:xfrm>
          </p:grpSpPr>
          <p:cxnSp>
            <p:nvCxnSpPr>
              <p:cNvPr id="45" name="Straight Connector 44"/>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4" name="Straight Connector 43"/>
            <p:cNvCxnSpPr>
              <a:stCxn id="40" idx="5"/>
            </p:cNvCxnSpPr>
            <p:nvPr/>
          </p:nvCxnSpPr>
          <p:spPr>
            <a:xfrm>
              <a:off x="9397687" y="5285606"/>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48833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Process Identification</a:t>
            </a:r>
          </a:p>
        </p:txBody>
      </p:sp>
      <p:sp>
        <p:nvSpPr>
          <p:cNvPr id="3" name="Content Placeholder 2"/>
          <p:cNvSpPr>
            <a:spLocks noGrp="1"/>
          </p:cNvSpPr>
          <p:nvPr>
            <p:ph idx="1"/>
          </p:nvPr>
        </p:nvSpPr>
        <p:spPr/>
        <p:txBody>
          <a:bodyPr/>
          <a:lstStyle/>
          <a:p>
            <a:r>
              <a:rPr lang="en-US" dirty="0"/>
              <a:t>Processes in Unix (including Linux) is identified by a process identifier</a:t>
            </a:r>
          </a:p>
          <a:p>
            <a:endParaRPr lang="en-US" dirty="0"/>
          </a:p>
          <a:p>
            <a:r>
              <a:rPr lang="en-US" dirty="0"/>
              <a:t>It is merely a number that wraps around 32-bit</a:t>
            </a:r>
          </a:p>
          <a:p>
            <a:endParaRPr lang="en-US" dirty="0"/>
          </a:p>
          <a:p>
            <a:r>
              <a:rPr lang="en-US" dirty="0"/>
              <a:t>Each process also has user and group identifiers that are used for access control</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12</a:t>
            </a:fld>
            <a:endParaRPr lang="en-US"/>
          </a:p>
        </p:txBody>
      </p:sp>
    </p:spTree>
    <p:extLst>
      <p:ext uri="{BB962C8B-B14F-4D97-AF65-F5344CB8AC3E}">
        <p14:creationId xmlns:p14="http://schemas.microsoft.com/office/powerpoint/2010/main" val="410400483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An Example</a:t>
            </a:r>
          </a:p>
        </p:txBody>
      </p:sp>
      <p:sp>
        <p:nvSpPr>
          <p:cNvPr id="3" name="Content Placeholder 2"/>
          <p:cNvSpPr>
            <a:spLocks noGrp="1"/>
          </p:cNvSpPr>
          <p:nvPr>
            <p:ph idx="1"/>
          </p:nvPr>
        </p:nvSpPr>
        <p:spPr/>
        <p:txBody>
          <a:bodyPr/>
          <a:lstStyle/>
          <a:p>
            <a:r>
              <a:rPr lang="en-US" dirty="0"/>
              <a:t>Black depth is 3</a:t>
            </a:r>
          </a:p>
          <a:p>
            <a:endParaRPr lang="en-US" dirty="0"/>
          </a:p>
          <a:p>
            <a:r>
              <a:rPr lang="en-US" dirty="0"/>
              <a:t>All properties satisfied</a:t>
            </a:r>
          </a:p>
          <a:p>
            <a:endParaRPr lang="en-US" dirty="0"/>
          </a:p>
          <a:p>
            <a:endParaRPr lang="en-US" dirty="0"/>
          </a:p>
          <a:p>
            <a:endParaRPr lang="en-US" dirty="0"/>
          </a:p>
          <a:p>
            <a:endParaRPr lang="en-US" dirty="0"/>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120</a:t>
            </a:fld>
            <a:endParaRPr lang="en-US"/>
          </a:p>
        </p:txBody>
      </p:sp>
      <p:sp>
        <p:nvSpPr>
          <p:cNvPr id="6" name="Oval 5"/>
          <p:cNvSpPr/>
          <p:nvPr/>
        </p:nvSpPr>
        <p:spPr>
          <a:xfrm>
            <a:off x="7789926" y="2508263"/>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cxnSp>
        <p:nvCxnSpPr>
          <p:cNvPr id="10" name="Straight Connector 9"/>
          <p:cNvCxnSpPr>
            <a:stCxn id="6" idx="3"/>
          </p:cNvCxnSpPr>
          <p:nvPr/>
        </p:nvCxnSpPr>
        <p:spPr>
          <a:xfrm flipH="1">
            <a:off x="7705060" y="2914545"/>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7495952" y="3232297"/>
            <a:ext cx="379227" cy="127591"/>
            <a:chOff x="7588103" y="2473842"/>
            <a:chExt cx="379227" cy="127591"/>
          </a:xfrm>
        </p:grpSpPr>
        <p:cxnSp>
          <p:nvCxnSpPr>
            <p:cNvPr id="11" name="Straight Connector 10"/>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a:stCxn id="6" idx="5"/>
          </p:cNvCxnSpPr>
          <p:nvPr/>
        </p:nvCxnSpPr>
        <p:spPr>
          <a:xfrm>
            <a:off x="8196208" y="2914545"/>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8332185" y="1703733"/>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cxnSp>
        <p:nvCxnSpPr>
          <p:cNvPr id="21" name="Straight Connector 20"/>
          <p:cNvCxnSpPr>
            <a:stCxn id="15" idx="3"/>
            <a:endCxn id="6" idx="0"/>
          </p:cNvCxnSpPr>
          <p:nvPr/>
        </p:nvCxnSpPr>
        <p:spPr>
          <a:xfrm flipH="1">
            <a:off x="8027921" y="2110015"/>
            <a:ext cx="373971" cy="398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8144537" y="3235841"/>
            <a:ext cx="379227" cy="127591"/>
            <a:chOff x="7588103" y="2473842"/>
            <a:chExt cx="379227" cy="127591"/>
          </a:xfrm>
        </p:grpSpPr>
        <p:cxnSp>
          <p:nvCxnSpPr>
            <p:cNvPr id="23" name="Straight Connector 22"/>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 name="Straight Connector 27"/>
          <p:cNvCxnSpPr>
            <a:stCxn id="15" idx="5"/>
            <a:endCxn id="30" idx="0"/>
          </p:cNvCxnSpPr>
          <p:nvPr/>
        </p:nvCxnSpPr>
        <p:spPr>
          <a:xfrm>
            <a:off x="8738467" y="2110015"/>
            <a:ext cx="437770" cy="3840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8938242" y="2494086"/>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cxnSp>
        <p:nvCxnSpPr>
          <p:cNvPr id="31" name="Straight Connector 30"/>
          <p:cNvCxnSpPr>
            <a:stCxn id="30" idx="3"/>
          </p:cNvCxnSpPr>
          <p:nvPr/>
        </p:nvCxnSpPr>
        <p:spPr>
          <a:xfrm flipH="1">
            <a:off x="8853376" y="2900368"/>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8672622" y="3218120"/>
            <a:ext cx="379227" cy="127591"/>
            <a:chOff x="7588103" y="2473842"/>
            <a:chExt cx="379227" cy="127591"/>
          </a:xfrm>
        </p:grpSpPr>
        <p:cxnSp>
          <p:nvCxnSpPr>
            <p:cNvPr id="37" name="Straight Connector 36"/>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a:stCxn id="30" idx="5"/>
          </p:cNvCxnSpPr>
          <p:nvPr/>
        </p:nvCxnSpPr>
        <p:spPr>
          <a:xfrm>
            <a:off x="9344524" y="2900368"/>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9136910" y="3171026"/>
            <a:ext cx="1027814" cy="851625"/>
            <a:chOff x="8725785" y="4879324"/>
            <a:chExt cx="1027814" cy="851625"/>
          </a:xfrm>
        </p:grpSpPr>
        <p:sp>
          <p:nvSpPr>
            <p:cNvPr id="40" name="Oval 39"/>
            <p:cNvSpPr/>
            <p:nvPr/>
          </p:nvSpPr>
          <p:spPr>
            <a:xfrm>
              <a:off x="8991405" y="4879324"/>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4</a:t>
              </a:r>
            </a:p>
          </p:txBody>
        </p:sp>
        <p:cxnSp>
          <p:nvCxnSpPr>
            <p:cNvPr id="41" name="Straight Connector 40"/>
            <p:cNvCxnSpPr>
              <a:stCxn id="40" idx="3"/>
            </p:cNvCxnSpPr>
            <p:nvPr/>
          </p:nvCxnSpPr>
          <p:spPr>
            <a:xfrm flipH="1">
              <a:off x="8906539" y="5285606"/>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8725785" y="5603358"/>
              <a:ext cx="379227" cy="127591"/>
              <a:chOff x="7588103" y="2473842"/>
              <a:chExt cx="379227" cy="127591"/>
            </a:xfrm>
          </p:grpSpPr>
          <p:cxnSp>
            <p:nvCxnSpPr>
              <p:cNvPr id="47" name="Straight Connector 46"/>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9374372" y="5592726"/>
              <a:ext cx="379227" cy="127591"/>
              <a:chOff x="7588103" y="2473842"/>
              <a:chExt cx="379227" cy="127591"/>
            </a:xfrm>
          </p:grpSpPr>
          <p:cxnSp>
            <p:nvCxnSpPr>
              <p:cNvPr id="45" name="Straight Connector 44"/>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4" name="Straight Connector 43"/>
            <p:cNvCxnSpPr>
              <a:stCxn id="40" idx="5"/>
            </p:cNvCxnSpPr>
            <p:nvPr/>
          </p:nvCxnSpPr>
          <p:spPr>
            <a:xfrm>
              <a:off x="9397687" y="5285606"/>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1987335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An Example</a:t>
            </a:r>
          </a:p>
        </p:txBody>
      </p:sp>
      <p:sp>
        <p:nvSpPr>
          <p:cNvPr id="3" name="Content Placeholder 2"/>
          <p:cNvSpPr>
            <a:spLocks noGrp="1"/>
          </p:cNvSpPr>
          <p:nvPr>
            <p:ph idx="1"/>
          </p:nvPr>
        </p:nvSpPr>
        <p:spPr/>
        <p:txBody>
          <a:bodyPr/>
          <a:lstStyle/>
          <a:p>
            <a:r>
              <a:rPr lang="en-US" dirty="0"/>
              <a:t>Insert 5</a:t>
            </a:r>
          </a:p>
          <a:p>
            <a:endParaRPr lang="en-US" dirty="0"/>
          </a:p>
          <a:p>
            <a:endParaRPr lang="en-US" dirty="0"/>
          </a:p>
          <a:p>
            <a:endParaRPr lang="en-US" dirty="0"/>
          </a:p>
          <a:p>
            <a:endParaRPr lang="en-US" dirty="0"/>
          </a:p>
          <a:p>
            <a:endParaRPr lang="en-US" dirty="0"/>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121</a:t>
            </a:fld>
            <a:endParaRPr lang="en-US" dirty="0"/>
          </a:p>
        </p:txBody>
      </p:sp>
      <p:sp>
        <p:nvSpPr>
          <p:cNvPr id="6" name="Oval 5"/>
          <p:cNvSpPr/>
          <p:nvPr/>
        </p:nvSpPr>
        <p:spPr>
          <a:xfrm>
            <a:off x="7789926" y="2508263"/>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cxnSp>
        <p:nvCxnSpPr>
          <p:cNvPr id="10" name="Straight Connector 9"/>
          <p:cNvCxnSpPr>
            <a:stCxn id="6" idx="3"/>
          </p:cNvCxnSpPr>
          <p:nvPr/>
        </p:nvCxnSpPr>
        <p:spPr>
          <a:xfrm flipH="1">
            <a:off x="7705060" y="2914545"/>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7495952" y="3232297"/>
            <a:ext cx="379227" cy="127591"/>
            <a:chOff x="7588103" y="2473842"/>
            <a:chExt cx="379227" cy="127591"/>
          </a:xfrm>
        </p:grpSpPr>
        <p:cxnSp>
          <p:nvCxnSpPr>
            <p:cNvPr id="11" name="Straight Connector 10"/>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a:stCxn id="6" idx="5"/>
          </p:cNvCxnSpPr>
          <p:nvPr/>
        </p:nvCxnSpPr>
        <p:spPr>
          <a:xfrm>
            <a:off x="8196208" y="2914545"/>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8332185" y="1703733"/>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cxnSp>
        <p:nvCxnSpPr>
          <p:cNvPr id="21" name="Straight Connector 20"/>
          <p:cNvCxnSpPr>
            <a:stCxn id="15" idx="3"/>
            <a:endCxn id="6" idx="0"/>
          </p:cNvCxnSpPr>
          <p:nvPr/>
        </p:nvCxnSpPr>
        <p:spPr>
          <a:xfrm flipH="1">
            <a:off x="8027921" y="2110015"/>
            <a:ext cx="373971" cy="398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8144537" y="3235841"/>
            <a:ext cx="379227" cy="127591"/>
            <a:chOff x="7588103" y="2473842"/>
            <a:chExt cx="379227" cy="127591"/>
          </a:xfrm>
        </p:grpSpPr>
        <p:cxnSp>
          <p:nvCxnSpPr>
            <p:cNvPr id="23" name="Straight Connector 22"/>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 name="Straight Connector 27"/>
          <p:cNvCxnSpPr>
            <a:stCxn id="15" idx="5"/>
            <a:endCxn id="30" idx="0"/>
          </p:cNvCxnSpPr>
          <p:nvPr/>
        </p:nvCxnSpPr>
        <p:spPr>
          <a:xfrm>
            <a:off x="8738467" y="2110015"/>
            <a:ext cx="437770" cy="3840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8938242" y="2494086"/>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cxnSp>
        <p:nvCxnSpPr>
          <p:cNvPr id="31" name="Straight Connector 30"/>
          <p:cNvCxnSpPr>
            <a:stCxn id="30" idx="3"/>
          </p:cNvCxnSpPr>
          <p:nvPr/>
        </p:nvCxnSpPr>
        <p:spPr>
          <a:xfrm flipH="1">
            <a:off x="8853376" y="2900368"/>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8672622" y="3218120"/>
            <a:ext cx="379227" cy="127591"/>
            <a:chOff x="7588103" y="2473842"/>
            <a:chExt cx="379227" cy="127591"/>
          </a:xfrm>
        </p:grpSpPr>
        <p:cxnSp>
          <p:nvCxnSpPr>
            <p:cNvPr id="37" name="Straight Connector 36"/>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a:stCxn id="30" idx="5"/>
          </p:cNvCxnSpPr>
          <p:nvPr/>
        </p:nvCxnSpPr>
        <p:spPr>
          <a:xfrm>
            <a:off x="9344524" y="2900368"/>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9402530" y="3171026"/>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4</a:t>
            </a:r>
          </a:p>
        </p:txBody>
      </p:sp>
      <p:cxnSp>
        <p:nvCxnSpPr>
          <p:cNvPr id="41" name="Straight Connector 40"/>
          <p:cNvCxnSpPr>
            <a:stCxn id="40" idx="3"/>
          </p:cNvCxnSpPr>
          <p:nvPr/>
        </p:nvCxnSpPr>
        <p:spPr>
          <a:xfrm flipH="1">
            <a:off x="9317664" y="3577308"/>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9136910" y="3895060"/>
            <a:ext cx="379227" cy="127591"/>
            <a:chOff x="7588103" y="2473842"/>
            <a:chExt cx="379227" cy="127591"/>
          </a:xfrm>
        </p:grpSpPr>
        <p:cxnSp>
          <p:nvCxnSpPr>
            <p:cNvPr id="47" name="Straight Connector 46"/>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4" name="Straight Connector 43"/>
          <p:cNvCxnSpPr>
            <a:stCxn id="40" idx="5"/>
          </p:cNvCxnSpPr>
          <p:nvPr/>
        </p:nvCxnSpPr>
        <p:spPr>
          <a:xfrm>
            <a:off x="9808812" y="3577308"/>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a:off x="9587022" y="3855055"/>
            <a:ext cx="1027814" cy="851625"/>
            <a:chOff x="8725785" y="4879324"/>
            <a:chExt cx="1027814" cy="851625"/>
          </a:xfrm>
        </p:grpSpPr>
        <p:sp>
          <p:nvSpPr>
            <p:cNvPr id="36" name="Oval 35"/>
            <p:cNvSpPr/>
            <p:nvPr/>
          </p:nvSpPr>
          <p:spPr>
            <a:xfrm>
              <a:off x="8991405" y="4879324"/>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5</a:t>
              </a:r>
            </a:p>
          </p:txBody>
        </p:sp>
        <p:cxnSp>
          <p:nvCxnSpPr>
            <p:cNvPr id="49" name="Straight Connector 48"/>
            <p:cNvCxnSpPr>
              <a:stCxn id="36" idx="3"/>
            </p:cNvCxnSpPr>
            <p:nvPr/>
          </p:nvCxnSpPr>
          <p:spPr>
            <a:xfrm flipH="1">
              <a:off x="8906539" y="5285606"/>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Group 49"/>
            <p:cNvGrpSpPr/>
            <p:nvPr/>
          </p:nvGrpSpPr>
          <p:grpSpPr>
            <a:xfrm>
              <a:off x="8725785" y="5603358"/>
              <a:ext cx="379227" cy="127591"/>
              <a:chOff x="7588103" y="2473842"/>
              <a:chExt cx="379227" cy="127591"/>
            </a:xfrm>
          </p:grpSpPr>
          <p:cxnSp>
            <p:nvCxnSpPr>
              <p:cNvPr id="55" name="Straight Connector 54"/>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9374372" y="5592726"/>
              <a:ext cx="379227" cy="127591"/>
              <a:chOff x="7588103" y="2473842"/>
              <a:chExt cx="379227" cy="127591"/>
            </a:xfrm>
          </p:grpSpPr>
          <p:cxnSp>
            <p:nvCxnSpPr>
              <p:cNvPr id="53" name="Straight Connector 52"/>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2" name="Straight Connector 51"/>
            <p:cNvCxnSpPr>
              <a:stCxn id="36" idx="5"/>
            </p:cNvCxnSpPr>
            <p:nvPr/>
          </p:nvCxnSpPr>
          <p:spPr>
            <a:xfrm>
              <a:off x="9397687" y="5285606"/>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10226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An Example</a:t>
            </a:r>
          </a:p>
        </p:txBody>
      </p:sp>
      <p:sp>
        <p:nvSpPr>
          <p:cNvPr id="3" name="Content Placeholder 2"/>
          <p:cNvSpPr>
            <a:spLocks noGrp="1"/>
          </p:cNvSpPr>
          <p:nvPr>
            <p:ph idx="1"/>
          </p:nvPr>
        </p:nvSpPr>
        <p:spPr/>
        <p:txBody>
          <a:bodyPr/>
          <a:lstStyle/>
          <a:p>
            <a:r>
              <a:rPr lang="en-US" dirty="0"/>
              <a:t>Invoke Case 5</a:t>
            </a:r>
          </a:p>
          <a:p>
            <a:endParaRPr lang="en-US" dirty="0"/>
          </a:p>
          <a:p>
            <a:r>
              <a:rPr lang="en-US" dirty="0"/>
              <a:t>Left rotate on grandparent 3</a:t>
            </a:r>
          </a:p>
          <a:p>
            <a:endParaRPr lang="en-US" dirty="0"/>
          </a:p>
          <a:p>
            <a:r>
              <a:rPr lang="en-US" dirty="0"/>
              <a:t>And switch </a:t>
            </a:r>
            <a:r>
              <a:rPr lang="en-US" dirty="0" err="1"/>
              <a:t>colour</a:t>
            </a:r>
            <a:endParaRPr lang="en-US" dirty="0"/>
          </a:p>
          <a:p>
            <a:endParaRPr lang="en-US" dirty="0"/>
          </a:p>
          <a:p>
            <a:endParaRPr lang="en-US" dirty="0"/>
          </a:p>
          <a:p>
            <a:endParaRPr lang="en-US" dirty="0"/>
          </a:p>
          <a:p>
            <a:endParaRPr lang="en-US" dirty="0"/>
          </a:p>
          <a:p>
            <a:endParaRPr lang="en-US" dirty="0"/>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122</a:t>
            </a:fld>
            <a:endParaRPr lang="en-US" dirty="0"/>
          </a:p>
        </p:txBody>
      </p:sp>
      <p:sp>
        <p:nvSpPr>
          <p:cNvPr id="6" name="Oval 5"/>
          <p:cNvSpPr/>
          <p:nvPr/>
        </p:nvSpPr>
        <p:spPr>
          <a:xfrm>
            <a:off x="7789926" y="2508263"/>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cxnSp>
        <p:nvCxnSpPr>
          <p:cNvPr id="10" name="Straight Connector 9"/>
          <p:cNvCxnSpPr>
            <a:stCxn id="6" idx="3"/>
          </p:cNvCxnSpPr>
          <p:nvPr/>
        </p:nvCxnSpPr>
        <p:spPr>
          <a:xfrm flipH="1">
            <a:off x="7705060" y="2914545"/>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7495952" y="3232297"/>
            <a:ext cx="379227" cy="127591"/>
            <a:chOff x="7588103" y="2473842"/>
            <a:chExt cx="379227" cy="127591"/>
          </a:xfrm>
        </p:grpSpPr>
        <p:cxnSp>
          <p:nvCxnSpPr>
            <p:cNvPr id="11" name="Straight Connector 10"/>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a:stCxn id="6" idx="5"/>
          </p:cNvCxnSpPr>
          <p:nvPr/>
        </p:nvCxnSpPr>
        <p:spPr>
          <a:xfrm>
            <a:off x="8196208" y="2914545"/>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8332185" y="1703733"/>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cxnSp>
        <p:nvCxnSpPr>
          <p:cNvPr id="21" name="Straight Connector 20"/>
          <p:cNvCxnSpPr>
            <a:stCxn id="15" idx="3"/>
            <a:endCxn id="6" idx="0"/>
          </p:cNvCxnSpPr>
          <p:nvPr/>
        </p:nvCxnSpPr>
        <p:spPr>
          <a:xfrm flipH="1">
            <a:off x="8027921" y="2110015"/>
            <a:ext cx="373971" cy="398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8144537" y="3235841"/>
            <a:ext cx="379227" cy="127591"/>
            <a:chOff x="7588103" y="2473842"/>
            <a:chExt cx="379227" cy="127591"/>
          </a:xfrm>
        </p:grpSpPr>
        <p:cxnSp>
          <p:nvCxnSpPr>
            <p:cNvPr id="23" name="Straight Connector 22"/>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 name="Straight Connector 27"/>
          <p:cNvCxnSpPr>
            <a:stCxn id="15" idx="5"/>
            <a:endCxn id="30" idx="0"/>
          </p:cNvCxnSpPr>
          <p:nvPr/>
        </p:nvCxnSpPr>
        <p:spPr>
          <a:xfrm>
            <a:off x="8738467" y="2110015"/>
            <a:ext cx="437770" cy="3840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8938242" y="2494086"/>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cxnSp>
        <p:nvCxnSpPr>
          <p:cNvPr id="31" name="Straight Connector 30"/>
          <p:cNvCxnSpPr>
            <a:stCxn id="30" idx="3"/>
          </p:cNvCxnSpPr>
          <p:nvPr/>
        </p:nvCxnSpPr>
        <p:spPr>
          <a:xfrm flipH="1">
            <a:off x="8853376" y="2900368"/>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8672622" y="3218120"/>
            <a:ext cx="379227" cy="127591"/>
            <a:chOff x="7588103" y="2473842"/>
            <a:chExt cx="379227" cy="127591"/>
          </a:xfrm>
        </p:grpSpPr>
        <p:cxnSp>
          <p:nvCxnSpPr>
            <p:cNvPr id="37" name="Straight Connector 36"/>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a:stCxn id="30" idx="5"/>
          </p:cNvCxnSpPr>
          <p:nvPr/>
        </p:nvCxnSpPr>
        <p:spPr>
          <a:xfrm>
            <a:off x="9344524" y="2900368"/>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9402530" y="3171026"/>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4</a:t>
            </a:r>
          </a:p>
        </p:txBody>
      </p:sp>
      <p:cxnSp>
        <p:nvCxnSpPr>
          <p:cNvPr id="41" name="Straight Connector 40"/>
          <p:cNvCxnSpPr>
            <a:stCxn id="40" idx="3"/>
          </p:cNvCxnSpPr>
          <p:nvPr/>
        </p:nvCxnSpPr>
        <p:spPr>
          <a:xfrm flipH="1">
            <a:off x="9317664" y="3577308"/>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9136910" y="3895060"/>
            <a:ext cx="379227" cy="127591"/>
            <a:chOff x="7588103" y="2473842"/>
            <a:chExt cx="379227" cy="127591"/>
          </a:xfrm>
        </p:grpSpPr>
        <p:cxnSp>
          <p:nvCxnSpPr>
            <p:cNvPr id="47" name="Straight Connector 46"/>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4" name="Straight Connector 43"/>
          <p:cNvCxnSpPr>
            <a:stCxn id="40" idx="5"/>
          </p:cNvCxnSpPr>
          <p:nvPr/>
        </p:nvCxnSpPr>
        <p:spPr>
          <a:xfrm>
            <a:off x="9808812" y="3577308"/>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a:off x="9587022" y="3855055"/>
            <a:ext cx="1027814" cy="851625"/>
            <a:chOff x="8725785" y="4879324"/>
            <a:chExt cx="1027814" cy="851625"/>
          </a:xfrm>
        </p:grpSpPr>
        <p:sp>
          <p:nvSpPr>
            <p:cNvPr id="36" name="Oval 35"/>
            <p:cNvSpPr/>
            <p:nvPr/>
          </p:nvSpPr>
          <p:spPr>
            <a:xfrm>
              <a:off x="8991405" y="4879324"/>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5</a:t>
              </a:r>
            </a:p>
          </p:txBody>
        </p:sp>
        <p:cxnSp>
          <p:nvCxnSpPr>
            <p:cNvPr id="49" name="Straight Connector 48"/>
            <p:cNvCxnSpPr>
              <a:stCxn id="36" idx="3"/>
            </p:cNvCxnSpPr>
            <p:nvPr/>
          </p:nvCxnSpPr>
          <p:spPr>
            <a:xfrm flipH="1">
              <a:off x="8906539" y="5285606"/>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Group 49"/>
            <p:cNvGrpSpPr/>
            <p:nvPr/>
          </p:nvGrpSpPr>
          <p:grpSpPr>
            <a:xfrm>
              <a:off x="8725785" y="5603358"/>
              <a:ext cx="379227" cy="127591"/>
              <a:chOff x="7588103" y="2473842"/>
              <a:chExt cx="379227" cy="127591"/>
            </a:xfrm>
          </p:grpSpPr>
          <p:cxnSp>
            <p:nvCxnSpPr>
              <p:cNvPr id="55" name="Straight Connector 54"/>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9374372" y="5592726"/>
              <a:ext cx="379227" cy="127591"/>
              <a:chOff x="7588103" y="2473842"/>
              <a:chExt cx="379227" cy="127591"/>
            </a:xfrm>
          </p:grpSpPr>
          <p:cxnSp>
            <p:nvCxnSpPr>
              <p:cNvPr id="53" name="Straight Connector 52"/>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2" name="Straight Connector 51"/>
            <p:cNvCxnSpPr>
              <a:stCxn id="36" idx="5"/>
            </p:cNvCxnSpPr>
            <p:nvPr/>
          </p:nvCxnSpPr>
          <p:spPr>
            <a:xfrm>
              <a:off x="9397687" y="5285606"/>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1487708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An Example</a:t>
            </a:r>
          </a:p>
        </p:txBody>
      </p:sp>
      <p:sp>
        <p:nvSpPr>
          <p:cNvPr id="3" name="Content Placeholder 2"/>
          <p:cNvSpPr>
            <a:spLocks noGrp="1"/>
          </p:cNvSpPr>
          <p:nvPr>
            <p:ph idx="1"/>
          </p:nvPr>
        </p:nvSpPr>
        <p:spPr/>
        <p:txBody>
          <a:bodyPr/>
          <a:lstStyle/>
          <a:p>
            <a:r>
              <a:rPr lang="en-US" dirty="0"/>
              <a:t>All properties satisfied</a:t>
            </a:r>
          </a:p>
          <a:p>
            <a:endParaRPr lang="en-US" dirty="0"/>
          </a:p>
          <a:p>
            <a:endParaRPr lang="en-US" dirty="0"/>
          </a:p>
          <a:p>
            <a:endParaRPr lang="en-US" dirty="0"/>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123</a:t>
            </a:fld>
            <a:endParaRPr lang="en-US" dirty="0"/>
          </a:p>
        </p:txBody>
      </p:sp>
      <p:sp>
        <p:nvSpPr>
          <p:cNvPr id="6" name="Oval 5"/>
          <p:cNvSpPr/>
          <p:nvPr/>
        </p:nvSpPr>
        <p:spPr>
          <a:xfrm>
            <a:off x="7789926" y="2508263"/>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cxnSp>
        <p:nvCxnSpPr>
          <p:cNvPr id="10" name="Straight Connector 9"/>
          <p:cNvCxnSpPr>
            <a:stCxn id="6" idx="3"/>
          </p:cNvCxnSpPr>
          <p:nvPr/>
        </p:nvCxnSpPr>
        <p:spPr>
          <a:xfrm flipH="1">
            <a:off x="7705060" y="2914545"/>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7495952" y="3232297"/>
            <a:ext cx="379227" cy="127591"/>
            <a:chOff x="7588103" y="2473842"/>
            <a:chExt cx="379227" cy="127591"/>
          </a:xfrm>
        </p:grpSpPr>
        <p:cxnSp>
          <p:nvCxnSpPr>
            <p:cNvPr id="11" name="Straight Connector 10"/>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a:stCxn id="6" idx="5"/>
          </p:cNvCxnSpPr>
          <p:nvPr/>
        </p:nvCxnSpPr>
        <p:spPr>
          <a:xfrm>
            <a:off x="8196208" y="2914545"/>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8743310" y="1632849"/>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cxnSp>
        <p:nvCxnSpPr>
          <p:cNvPr id="21" name="Straight Connector 20"/>
          <p:cNvCxnSpPr>
            <a:stCxn id="15" idx="3"/>
            <a:endCxn id="6" idx="0"/>
          </p:cNvCxnSpPr>
          <p:nvPr/>
        </p:nvCxnSpPr>
        <p:spPr>
          <a:xfrm flipH="1">
            <a:off x="8027921" y="2039131"/>
            <a:ext cx="785096" cy="4691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8144537" y="3235841"/>
            <a:ext cx="379227" cy="127591"/>
            <a:chOff x="7588103" y="2473842"/>
            <a:chExt cx="379227" cy="127591"/>
          </a:xfrm>
        </p:grpSpPr>
        <p:cxnSp>
          <p:nvCxnSpPr>
            <p:cNvPr id="23" name="Straight Connector 22"/>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 name="Straight Connector 27"/>
          <p:cNvCxnSpPr>
            <a:stCxn id="15" idx="5"/>
            <a:endCxn id="40" idx="0"/>
          </p:cNvCxnSpPr>
          <p:nvPr/>
        </p:nvCxnSpPr>
        <p:spPr>
          <a:xfrm>
            <a:off x="9149592" y="2039131"/>
            <a:ext cx="597258" cy="3947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8973684" y="3210012"/>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3</a:t>
            </a:r>
          </a:p>
        </p:txBody>
      </p:sp>
      <p:cxnSp>
        <p:nvCxnSpPr>
          <p:cNvPr id="31" name="Straight Connector 30"/>
          <p:cNvCxnSpPr>
            <a:stCxn id="30" idx="3"/>
          </p:cNvCxnSpPr>
          <p:nvPr/>
        </p:nvCxnSpPr>
        <p:spPr>
          <a:xfrm flipH="1">
            <a:off x="8888818" y="3616294"/>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8708064" y="3934046"/>
            <a:ext cx="379227" cy="127591"/>
            <a:chOff x="7588103" y="2473842"/>
            <a:chExt cx="379227" cy="127591"/>
          </a:xfrm>
        </p:grpSpPr>
        <p:cxnSp>
          <p:nvCxnSpPr>
            <p:cNvPr id="37" name="Straight Connector 36"/>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a:stCxn id="30" idx="5"/>
          </p:cNvCxnSpPr>
          <p:nvPr/>
        </p:nvCxnSpPr>
        <p:spPr>
          <a:xfrm>
            <a:off x="9379966" y="3616294"/>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9508855" y="2433836"/>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cxnSp>
        <p:nvCxnSpPr>
          <p:cNvPr id="41" name="Straight Connector 40"/>
          <p:cNvCxnSpPr>
            <a:stCxn id="40" idx="3"/>
            <a:endCxn id="30" idx="0"/>
          </p:cNvCxnSpPr>
          <p:nvPr/>
        </p:nvCxnSpPr>
        <p:spPr>
          <a:xfrm flipH="1">
            <a:off x="9211679" y="2840118"/>
            <a:ext cx="366883" cy="3698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9356650" y="3923414"/>
            <a:ext cx="379227" cy="127591"/>
            <a:chOff x="7588103" y="2473842"/>
            <a:chExt cx="379227" cy="127591"/>
          </a:xfrm>
        </p:grpSpPr>
        <p:cxnSp>
          <p:nvCxnSpPr>
            <p:cNvPr id="47" name="Straight Connector 46"/>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4" name="Straight Connector 43"/>
          <p:cNvCxnSpPr>
            <a:stCxn id="40" idx="5"/>
            <a:endCxn id="36" idx="0"/>
          </p:cNvCxnSpPr>
          <p:nvPr/>
        </p:nvCxnSpPr>
        <p:spPr>
          <a:xfrm>
            <a:off x="9915137" y="2840118"/>
            <a:ext cx="423593" cy="3486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a:off x="9835115" y="3188748"/>
            <a:ext cx="1027814" cy="851625"/>
            <a:chOff x="8725785" y="4879324"/>
            <a:chExt cx="1027814" cy="851625"/>
          </a:xfrm>
        </p:grpSpPr>
        <p:sp>
          <p:nvSpPr>
            <p:cNvPr id="36" name="Oval 35"/>
            <p:cNvSpPr/>
            <p:nvPr/>
          </p:nvSpPr>
          <p:spPr>
            <a:xfrm>
              <a:off x="8991405" y="4879324"/>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5</a:t>
              </a:r>
            </a:p>
          </p:txBody>
        </p:sp>
        <p:cxnSp>
          <p:nvCxnSpPr>
            <p:cNvPr id="49" name="Straight Connector 48"/>
            <p:cNvCxnSpPr>
              <a:stCxn id="36" idx="3"/>
            </p:cNvCxnSpPr>
            <p:nvPr/>
          </p:nvCxnSpPr>
          <p:spPr>
            <a:xfrm flipH="1">
              <a:off x="8906539" y="5285606"/>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Group 49"/>
            <p:cNvGrpSpPr/>
            <p:nvPr/>
          </p:nvGrpSpPr>
          <p:grpSpPr>
            <a:xfrm>
              <a:off x="8725785" y="5603358"/>
              <a:ext cx="379227" cy="127591"/>
              <a:chOff x="7588103" y="2473842"/>
              <a:chExt cx="379227" cy="127591"/>
            </a:xfrm>
          </p:grpSpPr>
          <p:cxnSp>
            <p:nvCxnSpPr>
              <p:cNvPr id="55" name="Straight Connector 54"/>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9374372" y="5592726"/>
              <a:ext cx="379227" cy="127591"/>
              <a:chOff x="7588103" y="2473842"/>
              <a:chExt cx="379227" cy="127591"/>
            </a:xfrm>
          </p:grpSpPr>
          <p:cxnSp>
            <p:nvCxnSpPr>
              <p:cNvPr id="53" name="Straight Connector 52"/>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2" name="Straight Connector 51"/>
            <p:cNvCxnSpPr>
              <a:stCxn id="36" idx="5"/>
            </p:cNvCxnSpPr>
            <p:nvPr/>
          </p:nvCxnSpPr>
          <p:spPr>
            <a:xfrm>
              <a:off x="9397687" y="5285606"/>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290786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An Example</a:t>
            </a:r>
          </a:p>
        </p:txBody>
      </p:sp>
      <p:sp>
        <p:nvSpPr>
          <p:cNvPr id="3" name="Content Placeholder 2"/>
          <p:cNvSpPr>
            <a:spLocks noGrp="1"/>
          </p:cNvSpPr>
          <p:nvPr>
            <p:ph idx="1"/>
          </p:nvPr>
        </p:nvSpPr>
        <p:spPr/>
        <p:txBody>
          <a:bodyPr/>
          <a:lstStyle/>
          <a:p>
            <a:r>
              <a:rPr lang="en-US" dirty="0"/>
              <a:t>Insert 6</a:t>
            </a:r>
          </a:p>
          <a:p>
            <a:endParaRPr lang="en-US" dirty="0"/>
          </a:p>
          <a:p>
            <a:endParaRPr lang="en-US" dirty="0"/>
          </a:p>
          <a:p>
            <a:endParaRPr lang="en-US" dirty="0"/>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124</a:t>
            </a:fld>
            <a:endParaRPr lang="en-US" dirty="0"/>
          </a:p>
        </p:txBody>
      </p:sp>
      <p:sp>
        <p:nvSpPr>
          <p:cNvPr id="6" name="Oval 5"/>
          <p:cNvSpPr/>
          <p:nvPr/>
        </p:nvSpPr>
        <p:spPr>
          <a:xfrm>
            <a:off x="7789926" y="2508263"/>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cxnSp>
        <p:nvCxnSpPr>
          <p:cNvPr id="10" name="Straight Connector 9"/>
          <p:cNvCxnSpPr>
            <a:stCxn id="6" idx="3"/>
          </p:cNvCxnSpPr>
          <p:nvPr/>
        </p:nvCxnSpPr>
        <p:spPr>
          <a:xfrm flipH="1">
            <a:off x="7705060" y="2914545"/>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7495952" y="3232297"/>
            <a:ext cx="379227" cy="127591"/>
            <a:chOff x="7588103" y="2473842"/>
            <a:chExt cx="379227" cy="127591"/>
          </a:xfrm>
        </p:grpSpPr>
        <p:cxnSp>
          <p:nvCxnSpPr>
            <p:cNvPr id="11" name="Straight Connector 10"/>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a:stCxn id="6" idx="5"/>
          </p:cNvCxnSpPr>
          <p:nvPr/>
        </p:nvCxnSpPr>
        <p:spPr>
          <a:xfrm>
            <a:off x="8196208" y="2914545"/>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8743310" y="1632849"/>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cxnSp>
        <p:nvCxnSpPr>
          <p:cNvPr id="21" name="Straight Connector 20"/>
          <p:cNvCxnSpPr>
            <a:stCxn id="15" idx="3"/>
            <a:endCxn id="6" idx="0"/>
          </p:cNvCxnSpPr>
          <p:nvPr/>
        </p:nvCxnSpPr>
        <p:spPr>
          <a:xfrm flipH="1">
            <a:off x="8027921" y="2039131"/>
            <a:ext cx="785096" cy="4691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8144537" y="3235841"/>
            <a:ext cx="379227" cy="127591"/>
            <a:chOff x="7588103" y="2473842"/>
            <a:chExt cx="379227" cy="127591"/>
          </a:xfrm>
        </p:grpSpPr>
        <p:cxnSp>
          <p:nvCxnSpPr>
            <p:cNvPr id="23" name="Straight Connector 22"/>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 name="Straight Connector 27"/>
          <p:cNvCxnSpPr>
            <a:stCxn id="15" idx="5"/>
            <a:endCxn id="40" idx="0"/>
          </p:cNvCxnSpPr>
          <p:nvPr/>
        </p:nvCxnSpPr>
        <p:spPr>
          <a:xfrm>
            <a:off x="9149592" y="2039131"/>
            <a:ext cx="597258" cy="3947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8973684" y="3210012"/>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3</a:t>
            </a:r>
          </a:p>
        </p:txBody>
      </p:sp>
      <p:cxnSp>
        <p:nvCxnSpPr>
          <p:cNvPr id="31" name="Straight Connector 30"/>
          <p:cNvCxnSpPr>
            <a:stCxn id="30" idx="3"/>
          </p:cNvCxnSpPr>
          <p:nvPr/>
        </p:nvCxnSpPr>
        <p:spPr>
          <a:xfrm flipH="1">
            <a:off x="8888818" y="3616294"/>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8708064" y="3934046"/>
            <a:ext cx="379227" cy="127591"/>
            <a:chOff x="7588103" y="2473842"/>
            <a:chExt cx="379227" cy="127591"/>
          </a:xfrm>
        </p:grpSpPr>
        <p:cxnSp>
          <p:nvCxnSpPr>
            <p:cNvPr id="37" name="Straight Connector 36"/>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a:stCxn id="30" idx="5"/>
          </p:cNvCxnSpPr>
          <p:nvPr/>
        </p:nvCxnSpPr>
        <p:spPr>
          <a:xfrm>
            <a:off x="9379966" y="3616294"/>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9508855" y="2433836"/>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cxnSp>
        <p:nvCxnSpPr>
          <p:cNvPr id="41" name="Straight Connector 40"/>
          <p:cNvCxnSpPr>
            <a:stCxn id="40" idx="3"/>
            <a:endCxn id="30" idx="0"/>
          </p:cNvCxnSpPr>
          <p:nvPr/>
        </p:nvCxnSpPr>
        <p:spPr>
          <a:xfrm flipH="1">
            <a:off x="9211679" y="2840118"/>
            <a:ext cx="366883" cy="3698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9356650" y="3923414"/>
            <a:ext cx="379227" cy="127591"/>
            <a:chOff x="7588103" y="2473842"/>
            <a:chExt cx="379227" cy="127591"/>
          </a:xfrm>
        </p:grpSpPr>
        <p:cxnSp>
          <p:nvCxnSpPr>
            <p:cNvPr id="47" name="Straight Connector 46"/>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4" name="Straight Connector 43"/>
          <p:cNvCxnSpPr>
            <a:stCxn id="40" idx="5"/>
            <a:endCxn id="36" idx="0"/>
          </p:cNvCxnSpPr>
          <p:nvPr/>
        </p:nvCxnSpPr>
        <p:spPr>
          <a:xfrm>
            <a:off x="9915137" y="2840118"/>
            <a:ext cx="423593" cy="3486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10100735" y="3188748"/>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5</a:t>
            </a:r>
          </a:p>
        </p:txBody>
      </p:sp>
      <p:cxnSp>
        <p:nvCxnSpPr>
          <p:cNvPr id="49" name="Straight Connector 48"/>
          <p:cNvCxnSpPr>
            <a:stCxn id="36" idx="3"/>
          </p:cNvCxnSpPr>
          <p:nvPr/>
        </p:nvCxnSpPr>
        <p:spPr>
          <a:xfrm flipH="1">
            <a:off x="10015869" y="3595030"/>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Group 49"/>
          <p:cNvGrpSpPr/>
          <p:nvPr/>
        </p:nvGrpSpPr>
        <p:grpSpPr>
          <a:xfrm>
            <a:off x="9835115" y="3912782"/>
            <a:ext cx="379227" cy="127591"/>
            <a:chOff x="7588103" y="2473842"/>
            <a:chExt cx="379227" cy="127591"/>
          </a:xfrm>
        </p:grpSpPr>
        <p:cxnSp>
          <p:nvCxnSpPr>
            <p:cNvPr id="55" name="Straight Connector 54"/>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2" name="Straight Connector 51"/>
          <p:cNvCxnSpPr>
            <a:stCxn id="36" idx="5"/>
          </p:cNvCxnSpPr>
          <p:nvPr/>
        </p:nvCxnSpPr>
        <p:spPr>
          <a:xfrm>
            <a:off x="10507017" y="3595030"/>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42"/>
          <p:cNvGrpSpPr/>
          <p:nvPr/>
        </p:nvGrpSpPr>
        <p:grpSpPr>
          <a:xfrm>
            <a:off x="10235609" y="3894041"/>
            <a:ext cx="1027814" cy="851625"/>
            <a:chOff x="8725785" y="4879324"/>
            <a:chExt cx="1027814" cy="851625"/>
          </a:xfrm>
        </p:grpSpPr>
        <p:sp>
          <p:nvSpPr>
            <p:cNvPr id="45" name="Oval 44"/>
            <p:cNvSpPr/>
            <p:nvPr/>
          </p:nvSpPr>
          <p:spPr>
            <a:xfrm>
              <a:off x="8991405" y="4879324"/>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6</a:t>
              </a:r>
            </a:p>
          </p:txBody>
        </p:sp>
        <p:cxnSp>
          <p:nvCxnSpPr>
            <p:cNvPr id="46" name="Straight Connector 45"/>
            <p:cNvCxnSpPr>
              <a:stCxn id="45" idx="3"/>
            </p:cNvCxnSpPr>
            <p:nvPr/>
          </p:nvCxnSpPr>
          <p:spPr>
            <a:xfrm flipH="1">
              <a:off x="8906539" y="5285606"/>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7" name="Group 56"/>
            <p:cNvGrpSpPr/>
            <p:nvPr/>
          </p:nvGrpSpPr>
          <p:grpSpPr>
            <a:xfrm>
              <a:off x="8725785" y="5603358"/>
              <a:ext cx="379227" cy="127591"/>
              <a:chOff x="7588103" y="2473842"/>
              <a:chExt cx="379227" cy="127591"/>
            </a:xfrm>
          </p:grpSpPr>
          <p:cxnSp>
            <p:nvCxnSpPr>
              <p:cNvPr id="62" name="Straight Connector 61"/>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9374372" y="5592726"/>
              <a:ext cx="379227" cy="127591"/>
              <a:chOff x="7588103" y="2473842"/>
              <a:chExt cx="379227" cy="127591"/>
            </a:xfrm>
          </p:grpSpPr>
          <p:cxnSp>
            <p:nvCxnSpPr>
              <p:cNvPr id="60" name="Straight Connector 59"/>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9" name="Straight Connector 58"/>
            <p:cNvCxnSpPr>
              <a:stCxn id="45" idx="5"/>
            </p:cNvCxnSpPr>
            <p:nvPr/>
          </p:nvCxnSpPr>
          <p:spPr>
            <a:xfrm>
              <a:off x="9397687" y="5285606"/>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9671120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An Example</a:t>
            </a:r>
          </a:p>
        </p:txBody>
      </p:sp>
      <p:sp>
        <p:nvSpPr>
          <p:cNvPr id="3" name="Content Placeholder 2"/>
          <p:cNvSpPr>
            <a:spLocks noGrp="1"/>
          </p:cNvSpPr>
          <p:nvPr>
            <p:ph idx="1"/>
          </p:nvPr>
        </p:nvSpPr>
        <p:spPr/>
        <p:txBody>
          <a:bodyPr/>
          <a:lstStyle/>
          <a:p>
            <a:r>
              <a:rPr lang="en-US" dirty="0"/>
              <a:t>Invoke Case 3 - </a:t>
            </a:r>
            <a:r>
              <a:rPr lang="en-US" dirty="0" err="1"/>
              <a:t>recolour</a:t>
            </a:r>
            <a:endParaRPr lang="en-US" dirty="0"/>
          </a:p>
          <a:p>
            <a:endParaRPr lang="en-US" dirty="0"/>
          </a:p>
          <a:p>
            <a:endParaRPr lang="en-US" dirty="0"/>
          </a:p>
          <a:p>
            <a:endParaRPr lang="en-US" dirty="0"/>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125</a:t>
            </a:fld>
            <a:endParaRPr lang="en-US" dirty="0"/>
          </a:p>
        </p:txBody>
      </p:sp>
      <p:sp>
        <p:nvSpPr>
          <p:cNvPr id="6" name="Oval 5"/>
          <p:cNvSpPr/>
          <p:nvPr/>
        </p:nvSpPr>
        <p:spPr>
          <a:xfrm>
            <a:off x="7789926" y="2508263"/>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cxnSp>
        <p:nvCxnSpPr>
          <p:cNvPr id="10" name="Straight Connector 9"/>
          <p:cNvCxnSpPr>
            <a:stCxn id="6" idx="3"/>
          </p:cNvCxnSpPr>
          <p:nvPr/>
        </p:nvCxnSpPr>
        <p:spPr>
          <a:xfrm flipH="1">
            <a:off x="7705060" y="2914545"/>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7495952" y="3232297"/>
            <a:ext cx="379227" cy="127591"/>
            <a:chOff x="7588103" y="2473842"/>
            <a:chExt cx="379227" cy="127591"/>
          </a:xfrm>
        </p:grpSpPr>
        <p:cxnSp>
          <p:nvCxnSpPr>
            <p:cNvPr id="11" name="Straight Connector 10"/>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a:stCxn id="6" idx="5"/>
          </p:cNvCxnSpPr>
          <p:nvPr/>
        </p:nvCxnSpPr>
        <p:spPr>
          <a:xfrm>
            <a:off x="8196208" y="2914545"/>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8743310" y="1632849"/>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cxnSp>
        <p:nvCxnSpPr>
          <p:cNvPr id="21" name="Straight Connector 20"/>
          <p:cNvCxnSpPr>
            <a:stCxn id="15" idx="3"/>
            <a:endCxn id="6" idx="0"/>
          </p:cNvCxnSpPr>
          <p:nvPr/>
        </p:nvCxnSpPr>
        <p:spPr>
          <a:xfrm flipH="1">
            <a:off x="8027921" y="2039131"/>
            <a:ext cx="785096" cy="4691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8144537" y="3235841"/>
            <a:ext cx="379227" cy="127591"/>
            <a:chOff x="7588103" y="2473842"/>
            <a:chExt cx="379227" cy="127591"/>
          </a:xfrm>
        </p:grpSpPr>
        <p:cxnSp>
          <p:nvCxnSpPr>
            <p:cNvPr id="23" name="Straight Connector 22"/>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 name="Straight Connector 27"/>
          <p:cNvCxnSpPr>
            <a:stCxn id="15" idx="5"/>
            <a:endCxn id="40" idx="0"/>
          </p:cNvCxnSpPr>
          <p:nvPr/>
        </p:nvCxnSpPr>
        <p:spPr>
          <a:xfrm>
            <a:off x="9149592" y="2039131"/>
            <a:ext cx="597258" cy="3947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8973684" y="3210012"/>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cxnSp>
        <p:nvCxnSpPr>
          <p:cNvPr id="31" name="Straight Connector 30"/>
          <p:cNvCxnSpPr>
            <a:stCxn id="30" idx="3"/>
          </p:cNvCxnSpPr>
          <p:nvPr/>
        </p:nvCxnSpPr>
        <p:spPr>
          <a:xfrm flipH="1">
            <a:off x="8888818" y="3616294"/>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8708064" y="3934046"/>
            <a:ext cx="379227" cy="127591"/>
            <a:chOff x="7588103" y="2473842"/>
            <a:chExt cx="379227" cy="127591"/>
          </a:xfrm>
        </p:grpSpPr>
        <p:cxnSp>
          <p:nvCxnSpPr>
            <p:cNvPr id="37" name="Straight Connector 36"/>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a:stCxn id="30" idx="5"/>
          </p:cNvCxnSpPr>
          <p:nvPr/>
        </p:nvCxnSpPr>
        <p:spPr>
          <a:xfrm>
            <a:off x="9379966" y="3616294"/>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9508855" y="2433836"/>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4</a:t>
            </a:r>
          </a:p>
        </p:txBody>
      </p:sp>
      <p:cxnSp>
        <p:nvCxnSpPr>
          <p:cNvPr id="41" name="Straight Connector 40"/>
          <p:cNvCxnSpPr>
            <a:stCxn id="40" idx="3"/>
            <a:endCxn id="30" idx="0"/>
          </p:cNvCxnSpPr>
          <p:nvPr/>
        </p:nvCxnSpPr>
        <p:spPr>
          <a:xfrm flipH="1">
            <a:off x="9211679" y="2840118"/>
            <a:ext cx="366883" cy="3698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9356650" y="3923414"/>
            <a:ext cx="379227" cy="127591"/>
            <a:chOff x="7588103" y="2473842"/>
            <a:chExt cx="379227" cy="127591"/>
          </a:xfrm>
        </p:grpSpPr>
        <p:cxnSp>
          <p:nvCxnSpPr>
            <p:cNvPr id="47" name="Straight Connector 46"/>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4" name="Straight Connector 43"/>
          <p:cNvCxnSpPr>
            <a:stCxn id="40" idx="5"/>
            <a:endCxn id="36" idx="0"/>
          </p:cNvCxnSpPr>
          <p:nvPr/>
        </p:nvCxnSpPr>
        <p:spPr>
          <a:xfrm>
            <a:off x="9915137" y="2840118"/>
            <a:ext cx="423593" cy="3486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10100735" y="3188748"/>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cxnSp>
        <p:nvCxnSpPr>
          <p:cNvPr id="49" name="Straight Connector 48"/>
          <p:cNvCxnSpPr>
            <a:stCxn id="36" idx="3"/>
          </p:cNvCxnSpPr>
          <p:nvPr/>
        </p:nvCxnSpPr>
        <p:spPr>
          <a:xfrm flipH="1">
            <a:off x="10015869" y="3595030"/>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Group 49"/>
          <p:cNvGrpSpPr/>
          <p:nvPr/>
        </p:nvGrpSpPr>
        <p:grpSpPr>
          <a:xfrm>
            <a:off x="9835115" y="3912782"/>
            <a:ext cx="379227" cy="127591"/>
            <a:chOff x="7588103" y="2473842"/>
            <a:chExt cx="379227" cy="127591"/>
          </a:xfrm>
        </p:grpSpPr>
        <p:cxnSp>
          <p:nvCxnSpPr>
            <p:cNvPr id="55" name="Straight Connector 54"/>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2" name="Straight Connector 51"/>
          <p:cNvCxnSpPr>
            <a:stCxn id="36" idx="5"/>
          </p:cNvCxnSpPr>
          <p:nvPr/>
        </p:nvCxnSpPr>
        <p:spPr>
          <a:xfrm>
            <a:off x="10507017" y="3595030"/>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42"/>
          <p:cNvGrpSpPr/>
          <p:nvPr/>
        </p:nvGrpSpPr>
        <p:grpSpPr>
          <a:xfrm>
            <a:off x="10235609" y="3894041"/>
            <a:ext cx="1027814" cy="851625"/>
            <a:chOff x="8725785" y="4879324"/>
            <a:chExt cx="1027814" cy="851625"/>
          </a:xfrm>
        </p:grpSpPr>
        <p:sp>
          <p:nvSpPr>
            <p:cNvPr id="45" name="Oval 44"/>
            <p:cNvSpPr/>
            <p:nvPr/>
          </p:nvSpPr>
          <p:spPr>
            <a:xfrm>
              <a:off x="8991405" y="4879324"/>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6</a:t>
              </a:r>
            </a:p>
          </p:txBody>
        </p:sp>
        <p:cxnSp>
          <p:nvCxnSpPr>
            <p:cNvPr id="46" name="Straight Connector 45"/>
            <p:cNvCxnSpPr>
              <a:stCxn id="45" idx="3"/>
            </p:cNvCxnSpPr>
            <p:nvPr/>
          </p:nvCxnSpPr>
          <p:spPr>
            <a:xfrm flipH="1">
              <a:off x="8906539" y="5285606"/>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7" name="Group 56"/>
            <p:cNvGrpSpPr/>
            <p:nvPr/>
          </p:nvGrpSpPr>
          <p:grpSpPr>
            <a:xfrm>
              <a:off x="8725785" y="5603358"/>
              <a:ext cx="379227" cy="127591"/>
              <a:chOff x="7588103" y="2473842"/>
              <a:chExt cx="379227" cy="127591"/>
            </a:xfrm>
          </p:grpSpPr>
          <p:cxnSp>
            <p:nvCxnSpPr>
              <p:cNvPr id="62" name="Straight Connector 61"/>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9374372" y="5592726"/>
              <a:ext cx="379227" cy="127591"/>
              <a:chOff x="7588103" y="2473842"/>
              <a:chExt cx="379227" cy="127591"/>
            </a:xfrm>
          </p:grpSpPr>
          <p:cxnSp>
            <p:nvCxnSpPr>
              <p:cNvPr id="60" name="Straight Connector 59"/>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9" name="Straight Connector 58"/>
            <p:cNvCxnSpPr>
              <a:stCxn id="45" idx="5"/>
            </p:cNvCxnSpPr>
            <p:nvPr/>
          </p:nvCxnSpPr>
          <p:spPr>
            <a:xfrm>
              <a:off x="9397687" y="5285606"/>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9770314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An Example</a:t>
            </a:r>
          </a:p>
        </p:txBody>
      </p:sp>
      <p:sp>
        <p:nvSpPr>
          <p:cNvPr id="3" name="Content Placeholder 2"/>
          <p:cNvSpPr>
            <a:spLocks noGrp="1"/>
          </p:cNvSpPr>
          <p:nvPr>
            <p:ph idx="1"/>
          </p:nvPr>
        </p:nvSpPr>
        <p:spPr/>
        <p:txBody>
          <a:bodyPr/>
          <a:lstStyle/>
          <a:p>
            <a:r>
              <a:rPr lang="en-US" dirty="0"/>
              <a:t>All properties satisfied</a:t>
            </a:r>
          </a:p>
          <a:p>
            <a:endParaRPr lang="en-US" dirty="0"/>
          </a:p>
          <a:p>
            <a:endParaRPr lang="en-US" dirty="0"/>
          </a:p>
          <a:p>
            <a:endParaRPr lang="en-US" dirty="0"/>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126</a:t>
            </a:fld>
            <a:endParaRPr lang="en-US" dirty="0"/>
          </a:p>
        </p:txBody>
      </p:sp>
      <p:sp>
        <p:nvSpPr>
          <p:cNvPr id="6" name="Oval 5"/>
          <p:cNvSpPr/>
          <p:nvPr/>
        </p:nvSpPr>
        <p:spPr>
          <a:xfrm>
            <a:off x="7789926" y="2508263"/>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cxnSp>
        <p:nvCxnSpPr>
          <p:cNvPr id="10" name="Straight Connector 9"/>
          <p:cNvCxnSpPr>
            <a:stCxn id="6" idx="3"/>
          </p:cNvCxnSpPr>
          <p:nvPr/>
        </p:nvCxnSpPr>
        <p:spPr>
          <a:xfrm flipH="1">
            <a:off x="7705060" y="2914545"/>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7495952" y="3232297"/>
            <a:ext cx="379227" cy="127591"/>
            <a:chOff x="7588103" y="2473842"/>
            <a:chExt cx="379227" cy="127591"/>
          </a:xfrm>
        </p:grpSpPr>
        <p:cxnSp>
          <p:nvCxnSpPr>
            <p:cNvPr id="11" name="Straight Connector 10"/>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a:stCxn id="6" idx="5"/>
          </p:cNvCxnSpPr>
          <p:nvPr/>
        </p:nvCxnSpPr>
        <p:spPr>
          <a:xfrm>
            <a:off x="8196208" y="2914545"/>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8743310" y="1632849"/>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cxnSp>
        <p:nvCxnSpPr>
          <p:cNvPr id="21" name="Straight Connector 20"/>
          <p:cNvCxnSpPr>
            <a:stCxn id="15" idx="3"/>
            <a:endCxn id="6" idx="0"/>
          </p:cNvCxnSpPr>
          <p:nvPr/>
        </p:nvCxnSpPr>
        <p:spPr>
          <a:xfrm flipH="1">
            <a:off x="8027921" y="2039131"/>
            <a:ext cx="785096" cy="4691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8144537" y="3235841"/>
            <a:ext cx="379227" cy="127591"/>
            <a:chOff x="7588103" y="2473842"/>
            <a:chExt cx="379227" cy="127591"/>
          </a:xfrm>
        </p:grpSpPr>
        <p:cxnSp>
          <p:nvCxnSpPr>
            <p:cNvPr id="23" name="Straight Connector 22"/>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 name="Straight Connector 27"/>
          <p:cNvCxnSpPr>
            <a:stCxn id="15" idx="5"/>
            <a:endCxn id="40" idx="0"/>
          </p:cNvCxnSpPr>
          <p:nvPr/>
        </p:nvCxnSpPr>
        <p:spPr>
          <a:xfrm>
            <a:off x="9149592" y="2039131"/>
            <a:ext cx="597258" cy="3947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8973684" y="3210012"/>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cxnSp>
        <p:nvCxnSpPr>
          <p:cNvPr id="31" name="Straight Connector 30"/>
          <p:cNvCxnSpPr>
            <a:stCxn id="30" idx="3"/>
          </p:cNvCxnSpPr>
          <p:nvPr/>
        </p:nvCxnSpPr>
        <p:spPr>
          <a:xfrm flipH="1">
            <a:off x="8888818" y="3616294"/>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8708064" y="3934046"/>
            <a:ext cx="379227" cy="127591"/>
            <a:chOff x="7588103" y="2473842"/>
            <a:chExt cx="379227" cy="127591"/>
          </a:xfrm>
        </p:grpSpPr>
        <p:cxnSp>
          <p:nvCxnSpPr>
            <p:cNvPr id="37" name="Straight Connector 36"/>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a:stCxn id="30" idx="5"/>
          </p:cNvCxnSpPr>
          <p:nvPr/>
        </p:nvCxnSpPr>
        <p:spPr>
          <a:xfrm>
            <a:off x="9379966" y="3616294"/>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9508855" y="2433836"/>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4</a:t>
            </a:r>
          </a:p>
        </p:txBody>
      </p:sp>
      <p:cxnSp>
        <p:nvCxnSpPr>
          <p:cNvPr id="41" name="Straight Connector 40"/>
          <p:cNvCxnSpPr>
            <a:stCxn id="40" idx="3"/>
            <a:endCxn id="30" idx="0"/>
          </p:cNvCxnSpPr>
          <p:nvPr/>
        </p:nvCxnSpPr>
        <p:spPr>
          <a:xfrm flipH="1">
            <a:off x="9211679" y="2840118"/>
            <a:ext cx="366883" cy="3698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9356650" y="3923414"/>
            <a:ext cx="379227" cy="127591"/>
            <a:chOff x="7588103" y="2473842"/>
            <a:chExt cx="379227" cy="127591"/>
          </a:xfrm>
        </p:grpSpPr>
        <p:cxnSp>
          <p:nvCxnSpPr>
            <p:cNvPr id="47" name="Straight Connector 46"/>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4" name="Straight Connector 43"/>
          <p:cNvCxnSpPr>
            <a:stCxn id="40" idx="5"/>
            <a:endCxn id="36" idx="0"/>
          </p:cNvCxnSpPr>
          <p:nvPr/>
        </p:nvCxnSpPr>
        <p:spPr>
          <a:xfrm>
            <a:off x="9915137" y="2840118"/>
            <a:ext cx="423593" cy="3486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10100735" y="3188748"/>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cxnSp>
        <p:nvCxnSpPr>
          <p:cNvPr id="49" name="Straight Connector 48"/>
          <p:cNvCxnSpPr>
            <a:stCxn id="36" idx="3"/>
          </p:cNvCxnSpPr>
          <p:nvPr/>
        </p:nvCxnSpPr>
        <p:spPr>
          <a:xfrm flipH="1">
            <a:off x="10015869" y="3595030"/>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Group 49"/>
          <p:cNvGrpSpPr/>
          <p:nvPr/>
        </p:nvGrpSpPr>
        <p:grpSpPr>
          <a:xfrm>
            <a:off x="9835115" y="3912782"/>
            <a:ext cx="379227" cy="127591"/>
            <a:chOff x="7588103" y="2473842"/>
            <a:chExt cx="379227" cy="127591"/>
          </a:xfrm>
        </p:grpSpPr>
        <p:cxnSp>
          <p:nvCxnSpPr>
            <p:cNvPr id="55" name="Straight Connector 54"/>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2" name="Straight Connector 51"/>
          <p:cNvCxnSpPr>
            <a:stCxn id="36" idx="5"/>
          </p:cNvCxnSpPr>
          <p:nvPr/>
        </p:nvCxnSpPr>
        <p:spPr>
          <a:xfrm>
            <a:off x="10507017" y="3595030"/>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42"/>
          <p:cNvGrpSpPr/>
          <p:nvPr/>
        </p:nvGrpSpPr>
        <p:grpSpPr>
          <a:xfrm>
            <a:off x="10235609" y="3894041"/>
            <a:ext cx="1027814" cy="851625"/>
            <a:chOff x="8725785" y="4879324"/>
            <a:chExt cx="1027814" cy="851625"/>
          </a:xfrm>
        </p:grpSpPr>
        <p:sp>
          <p:nvSpPr>
            <p:cNvPr id="45" name="Oval 44"/>
            <p:cNvSpPr/>
            <p:nvPr/>
          </p:nvSpPr>
          <p:spPr>
            <a:xfrm>
              <a:off x="8991405" y="4879324"/>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6</a:t>
              </a:r>
            </a:p>
          </p:txBody>
        </p:sp>
        <p:cxnSp>
          <p:nvCxnSpPr>
            <p:cNvPr id="46" name="Straight Connector 45"/>
            <p:cNvCxnSpPr>
              <a:stCxn id="45" idx="3"/>
            </p:cNvCxnSpPr>
            <p:nvPr/>
          </p:nvCxnSpPr>
          <p:spPr>
            <a:xfrm flipH="1">
              <a:off x="8906539" y="5285606"/>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7" name="Group 56"/>
            <p:cNvGrpSpPr/>
            <p:nvPr/>
          </p:nvGrpSpPr>
          <p:grpSpPr>
            <a:xfrm>
              <a:off x="8725785" y="5603358"/>
              <a:ext cx="379227" cy="127591"/>
              <a:chOff x="7588103" y="2473842"/>
              <a:chExt cx="379227" cy="127591"/>
            </a:xfrm>
          </p:grpSpPr>
          <p:cxnSp>
            <p:nvCxnSpPr>
              <p:cNvPr id="62" name="Straight Connector 61"/>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9374372" y="5592726"/>
              <a:ext cx="379227" cy="127591"/>
              <a:chOff x="7588103" y="2473842"/>
              <a:chExt cx="379227" cy="127591"/>
            </a:xfrm>
          </p:grpSpPr>
          <p:cxnSp>
            <p:nvCxnSpPr>
              <p:cNvPr id="60" name="Straight Connector 59"/>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9" name="Straight Connector 58"/>
            <p:cNvCxnSpPr>
              <a:stCxn id="45" idx="5"/>
            </p:cNvCxnSpPr>
            <p:nvPr/>
          </p:nvCxnSpPr>
          <p:spPr>
            <a:xfrm>
              <a:off x="9397687" y="5285606"/>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5821822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Deletion Operation in a Red-Black Tree</a:t>
            </a:r>
          </a:p>
        </p:txBody>
      </p:sp>
      <p:sp>
        <p:nvSpPr>
          <p:cNvPr id="3" name="Content Placeholder 2"/>
          <p:cNvSpPr>
            <a:spLocks noGrp="1"/>
          </p:cNvSpPr>
          <p:nvPr>
            <p:ph idx="1"/>
          </p:nvPr>
        </p:nvSpPr>
        <p:spPr/>
        <p:txBody>
          <a:bodyPr/>
          <a:lstStyle/>
          <a:p>
            <a:r>
              <a:rPr lang="en-US" dirty="0"/>
              <a:t>Deletion is tedious involving recursion and more cases to check</a:t>
            </a:r>
          </a:p>
          <a:p>
            <a:pPr lvl="1"/>
            <a:r>
              <a:rPr lang="en-US" dirty="0"/>
              <a:t>Can trigger rebalancing in other parts of the tree</a:t>
            </a:r>
          </a:p>
          <a:p>
            <a:pPr lvl="1"/>
            <a:endParaRPr lang="en-US" dirty="0"/>
          </a:p>
          <a:p>
            <a:r>
              <a:rPr lang="en-US" dirty="0"/>
              <a:t>We shall skip this</a:t>
            </a:r>
          </a:p>
          <a:p>
            <a:endParaRPr lang="en-US" dirty="0"/>
          </a:p>
          <a:p>
            <a:r>
              <a:rPr lang="en-US" dirty="0"/>
              <a:t>If you are interested, many tutorials and description available online</a:t>
            </a:r>
          </a:p>
          <a:p>
            <a:endParaRPr lang="en-US" dirty="0"/>
          </a:p>
          <a:p>
            <a:r>
              <a:rPr lang="en-US" dirty="0"/>
              <a:t>Now back to our Completely Fair Scheduler…</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127</a:t>
            </a:fld>
            <a:endParaRPr lang="en-US"/>
          </a:p>
        </p:txBody>
      </p:sp>
    </p:spTree>
    <p:extLst>
      <p:ext uri="{BB962C8B-B14F-4D97-AF65-F5344CB8AC3E}">
        <p14:creationId xmlns:p14="http://schemas.microsoft.com/office/powerpoint/2010/main" val="186628463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Back to CFS</a:t>
            </a:r>
          </a:p>
        </p:txBody>
      </p:sp>
      <p:sp>
        <p:nvSpPr>
          <p:cNvPr id="3" name="Content Placeholder 2"/>
          <p:cNvSpPr>
            <a:spLocks noGrp="1"/>
          </p:cNvSpPr>
          <p:nvPr>
            <p:ph idx="1"/>
          </p:nvPr>
        </p:nvSpPr>
        <p:spPr/>
        <p:txBody>
          <a:bodyPr/>
          <a:lstStyle/>
          <a:p>
            <a:r>
              <a:rPr lang="en-US" dirty="0"/>
              <a:t>CFS uses a red-black tree of runnable tasks with </a:t>
            </a:r>
            <a:r>
              <a:rPr lang="en-US" b="1" dirty="0" err="1">
                <a:solidFill>
                  <a:schemeClr val="accent4">
                    <a:lumMod val="50000"/>
                  </a:schemeClr>
                </a:solidFill>
                <a:latin typeface="Courier New" panose="02070309020205020404" pitchFamily="49" charset="0"/>
                <a:cs typeface="Courier New" panose="02070309020205020404" pitchFamily="49" charset="0"/>
              </a:rPr>
              <a:t>vruntime</a:t>
            </a:r>
            <a:r>
              <a:rPr lang="en-US" dirty="0"/>
              <a:t> as the key</a:t>
            </a:r>
          </a:p>
          <a:p>
            <a:endParaRPr lang="en-US" dirty="0"/>
          </a:p>
          <a:p>
            <a:r>
              <a:rPr lang="en-US" dirty="0"/>
              <a:t>CFS picks the task with the smallest </a:t>
            </a:r>
            <a:r>
              <a:rPr lang="en-US" b="1" dirty="0" err="1">
                <a:solidFill>
                  <a:schemeClr val="accent4">
                    <a:lumMod val="50000"/>
                  </a:schemeClr>
                </a:solidFill>
                <a:latin typeface="Courier New" panose="02070309020205020404" pitchFamily="49" charset="0"/>
                <a:cs typeface="Courier New" panose="02070309020205020404" pitchFamily="49" charset="0"/>
              </a:rPr>
              <a:t>vruntime</a:t>
            </a:r>
            <a:r>
              <a:rPr lang="en-US" b="1" dirty="0">
                <a:solidFill>
                  <a:schemeClr val="accent4">
                    <a:lumMod val="50000"/>
                  </a:schemeClr>
                </a:solidFill>
                <a:latin typeface="Courier New" panose="02070309020205020404" pitchFamily="49" charset="0"/>
                <a:cs typeface="Courier New" panose="02070309020205020404" pitchFamily="49" charset="0"/>
              </a:rPr>
              <a:t> </a:t>
            </a:r>
            <a:r>
              <a:rPr lang="en-US" dirty="0"/>
              <a:t>is the next task to run</a:t>
            </a:r>
          </a:p>
          <a:p>
            <a:pPr lvl="1"/>
            <a:r>
              <a:rPr lang="en-US" dirty="0"/>
              <a:t>It is always the leftmost non-null node of the red-black tree</a:t>
            </a:r>
          </a:p>
          <a:p>
            <a:pPr lvl="1"/>
            <a:r>
              <a:rPr lang="en-US" dirty="0"/>
              <a:t>This node is “cached” – pointed to by a special pointer; no need to do the O(log n) traversal to find</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128</a:t>
            </a:fld>
            <a:endParaRPr lang="en-US"/>
          </a:p>
        </p:txBody>
      </p:sp>
    </p:spTree>
    <p:extLst>
      <p:ext uri="{BB962C8B-B14F-4D97-AF65-F5344CB8AC3E}">
        <p14:creationId xmlns:p14="http://schemas.microsoft.com/office/powerpoint/2010/main" val="188105312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CFS Data Structure</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129</a:t>
            </a:fld>
            <a:endParaRPr lang="en-US"/>
          </a:p>
        </p:txBody>
      </p:sp>
      <p:pic>
        <p:nvPicPr>
          <p:cNvPr id="6" name="Picture 5"/>
          <p:cNvPicPr>
            <a:picLocks noChangeAspect="1"/>
          </p:cNvPicPr>
          <p:nvPr/>
        </p:nvPicPr>
        <p:blipFill>
          <a:blip r:embed="rId3"/>
          <a:stretch>
            <a:fillRect/>
          </a:stretch>
        </p:blipFill>
        <p:spPr>
          <a:xfrm>
            <a:off x="3376169" y="1599867"/>
            <a:ext cx="5553075" cy="4352925"/>
          </a:xfrm>
          <a:prstGeom prst="rect">
            <a:avLst/>
          </a:prstGeom>
        </p:spPr>
      </p:pic>
    </p:spTree>
    <p:extLst>
      <p:ext uri="{BB962C8B-B14F-4D97-AF65-F5344CB8AC3E}">
        <p14:creationId xmlns:p14="http://schemas.microsoft.com/office/powerpoint/2010/main" val="631213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Process hierarchy</a:t>
            </a:r>
          </a:p>
        </p:txBody>
      </p:sp>
      <p:sp>
        <p:nvSpPr>
          <p:cNvPr id="3" name="Content Placeholder 2"/>
          <p:cNvSpPr>
            <a:spLocks noGrp="1"/>
          </p:cNvSpPr>
          <p:nvPr>
            <p:ph idx="1"/>
          </p:nvPr>
        </p:nvSpPr>
        <p:spPr>
          <a:xfrm>
            <a:off x="838200" y="1825625"/>
            <a:ext cx="6983627" cy="4351338"/>
          </a:xfrm>
        </p:spPr>
        <p:txBody>
          <a:bodyPr>
            <a:normAutofit lnSpcReduction="10000"/>
          </a:bodyPr>
          <a:lstStyle/>
          <a:p>
            <a:r>
              <a:rPr lang="en-US" dirty="0"/>
              <a:t>All processes (in Linux) forms a tree</a:t>
            </a:r>
          </a:p>
          <a:p>
            <a:pPr lvl="1"/>
            <a:r>
              <a:rPr lang="en-US" dirty="0"/>
              <a:t>Every process (except </a:t>
            </a:r>
            <a:r>
              <a:rPr lang="en-US" dirty="0" err="1"/>
              <a:t>init</a:t>
            </a:r>
            <a:r>
              <a:rPr lang="en-US" dirty="0"/>
              <a:t>) has exactly one parent</a:t>
            </a:r>
          </a:p>
          <a:p>
            <a:pPr lvl="1"/>
            <a:r>
              <a:rPr lang="en-US" dirty="0"/>
              <a:t>The first task is in variable </a:t>
            </a:r>
            <a:r>
              <a:rPr lang="en-US" b="1" dirty="0" err="1">
                <a:solidFill>
                  <a:schemeClr val="accent4">
                    <a:lumMod val="75000"/>
                  </a:schemeClr>
                </a:solidFill>
                <a:latin typeface="Courier New" panose="02070309020205020404" pitchFamily="49" charset="0"/>
                <a:cs typeface="Courier New" panose="02070309020205020404" pitchFamily="49" charset="0"/>
              </a:rPr>
              <a:t>init_task</a:t>
            </a:r>
            <a:endParaRPr lang="en-US" b="1" dirty="0">
              <a:solidFill>
                <a:schemeClr val="accent4">
                  <a:lumMod val="75000"/>
                </a:schemeClr>
              </a:solidFill>
              <a:latin typeface="Courier New" panose="02070309020205020404" pitchFamily="49" charset="0"/>
              <a:cs typeface="Courier New" panose="02070309020205020404" pitchFamily="49" charset="0"/>
            </a:endParaRPr>
          </a:p>
          <a:p>
            <a:pPr lvl="1"/>
            <a:r>
              <a:rPr lang="en-US" dirty="0"/>
              <a:t>A process can be the parent of several child processes</a:t>
            </a:r>
          </a:p>
          <a:p>
            <a:r>
              <a:rPr lang="en-US" dirty="0"/>
              <a:t>A process awaiting full termination (and is no longer runnable) is a </a:t>
            </a:r>
            <a:r>
              <a:rPr lang="en-US" dirty="0">
                <a:solidFill>
                  <a:srgbClr val="FF0000"/>
                </a:solidFill>
              </a:rPr>
              <a:t>zombie</a:t>
            </a:r>
            <a:r>
              <a:rPr lang="en-US" dirty="0"/>
              <a:t> process</a:t>
            </a:r>
          </a:p>
          <a:p>
            <a:r>
              <a:rPr lang="en-US" dirty="0"/>
              <a:t>A process whose parent died is an </a:t>
            </a:r>
            <a:r>
              <a:rPr lang="en-US" dirty="0">
                <a:solidFill>
                  <a:srgbClr val="FF0000"/>
                </a:solidFill>
              </a:rPr>
              <a:t>orphaned</a:t>
            </a:r>
            <a:r>
              <a:rPr lang="en-US" dirty="0"/>
              <a:t> process</a:t>
            </a:r>
          </a:p>
          <a:p>
            <a:pPr lvl="1"/>
            <a:r>
              <a:rPr lang="en-US" dirty="0"/>
              <a:t>An orphaned process will be automatically adopted by </a:t>
            </a:r>
            <a:r>
              <a:rPr lang="en-US" dirty="0" err="1"/>
              <a:t>init</a:t>
            </a:r>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13</a:t>
            </a:fld>
            <a:endParaRPr lang="en-US"/>
          </a:p>
        </p:txBody>
      </p:sp>
      <p:pic>
        <p:nvPicPr>
          <p:cNvPr id="8" name="Picture 7">
            <a:extLst>
              <a:ext uri="{FF2B5EF4-FFF2-40B4-BE49-F238E27FC236}">
                <a16:creationId xmlns:a16="http://schemas.microsoft.com/office/drawing/2014/main" id="{4867FF75-7A2E-4FFD-B5FA-EF1E820F7789}"/>
              </a:ext>
            </a:extLst>
          </p:cNvPr>
          <p:cNvPicPr>
            <a:picLocks noChangeAspect="1"/>
          </p:cNvPicPr>
          <p:nvPr/>
        </p:nvPicPr>
        <p:blipFill>
          <a:blip r:embed="rId3"/>
          <a:stretch>
            <a:fillRect/>
          </a:stretch>
        </p:blipFill>
        <p:spPr>
          <a:xfrm>
            <a:off x="7865577" y="2179864"/>
            <a:ext cx="4326423" cy="3175906"/>
          </a:xfrm>
          <a:prstGeom prst="rect">
            <a:avLst/>
          </a:prstGeom>
        </p:spPr>
      </p:pic>
    </p:spTree>
    <p:extLst>
      <p:ext uri="{BB962C8B-B14F-4D97-AF65-F5344CB8AC3E}">
        <p14:creationId xmlns:p14="http://schemas.microsoft.com/office/powerpoint/2010/main" val="421034499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Virtual Clock and </a:t>
            </a:r>
            <a:r>
              <a:rPr lang="en-US" b="1" dirty="0" err="1">
                <a:solidFill>
                  <a:schemeClr val="accent4">
                    <a:lumMod val="50000"/>
                  </a:schemeClr>
                </a:solidFill>
                <a:latin typeface="Courier New" panose="02070309020205020404" pitchFamily="49" charset="0"/>
                <a:cs typeface="Courier New" panose="02070309020205020404" pitchFamily="49" charset="0"/>
              </a:rPr>
              <a:t>vruntime</a:t>
            </a:r>
            <a:endParaRPr lang="en-US" b="1" dirty="0">
              <a:solidFill>
                <a:schemeClr val="accent4">
                  <a:lumMod val="50000"/>
                </a:schemeClr>
              </a:solidFill>
              <a:latin typeface="Courier New" panose="02070309020205020404" pitchFamily="49" charset="0"/>
              <a:cs typeface="Courier New" panose="02070309020205020404" pitchFamily="49" charset="0"/>
            </a:endParaRPr>
          </a:p>
        </p:txBody>
      </p:sp>
      <p:sp>
        <p:nvSpPr>
          <p:cNvPr id="3" name="Content Placeholder 2"/>
          <p:cNvSpPr>
            <a:spLocks noGrp="1"/>
          </p:cNvSpPr>
          <p:nvPr>
            <p:ph idx="1"/>
          </p:nvPr>
        </p:nvSpPr>
        <p:spPr/>
        <p:txBody>
          <a:bodyPr/>
          <a:lstStyle/>
          <a:p>
            <a:r>
              <a:rPr lang="en-US" dirty="0"/>
              <a:t>A measure of the amount of time a waiting task would have been allowed to run on a completely fair processor</a:t>
            </a:r>
          </a:p>
          <a:p>
            <a:endParaRPr lang="en-US" dirty="0"/>
          </a:p>
          <a:p>
            <a:r>
              <a:rPr lang="en-US" dirty="0"/>
              <a:t>Calculated using actual time and a task’s </a:t>
            </a:r>
            <a:r>
              <a:rPr lang="en-US" dirty="0">
                <a:solidFill>
                  <a:srgbClr val="FF0000"/>
                </a:solidFill>
              </a:rPr>
              <a:t>load weight</a:t>
            </a:r>
          </a:p>
          <a:p>
            <a:pPr lvl="1"/>
            <a:r>
              <a:rPr lang="en-US" dirty="0"/>
              <a:t>Uses high precision timer and timer interrupts</a:t>
            </a:r>
          </a:p>
          <a:p>
            <a:pPr lvl="1"/>
            <a:r>
              <a:rPr lang="en-US" dirty="0"/>
              <a:t>Priority implicitly accounted for</a:t>
            </a:r>
          </a:p>
          <a:p>
            <a:pPr lvl="1"/>
            <a:r>
              <a:rPr lang="en-US" dirty="0"/>
              <a:t>No per priority </a:t>
            </a:r>
            <a:r>
              <a:rPr lang="en-US" dirty="0" err="1"/>
              <a:t>runqueue</a:t>
            </a:r>
            <a:endParaRPr lang="en-US" dirty="0"/>
          </a:p>
          <a:p>
            <a:pPr lvl="1"/>
            <a:r>
              <a:rPr lang="en-US" dirty="0"/>
              <a:t>There is a minimum to prevent thrashing when the </a:t>
            </a:r>
            <a:r>
              <a:rPr lang="en-US" dirty="0" err="1"/>
              <a:t>runqueue</a:t>
            </a:r>
            <a:r>
              <a:rPr lang="en-US" dirty="0"/>
              <a:t> is very large</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130</a:t>
            </a:fld>
            <a:endParaRPr lang="en-US"/>
          </a:p>
        </p:txBody>
      </p:sp>
    </p:spTree>
    <p:extLst>
      <p:ext uri="{BB962C8B-B14F-4D97-AF65-F5344CB8AC3E}">
        <p14:creationId xmlns:p14="http://schemas.microsoft.com/office/powerpoint/2010/main" val="165826354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Load weight</a:t>
            </a:r>
          </a:p>
        </p:txBody>
      </p:sp>
      <p:sp>
        <p:nvSpPr>
          <p:cNvPr id="3" name="Content Placeholder 2"/>
          <p:cNvSpPr>
            <a:spLocks noGrp="1"/>
          </p:cNvSpPr>
          <p:nvPr>
            <p:ph idx="1"/>
          </p:nvPr>
        </p:nvSpPr>
        <p:spPr/>
        <p:txBody>
          <a:bodyPr>
            <a:normAutofit fontScale="62500" lnSpcReduction="20000"/>
          </a:bodyPr>
          <a:lstStyle/>
          <a:p>
            <a:pPr>
              <a:lnSpc>
                <a:spcPct val="120000"/>
              </a:lnSpc>
            </a:pPr>
            <a:r>
              <a:rPr lang="en-US" dirty="0"/>
              <a:t>The relation between niceness and </a:t>
            </a:r>
            <a:r>
              <a:rPr lang="en-US" dirty="0" err="1"/>
              <a:t>timeslices</a:t>
            </a:r>
            <a:r>
              <a:rPr lang="en-US" dirty="0"/>
              <a:t> of tasks is maintained by calculating load weights</a:t>
            </a:r>
          </a:p>
          <a:p>
            <a:pPr>
              <a:lnSpc>
                <a:spcPct val="120000"/>
              </a:lnSpc>
            </a:pPr>
            <a:endParaRPr lang="en-US" dirty="0"/>
          </a:p>
          <a:p>
            <a:pPr>
              <a:lnSpc>
                <a:spcPct val="120000"/>
              </a:lnSpc>
            </a:pPr>
            <a:endParaRPr lang="en-US" dirty="0"/>
          </a:p>
          <a:p>
            <a:pPr>
              <a:lnSpc>
                <a:spcPct val="120000"/>
              </a:lnSpc>
            </a:pPr>
            <a:endParaRPr lang="en-US" dirty="0"/>
          </a:p>
          <a:p>
            <a:pPr>
              <a:lnSpc>
                <a:spcPct val="120000"/>
              </a:lnSpc>
            </a:pPr>
            <a:endParaRPr lang="en-US" dirty="0"/>
          </a:p>
          <a:p>
            <a:pPr>
              <a:lnSpc>
                <a:spcPct val="120000"/>
              </a:lnSpc>
            </a:pPr>
            <a:endParaRPr lang="en-US" dirty="0"/>
          </a:p>
          <a:p>
            <a:pPr>
              <a:lnSpc>
                <a:spcPct val="120000"/>
              </a:lnSpc>
            </a:pPr>
            <a:endParaRPr lang="en-US" dirty="0"/>
          </a:p>
          <a:p>
            <a:pPr>
              <a:lnSpc>
                <a:spcPct val="120000"/>
              </a:lnSpc>
            </a:pPr>
            <a:r>
              <a:rPr lang="en-US" dirty="0"/>
              <a:t>Two tasks, running by default at nice level 0 – weight 1024. Each of these tasks receives 50% of CPU time, because 1024/(1024+1024) = 0.5</a:t>
            </a:r>
          </a:p>
          <a:p>
            <a:pPr>
              <a:lnSpc>
                <a:spcPct val="120000"/>
              </a:lnSpc>
            </a:pPr>
            <a:r>
              <a:rPr lang="en-US" dirty="0"/>
              <a:t>If one task now becomes nice -1, it should get around 10% CPU time more, and the other 10% less: 1277/(1024+1277) ≈ 0.55; 1024/(1024+1277) ≈ 0.45 </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131</a:t>
            </a:fld>
            <a:endParaRPr lang="en-US"/>
          </a:p>
        </p:txBody>
      </p:sp>
      <p:pic>
        <p:nvPicPr>
          <p:cNvPr id="6" name="Picture 5"/>
          <p:cNvPicPr>
            <a:picLocks noChangeAspect="1"/>
          </p:cNvPicPr>
          <p:nvPr/>
        </p:nvPicPr>
        <p:blipFill>
          <a:blip r:embed="rId3"/>
          <a:stretch>
            <a:fillRect/>
          </a:stretch>
        </p:blipFill>
        <p:spPr>
          <a:xfrm>
            <a:off x="3158092" y="2475017"/>
            <a:ext cx="5208388" cy="2125337"/>
          </a:xfrm>
          <a:prstGeom prst="rect">
            <a:avLst/>
          </a:prstGeom>
        </p:spPr>
      </p:pic>
      <p:sp>
        <p:nvSpPr>
          <p:cNvPr id="7" name="Explosion 1 6"/>
          <p:cNvSpPr/>
          <p:nvPr/>
        </p:nvSpPr>
        <p:spPr>
          <a:xfrm>
            <a:off x="8511437" y="2273473"/>
            <a:ext cx="3338186" cy="2392471"/>
          </a:xfrm>
          <a:prstGeom prst="irregularSeal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1024 x (1.25)</a:t>
            </a:r>
            <a:r>
              <a:rPr lang="en-US" baseline="30000" dirty="0"/>
              <a:t>-nice</a:t>
            </a:r>
          </a:p>
        </p:txBody>
      </p:sp>
    </p:spTree>
    <p:extLst>
      <p:ext uri="{BB962C8B-B14F-4D97-AF65-F5344CB8AC3E}">
        <p14:creationId xmlns:p14="http://schemas.microsoft.com/office/powerpoint/2010/main" val="2615866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5"/>
                </a:solidFill>
              </a:rPr>
              <a:t>The “10% effect”</a:t>
            </a:r>
          </a:p>
        </p:txBody>
      </p:sp>
      <p:sp>
        <p:nvSpPr>
          <p:cNvPr id="3" name="Content Placeholder 2"/>
          <p:cNvSpPr>
            <a:spLocks noGrp="1"/>
          </p:cNvSpPr>
          <p:nvPr>
            <p:ph idx="1"/>
          </p:nvPr>
        </p:nvSpPr>
        <p:spPr/>
        <p:txBody>
          <a:bodyPr/>
          <a:lstStyle/>
          <a:p>
            <a:r>
              <a:rPr lang="en-US" dirty="0"/>
              <a:t>From </a:t>
            </a:r>
            <a:r>
              <a:rPr lang="en-US" i="1" dirty="0">
                <a:solidFill>
                  <a:srgbClr val="FF0000"/>
                </a:solidFill>
              </a:rPr>
              <a:t>any</a:t>
            </a:r>
            <a:r>
              <a:rPr lang="en-US" dirty="0"/>
              <a:t> nice level,</a:t>
            </a:r>
          </a:p>
          <a:p>
            <a:pPr lvl="1"/>
            <a:r>
              <a:rPr lang="en-US" dirty="0"/>
              <a:t>Go </a:t>
            </a:r>
            <a:r>
              <a:rPr lang="en-US" dirty="0">
                <a:solidFill>
                  <a:srgbClr val="FF0000"/>
                </a:solidFill>
              </a:rPr>
              <a:t>up</a:t>
            </a:r>
            <a:r>
              <a:rPr lang="en-US" dirty="0"/>
              <a:t> 1 level (priority lowered by 1): </a:t>
            </a:r>
            <a:r>
              <a:rPr lang="en-US" dirty="0">
                <a:solidFill>
                  <a:srgbClr val="7030A0"/>
                </a:solidFill>
              </a:rPr>
              <a:t>-10% </a:t>
            </a:r>
            <a:r>
              <a:rPr lang="en-US" dirty="0"/>
              <a:t>CPU usage</a:t>
            </a:r>
          </a:p>
          <a:p>
            <a:pPr lvl="1"/>
            <a:r>
              <a:rPr lang="en-US" dirty="0"/>
              <a:t>Go </a:t>
            </a:r>
            <a:r>
              <a:rPr lang="en-US" dirty="0">
                <a:solidFill>
                  <a:srgbClr val="FF0000"/>
                </a:solidFill>
              </a:rPr>
              <a:t>down</a:t>
            </a:r>
            <a:r>
              <a:rPr lang="en-US" dirty="0"/>
              <a:t> 1 level (priority raised by 1): </a:t>
            </a:r>
            <a:r>
              <a:rPr lang="en-US" dirty="0">
                <a:solidFill>
                  <a:srgbClr val="7030A0"/>
                </a:solidFill>
              </a:rPr>
              <a:t>+10% </a:t>
            </a:r>
            <a:r>
              <a:rPr lang="en-US" dirty="0"/>
              <a:t>CPU usage </a:t>
            </a:r>
          </a:p>
          <a:p>
            <a:pPr lvl="1"/>
            <a:endParaRPr lang="en-US" dirty="0"/>
          </a:p>
          <a:p>
            <a:r>
              <a:rPr lang="en-US" dirty="0"/>
              <a:t>Is relative and cumulative</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132</a:t>
            </a:fld>
            <a:endParaRPr lang="en-US"/>
          </a:p>
        </p:txBody>
      </p:sp>
    </p:spTree>
    <p:extLst>
      <p:ext uri="{BB962C8B-B14F-4D97-AF65-F5344CB8AC3E}">
        <p14:creationId xmlns:p14="http://schemas.microsoft.com/office/powerpoint/2010/main" val="317489659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70C0"/>
                </a:solidFill>
              </a:rPr>
              <a:t>Concept of a “period”</a:t>
            </a:r>
          </a:p>
        </p:txBody>
      </p:sp>
      <p:sp>
        <p:nvSpPr>
          <p:cNvPr id="3" name="Content Placeholder 2"/>
          <p:cNvSpPr>
            <a:spLocks noGrp="1"/>
          </p:cNvSpPr>
          <p:nvPr>
            <p:ph idx="1"/>
          </p:nvPr>
        </p:nvSpPr>
        <p:spPr/>
        <p:txBody>
          <a:bodyPr/>
          <a:lstStyle/>
          <a:p>
            <a:r>
              <a:rPr lang="en-US" dirty="0"/>
              <a:t>Time is divided into periods.</a:t>
            </a:r>
          </a:p>
          <a:p>
            <a:r>
              <a:rPr lang="en-US" dirty="0"/>
              <a:t>A </a:t>
            </a:r>
            <a:r>
              <a:rPr lang="en-US" dirty="0">
                <a:solidFill>
                  <a:srgbClr val="FF0000"/>
                </a:solidFill>
              </a:rPr>
              <a:t>period</a:t>
            </a:r>
            <a:r>
              <a:rPr lang="en-US" dirty="0"/>
              <a:t> is a length of time in which every task ran at least once.</a:t>
            </a:r>
          </a:p>
          <a:p>
            <a:pPr marL="0" indent="0">
              <a:buNone/>
            </a:pPr>
            <a:r>
              <a:rPr lang="en-US" sz="1600" b="1" dirty="0">
                <a:solidFill>
                  <a:schemeClr val="accent4">
                    <a:lumMod val="50000"/>
                  </a:schemeClr>
                </a:solidFill>
                <a:latin typeface="Courier New" panose="02070309020205020404" pitchFamily="49" charset="0"/>
                <a:cs typeface="Courier New" panose="02070309020205020404" pitchFamily="49" charset="0"/>
              </a:rPr>
              <a:t>	 if #runnable tasks &gt; some threshold (default 8)</a:t>
            </a:r>
          </a:p>
          <a:p>
            <a:pPr marL="0" indent="0">
              <a:buNone/>
            </a:pPr>
            <a:r>
              <a:rPr lang="en-US" sz="1600" b="1" dirty="0">
                <a:solidFill>
                  <a:schemeClr val="accent4">
                    <a:lumMod val="50000"/>
                  </a:schemeClr>
                </a:solidFill>
                <a:latin typeface="Courier New" panose="02070309020205020404" pitchFamily="49" charset="0"/>
                <a:cs typeface="Courier New" panose="02070309020205020404" pitchFamily="49" charset="0"/>
              </a:rPr>
              <a:t>                period = #runnable task * </a:t>
            </a:r>
            <a:r>
              <a:rPr lang="en-US" sz="1600" b="1" dirty="0" err="1">
                <a:solidFill>
                  <a:schemeClr val="accent4">
                    <a:lumMod val="50000"/>
                  </a:schemeClr>
                </a:solidFill>
                <a:latin typeface="Courier New" panose="02070309020205020404" pitchFamily="49" charset="0"/>
                <a:cs typeface="Courier New" panose="02070309020205020404" pitchFamily="49" charset="0"/>
              </a:rPr>
              <a:t>min_granularity</a:t>
            </a:r>
            <a:r>
              <a:rPr lang="en-US" sz="1600" b="1" dirty="0">
                <a:solidFill>
                  <a:schemeClr val="accent4">
                    <a:lumMod val="50000"/>
                  </a:schemeClr>
                </a:solidFill>
                <a:latin typeface="Courier New" panose="02070309020205020404" pitchFamily="49" charset="0"/>
                <a:cs typeface="Courier New" panose="02070309020205020404" pitchFamily="49" charset="0"/>
              </a:rPr>
              <a:t> (default 0.75ms)</a:t>
            </a:r>
          </a:p>
          <a:p>
            <a:pPr marL="0" indent="0">
              <a:buNone/>
            </a:pPr>
            <a:r>
              <a:rPr lang="en-US" sz="1600" b="1" dirty="0">
                <a:solidFill>
                  <a:schemeClr val="accent4">
                    <a:lumMod val="50000"/>
                  </a:schemeClr>
                </a:solidFill>
                <a:latin typeface="Courier New" panose="02070309020205020404" pitchFamily="49" charset="0"/>
                <a:cs typeface="Courier New" panose="02070309020205020404" pitchFamily="49" charset="0"/>
              </a:rPr>
              <a:t>         else</a:t>
            </a:r>
          </a:p>
          <a:p>
            <a:pPr marL="0" indent="0">
              <a:buNone/>
            </a:pPr>
            <a:r>
              <a:rPr lang="en-US" sz="1600" b="1" dirty="0">
                <a:solidFill>
                  <a:schemeClr val="accent4">
                    <a:lumMod val="50000"/>
                  </a:schemeClr>
                </a:solidFill>
                <a:latin typeface="Courier New" panose="02070309020205020404" pitchFamily="49" charset="0"/>
                <a:cs typeface="Courier New" panose="02070309020205020404" pitchFamily="49" charset="0"/>
              </a:rPr>
              <a:t>                period = base (default 6ms)</a:t>
            </a:r>
          </a:p>
          <a:p>
            <a:r>
              <a:rPr lang="en-US" dirty="0"/>
              <a:t>The time slice given to each task is weighted by its weight</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133</a:t>
            </a:fld>
            <a:endParaRPr lang="en-US"/>
          </a:p>
        </p:txBody>
      </p:sp>
      <p:sp>
        <p:nvSpPr>
          <p:cNvPr id="6" name="TextBox 5"/>
          <p:cNvSpPr txBox="1"/>
          <p:nvPr/>
        </p:nvSpPr>
        <p:spPr>
          <a:xfrm>
            <a:off x="1332484" y="4894418"/>
            <a:ext cx="9527032" cy="461665"/>
          </a:xfrm>
          <a:prstGeom prst="rect">
            <a:avLst/>
          </a:prstGeom>
          <a:noFill/>
        </p:spPr>
        <p:txBody>
          <a:bodyPr wrap="none" rtlCol="0">
            <a:spAutoFit/>
          </a:bodyPr>
          <a:lstStyle/>
          <a:p>
            <a:r>
              <a:rPr lang="en-US" sz="2400" dirty="0">
                <a:solidFill>
                  <a:srgbClr val="00B0F0"/>
                </a:solidFill>
              </a:rPr>
              <a:t>Time slice for a task = period * (weight of task) / (total weight of </a:t>
            </a:r>
            <a:r>
              <a:rPr lang="en-US" sz="2400" dirty="0" err="1">
                <a:solidFill>
                  <a:srgbClr val="00B0F0"/>
                </a:solidFill>
              </a:rPr>
              <a:t>runqueue</a:t>
            </a:r>
            <a:r>
              <a:rPr lang="en-US" sz="2400" dirty="0">
                <a:solidFill>
                  <a:srgbClr val="00B0F0"/>
                </a:solidFill>
              </a:rPr>
              <a:t>)</a:t>
            </a:r>
          </a:p>
        </p:txBody>
      </p:sp>
    </p:spTree>
    <p:extLst>
      <p:ext uri="{BB962C8B-B14F-4D97-AF65-F5344CB8AC3E}">
        <p14:creationId xmlns:p14="http://schemas.microsoft.com/office/powerpoint/2010/main" val="340771398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70C0"/>
                </a:solidFill>
              </a:rPr>
              <a:t>Time slices</a:t>
            </a:r>
            <a:endParaRPr lang="en-US" dirty="0">
              <a:solidFill>
                <a:srgbClr val="0070C0"/>
              </a:solidFill>
            </a:endParaRPr>
          </a:p>
        </p:txBody>
      </p:sp>
      <p:sp>
        <p:nvSpPr>
          <p:cNvPr id="3" name="Content Placeholder 2"/>
          <p:cNvSpPr>
            <a:spLocks noGrp="1"/>
          </p:cNvSpPr>
          <p:nvPr>
            <p:ph idx="1"/>
          </p:nvPr>
        </p:nvSpPr>
        <p:spPr/>
        <p:txBody>
          <a:bodyPr/>
          <a:lstStyle/>
          <a:p>
            <a:r>
              <a:rPr lang="en-US" dirty="0"/>
              <a:t>If there are many tasks, a low level task may get 0 time!</a:t>
            </a:r>
          </a:p>
          <a:p>
            <a:pPr lvl="1"/>
            <a:r>
              <a:rPr lang="en-US" dirty="0"/>
              <a:t>Guarantee: all tasks will get at least </a:t>
            </a:r>
            <a:r>
              <a:rPr lang="en-US" dirty="0">
                <a:solidFill>
                  <a:srgbClr val="FF0000"/>
                </a:solidFill>
              </a:rPr>
              <a:t>0.75ms</a:t>
            </a:r>
            <a:r>
              <a:rPr lang="en-US" dirty="0"/>
              <a:t> (</a:t>
            </a:r>
            <a:r>
              <a:rPr lang="en-US" b="1" dirty="0" err="1">
                <a:solidFill>
                  <a:schemeClr val="accent4">
                    <a:lumMod val="50000"/>
                  </a:schemeClr>
                </a:solidFill>
                <a:latin typeface="Courier New" panose="02070309020205020404" pitchFamily="49" charset="0"/>
                <a:cs typeface="Courier New" panose="02070309020205020404" pitchFamily="49" charset="0"/>
              </a:rPr>
              <a:t>sched_min_granularity</a:t>
            </a:r>
            <a:r>
              <a:rPr lang="en-US" dirty="0"/>
              <a:t>) to run</a:t>
            </a:r>
          </a:p>
          <a:p>
            <a:pPr lvl="1"/>
            <a:r>
              <a:rPr lang="en-US" dirty="0"/>
              <a:t>Period will be lengthened appropriately to ensure this when necessary</a:t>
            </a:r>
          </a:p>
          <a:p>
            <a:r>
              <a:rPr lang="en-US" dirty="0"/>
              <a:t>Number of runnable tasks may change</a:t>
            </a:r>
          </a:p>
          <a:p>
            <a:pPr lvl="1"/>
            <a:r>
              <a:rPr lang="en-US" dirty="0"/>
              <a:t>Period recomputed at every time slice computation</a:t>
            </a:r>
          </a:p>
          <a:p>
            <a:pPr lvl="1"/>
            <a:r>
              <a:rPr lang="en-US" dirty="0"/>
              <a:t>Time slice is computed only when a task is picked for </a:t>
            </a:r>
            <a:r>
              <a:rPr lang="en-US"/>
              <a:t>execution next</a:t>
            </a:r>
            <a:endParaRPr lang="en-US" dirty="0"/>
          </a:p>
          <a:p>
            <a:pPr lvl="1"/>
            <a:endParaRPr lang="en-US" dirty="0"/>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134</a:t>
            </a:fld>
            <a:endParaRPr lang="en-US"/>
          </a:p>
        </p:txBody>
      </p:sp>
    </p:spTree>
    <p:extLst>
      <p:ext uri="{BB962C8B-B14F-4D97-AF65-F5344CB8AC3E}">
        <p14:creationId xmlns:p14="http://schemas.microsoft.com/office/powerpoint/2010/main" val="298612169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How CFS works</a:t>
            </a:r>
          </a:p>
        </p:txBody>
      </p:sp>
      <p:sp>
        <p:nvSpPr>
          <p:cNvPr id="3" name="Content Placeholder 2"/>
          <p:cNvSpPr>
            <a:spLocks noGrp="1"/>
          </p:cNvSpPr>
          <p:nvPr>
            <p:ph idx="1"/>
          </p:nvPr>
        </p:nvSpPr>
        <p:spPr/>
        <p:txBody>
          <a:bodyPr>
            <a:normAutofit fontScale="70000" lnSpcReduction="20000"/>
          </a:bodyPr>
          <a:lstStyle/>
          <a:p>
            <a:r>
              <a:rPr lang="en-US" dirty="0"/>
              <a:t>When the scheduler is called, the current task’ </a:t>
            </a:r>
            <a:r>
              <a:rPr lang="en-US" b="1" dirty="0" err="1">
                <a:solidFill>
                  <a:schemeClr val="accent4">
                    <a:lumMod val="50000"/>
                  </a:schemeClr>
                </a:solidFill>
                <a:latin typeface="Courier New" panose="02070309020205020404" pitchFamily="49" charset="0"/>
                <a:cs typeface="Courier New" panose="02070309020205020404" pitchFamily="49" charset="0"/>
              </a:rPr>
              <a:t>vruntime</a:t>
            </a:r>
            <a:r>
              <a:rPr lang="en-US" b="1" dirty="0">
                <a:solidFill>
                  <a:schemeClr val="accent4">
                    <a:lumMod val="50000"/>
                  </a:schemeClr>
                </a:solidFill>
                <a:cs typeface="Courier New" panose="02070309020205020404" pitchFamily="49" charset="0"/>
              </a:rPr>
              <a:t> </a:t>
            </a:r>
            <a:r>
              <a:rPr lang="en-US" dirty="0"/>
              <a:t>is updated</a:t>
            </a:r>
          </a:p>
          <a:p>
            <a:pPr lvl="1"/>
            <a:r>
              <a:rPr lang="en-US" dirty="0"/>
              <a:t>Actual time the task ran for weighted as follows:</a:t>
            </a:r>
          </a:p>
          <a:p>
            <a:pPr marL="457200" lvl="1" indent="0">
              <a:buNone/>
            </a:pPr>
            <a:endParaRPr lang="en-US" b="1" dirty="0">
              <a:solidFill>
                <a:schemeClr val="accent4">
                  <a:lumMod val="50000"/>
                </a:schemeClr>
              </a:solidFill>
              <a:latin typeface="Courier New" panose="02070309020205020404" pitchFamily="49" charset="0"/>
              <a:cs typeface="Courier New" panose="02070309020205020404" pitchFamily="49" charset="0"/>
            </a:endParaRPr>
          </a:p>
          <a:p>
            <a:pPr marL="457200" lvl="1" indent="0">
              <a:buNone/>
            </a:pPr>
            <a:r>
              <a:rPr lang="en-US" b="1" dirty="0">
                <a:solidFill>
                  <a:schemeClr val="accent4">
                    <a:lumMod val="50000"/>
                  </a:schemeClr>
                </a:solidFill>
                <a:latin typeface="Courier New" panose="02070309020205020404" pitchFamily="49" charset="0"/>
                <a:cs typeface="Courier New" panose="02070309020205020404" pitchFamily="49" charset="0"/>
              </a:rPr>
              <a:t>  </a:t>
            </a:r>
            <a:r>
              <a:rPr lang="en-US" b="1" dirty="0" err="1">
                <a:solidFill>
                  <a:schemeClr val="accent4">
                    <a:lumMod val="50000"/>
                  </a:schemeClr>
                </a:solidFill>
                <a:latin typeface="Courier New" panose="02070309020205020404" pitchFamily="49" charset="0"/>
                <a:cs typeface="Courier New" panose="02070309020205020404" pitchFamily="49" charset="0"/>
              </a:rPr>
              <a:t>vruntime</a:t>
            </a:r>
            <a:r>
              <a:rPr lang="en-US" b="1" dirty="0">
                <a:solidFill>
                  <a:schemeClr val="accent4">
                    <a:lumMod val="50000"/>
                  </a:schemeClr>
                </a:solidFill>
                <a:latin typeface="Courier New" panose="02070309020205020404" pitchFamily="49" charset="0"/>
                <a:cs typeface="Courier New" panose="02070309020205020404" pitchFamily="49" charset="0"/>
              </a:rPr>
              <a:t> += </a:t>
            </a:r>
            <a:r>
              <a:rPr lang="en-US" dirty="0">
                <a:solidFill>
                  <a:srgbClr val="00B0F0"/>
                </a:solidFill>
              </a:rPr>
              <a:t>(time process ran) * (load weight niceness 0 ) / (load weight of this process)</a:t>
            </a:r>
          </a:p>
          <a:p>
            <a:pPr marL="457200" lvl="1" indent="0">
              <a:buNone/>
            </a:pPr>
            <a:r>
              <a:rPr lang="en-US" dirty="0"/>
              <a:t>	</a:t>
            </a:r>
          </a:p>
          <a:p>
            <a:pPr marL="457200" lvl="1" indent="0">
              <a:buNone/>
            </a:pPr>
            <a:r>
              <a:rPr lang="en-US" dirty="0"/>
              <a:t>    Or in other words:</a:t>
            </a:r>
          </a:p>
          <a:p>
            <a:pPr marL="457200" lvl="1" indent="0">
              <a:buNone/>
            </a:pPr>
            <a:endParaRPr lang="en-US" b="1" dirty="0">
              <a:solidFill>
                <a:schemeClr val="accent4">
                  <a:lumMod val="50000"/>
                </a:schemeClr>
              </a:solidFill>
              <a:latin typeface="Courier New" panose="02070309020205020404" pitchFamily="49" charset="0"/>
              <a:cs typeface="Courier New" panose="02070309020205020404" pitchFamily="49" charset="0"/>
            </a:endParaRPr>
          </a:p>
          <a:p>
            <a:pPr marL="457200" lvl="1" indent="0">
              <a:buNone/>
            </a:pPr>
            <a:r>
              <a:rPr lang="en-US" b="1" dirty="0">
                <a:solidFill>
                  <a:schemeClr val="accent4">
                    <a:lumMod val="50000"/>
                  </a:schemeClr>
                </a:solidFill>
                <a:latin typeface="Courier New" panose="02070309020205020404" pitchFamily="49" charset="0"/>
                <a:cs typeface="Courier New" panose="02070309020205020404" pitchFamily="49" charset="0"/>
              </a:rPr>
              <a:t>       </a:t>
            </a:r>
            <a:r>
              <a:rPr lang="en-US" b="1" dirty="0" err="1">
                <a:solidFill>
                  <a:schemeClr val="accent4">
                    <a:lumMod val="50000"/>
                  </a:schemeClr>
                </a:solidFill>
                <a:latin typeface="Courier New" panose="02070309020205020404" pitchFamily="49" charset="0"/>
                <a:cs typeface="Courier New" panose="02070309020205020404" pitchFamily="49" charset="0"/>
              </a:rPr>
              <a:t>vruntime</a:t>
            </a:r>
            <a:r>
              <a:rPr lang="en-US" b="1" dirty="0">
                <a:solidFill>
                  <a:schemeClr val="accent4">
                    <a:lumMod val="50000"/>
                  </a:schemeClr>
                </a:solidFill>
                <a:latin typeface="Courier New" panose="02070309020205020404" pitchFamily="49" charset="0"/>
                <a:cs typeface="Courier New" panose="02070309020205020404" pitchFamily="49" charset="0"/>
              </a:rPr>
              <a:t> += </a:t>
            </a:r>
            <a:r>
              <a:rPr lang="en-US" dirty="0">
                <a:solidFill>
                  <a:srgbClr val="00B0F0"/>
                </a:solidFill>
              </a:rPr>
              <a:t>(time process ran) * 1024 / (load weight of this process)</a:t>
            </a:r>
          </a:p>
          <a:p>
            <a:pPr marL="457200" lvl="1" indent="0">
              <a:buNone/>
            </a:pPr>
            <a:endParaRPr lang="en-US" dirty="0"/>
          </a:p>
          <a:p>
            <a:r>
              <a:rPr lang="en-US" dirty="0"/>
              <a:t>Overall virtual time tick is maintained in </a:t>
            </a:r>
            <a:r>
              <a:rPr lang="en-US" b="1" dirty="0" err="1">
                <a:solidFill>
                  <a:schemeClr val="accent4">
                    <a:lumMod val="50000"/>
                  </a:schemeClr>
                </a:solidFill>
                <a:latin typeface="Courier New" panose="02070309020205020404" pitchFamily="49" charset="0"/>
                <a:cs typeface="Courier New" panose="02070309020205020404" pitchFamily="49" charset="0"/>
              </a:rPr>
              <a:t>min_vruntime</a:t>
            </a:r>
            <a:r>
              <a:rPr lang="en-US" dirty="0"/>
              <a:t> for the entire </a:t>
            </a:r>
            <a:r>
              <a:rPr lang="en-US" dirty="0" err="1"/>
              <a:t>runqueue</a:t>
            </a:r>
            <a:endParaRPr lang="en-US" dirty="0"/>
          </a:p>
          <a:p>
            <a:pPr lvl="1"/>
            <a:r>
              <a:rPr lang="en-US" dirty="0"/>
              <a:t>The kernel takes </a:t>
            </a:r>
            <a:r>
              <a:rPr lang="en-US" dirty="0" err="1"/>
              <a:t>vruntime</a:t>
            </a:r>
            <a:r>
              <a:rPr lang="en-US" dirty="0"/>
              <a:t> of the leftmost element in the tree, if it exists, or that of a currently running task, depending on which is smaller.</a:t>
            </a:r>
          </a:p>
          <a:p>
            <a:r>
              <a:rPr lang="en-US" dirty="0"/>
              <a:t>Next task is the leftmost node in the red-black tree, i.e., the one with the lowest </a:t>
            </a:r>
            <a:r>
              <a:rPr lang="en-US" b="1" dirty="0" err="1">
                <a:solidFill>
                  <a:schemeClr val="accent4">
                    <a:lumMod val="50000"/>
                  </a:schemeClr>
                </a:solidFill>
                <a:latin typeface="Courier New" panose="02070309020205020404" pitchFamily="49" charset="0"/>
                <a:cs typeface="Courier New" panose="02070309020205020404" pitchFamily="49" charset="0"/>
              </a:rPr>
              <a:t>vruntime</a:t>
            </a:r>
            <a:r>
              <a:rPr lang="en-US" dirty="0">
                <a:cs typeface="Courier New" panose="02070309020205020404" pitchFamily="49" charset="0"/>
              </a:rPr>
              <a:t>, i.e., </a:t>
            </a:r>
            <a:r>
              <a:rPr lang="en-US" b="1" dirty="0" err="1">
                <a:solidFill>
                  <a:schemeClr val="accent4">
                    <a:lumMod val="50000"/>
                  </a:schemeClr>
                </a:solidFill>
                <a:latin typeface="Courier New" panose="02070309020205020404" pitchFamily="49" charset="0"/>
                <a:cs typeface="Courier New" panose="02070309020205020404" pitchFamily="49" charset="0"/>
              </a:rPr>
              <a:t>min_vruntime</a:t>
            </a:r>
            <a:endParaRPr lang="en-US" b="1" dirty="0">
              <a:solidFill>
                <a:schemeClr val="accent4">
                  <a:lumMod val="50000"/>
                </a:schemeClr>
              </a:solidFill>
              <a:latin typeface="Courier New" panose="02070309020205020404" pitchFamily="49" charset="0"/>
              <a:cs typeface="Courier New" panose="02070309020205020404" pitchFamily="49" charset="0"/>
            </a:endParaRPr>
          </a:p>
          <a:p>
            <a:r>
              <a:rPr lang="en-US" dirty="0">
                <a:cs typeface="Courier New" panose="02070309020205020404" pitchFamily="49" charset="0"/>
              </a:rPr>
              <a:t>Note: because they wanted to avoid division as well as extend the arithmetic to 64 bit, the actual code in </a:t>
            </a:r>
            <a:r>
              <a:rPr lang="en-US" b="1" dirty="0">
                <a:solidFill>
                  <a:schemeClr val="accent4">
                    <a:lumMod val="50000"/>
                  </a:schemeClr>
                </a:solidFill>
                <a:latin typeface="Courier New" panose="02070309020205020404" pitchFamily="49" charset="0"/>
                <a:cs typeface="Courier New" panose="02070309020205020404" pitchFamily="49" charset="0"/>
              </a:rPr>
              <a:t>kernel/sched/</a:t>
            </a:r>
            <a:r>
              <a:rPr lang="en-US" b="1" dirty="0" err="1">
                <a:solidFill>
                  <a:schemeClr val="accent4">
                    <a:lumMod val="50000"/>
                  </a:schemeClr>
                </a:solidFill>
                <a:latin typeface="Courier New" panose="02070309020205020404" pitchFamily="49" charset="0"/>
                <a:cs typeface="Courier New" panose="02070309020205020404" pitchFamily="49" charset="0"/>
              </a:rPr>
              <a:t>fair.c</a:t>
            </a:r>
            <a:r>
              <a:rPr lang="en-US" b="1" dirty="0">
                <a:solidFill>
                  <a:schemeClr val="accent4">
                    <a:lumMod val="50000"/>
                  </a:schemeClr>
                </a:solidFill>
                <a:latin typeface="Courier New" panose="02070309020205020404" pitchFamily="49" charset="0"/>
                <a:cs typeface="Courier New" panose="02070309020205020404" pitchFamily="49" charset="0"/>
              </a:rPr>
              <a:t> </a:t>
            </a:r>
            <a:r>
              <a:rPr lang="en-US" dirty="0">
                <a:cs typeface="Courier New" panose="02070309020205020404" pitchFamily="49" charset="0"/>
              </a:rPr>
              <a:t>contains some arithmetic voodoo.</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135</a:t>
            </a:fld>
            <a:endParaRPr lang="en-US"/>
          </a:p>
        </p:txBody>
      </p:sp>
      <p:sp>
        <p:nvSpPr>
          <p:cNvPr id="7" name="Rectangle 6"/>
          <p:cNvSpPr/>
          <p:nvPr/>
        </p:nvSpPr>
        <p:spPr>
          <a:xfrm>
            <a:off x="1604283" y="2523714"/>
            <a:ext cx="8290832" cy="3541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0688ECC-48A9-424E-AD34-7C04AC71272A}"/>
              </a:ext>
            </a:extLst>
          </p:cNvPr>
          <p:cNvSpPr/>
          <p:nvPr/>
        </p:nvSpPr>
        <p:spPr>
          <a:xfrm>
            <a:off x="2209800" y="3476462"/>
            <a:ext cx="6611711" cy="3934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569097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412ED-0380-4063-BC04-F0B834C5F5F5}"/>
              </a:ext>
            </a:extLst>
          </p:cNvPr>
          <p:cNvSpPr>
            <a:spLocks noGrp="1"/>
          </p:cNvSpPr>
          <p:nvPr>
            <p:ph type="title"/>
          </p:nvPr>
        </p:nvSpPr>
        <p:spPr/>
        <p:txBody>
          <a:bodyPr/>
          <a:lstStyle/>
          <a:p>
            <a:r>
              <a:rPr lang="en-SG" dirty="0">
                <a:solidFill>
                  <a:srgbClr val="0070C0"/>
                </a:solidFill>
              </a:rPr>
              <a:t>How CFS works</a:t>
            </a:r>
          </a:p>
        </p:txBody>
      </p:sp>
      <p:sp>
        <p:nvSpPr>
          <p:cNvPr id="3" name="Content Placeholder 2">
            <a:extLst>
              <a:ext uri="{FF2B5EF4-FFF2-40B4-BE49-F238E27FC236}">
                <a16:creationId xmlns:a16="http://schemas.microsoft.com/office/drawing/2014/main" id="{67B179F3-D5B1-4CB9-A5F0-5DD371ED9B19}"/>
              </a:ext>
            </a:extLst>
          </p:cNvPr>
          <p:cNvSpPr>
            <a:spLocks noGrp="1"/>
          </p:cNvSpPr>
          <p:nvPr>
            <p:ph idx="1"/>
          </p:nvPr>
        </p:nvSpPr>
        <p:spPr/>
        <p:txBody>
          <a:bodyPr/>
          <a:lstStyle/>
          <a:p>
            <a:r>
              <a:rPr lang="en-US" dirty="0">
                <a:cs typeface="Courier New" panose="02070309020205020404" pitchFamily="49" charset="0"/>
              </a:rPr>
              <a:t>For new tasks, </a:t>
            </a:r>
            <a:r>
              <a:rPr lang="en-US" b="1" dirty="0" err="1">
                <a:solidFill>
                  <a:schemeClr val="accent4">
                    <a:lumMod val="50000"/>
                  </a:schemeClr>
                </a:solidFill>
                <a:latin typeface="Courier New" panose="02070309020205020404" pitchFamily="49" charset="0"/>
                <a:cs typeface="Courier New" panose="02070309020205020404" pitchFamily="49" charset="0"/>
              </a:rPr>
              <a:t>vruntime</a:t>
            </a:r>
            <a:r>
              <a:rPr lang="en-US" b="1" dirty="0">
                <a:solidFill>
                  <a:schemeClr val="accent4">
                    <a:lumMod val="50000"/>
                  </a:schemeClr>
                </a:solidFill>
                <a:latin typeface="Courier New" panose="02070309020205020404" pitchFamily="49" charset="0"/>
                <a:cs typeface="Courier New" panose="02070309020205020404" pitchFamily="49" charset="0"/>
              </a:rPr>
              <a:t> = </a:t>
            </a:r>
            <a:r>
              <a:rPr lang="en-US" b="1" dirty="0" err="1">
                <a:solidFill>
                  <a:schemeClr val="accent4">
                    <a:lumMod val="50000"/>
                  </a:schemeClr>
                </a:solidFill>
                <a:latin typeface="Courier New" panose="02070309020205020404" pitchFamily="49" charset="0"/>
                <a:cs typeface="Courier New" panose="02070309020205020404" pitchFamily="49" charset="0"/>
              </a:rPr>
              <a:t>min_vruntime</a:t>
            </a:r>
            <a:endParaRPr lang="en-US" dirty="0"/>
          </a:p>
          <a:p>
            <a:endParaRPr lang="en-SG" dirty="0"/>
          </a:p>
          <a:p>
            <a:r>
              <a:rPr lang="en-SG" dirty="0"/>
              <a:t>For newly woken tasks</a:t>
            </a:r>
          </a:p>
          <a:p>
            <a:pPr lvl="1"/>
            <a:r>
              <a:rPr lang="en-SG" dirty="0"/>
              <a:t>Before sleeping, compute and store </a:t>
            </a:r>
            <a:r>
              <a:rPr lang="en-SG" i="1" dirty="0">
                <a:solidFill>
                  <a:srgbClr val="0070C0"/>
                </a:solidFill>
              </a:rPr>
              <a:t>delta</a:t>
            </a:r>
            <a:r>
              <a:rPr lang="en-SG" dirty="0"/>
              <a:t> between </a:t>
            </a:r>
            <a:r>
              <a:rPr lang="en-SG" b="1" dirty="0" err="1">
                <a:solidFill>
                  <a:schemeClr val="accent4">
                    <a:lumMod val="50000"/>
                  </a:schemeClr>
                </a:solidFill>
                <a:latin typeface="Courier New" panose="02070309020205020404" pitchFamily="49" charset="0"/>
              </a:rPr>
              <a:t>vruntime</a:t>
            </a:r>
            <a:r>
              <a:rPr lang="en-SG" dirty="0"/>
              <a:t> and current </a:t>
            </a:r>
            <a:r>
              <a:rPr lang="en-SG" b="1" dirty="0" err="1">
                <a:solidFill>
                  <a:schemeClr val="accent4">
                    <a:lumMod val="50000"/>
                  </a:schemeClr>
                </a:solidFill>
                <a:latin typeface="Courier New" panose="02070309020205020404" pitchFamily="49" charset="0"/>
              </a:rPr>
              <a:t>min_vruntime</a:t>
            </a:r>
            <a:endParaRPr lang="en-SG" b="1" dirty="0">
              <a:solidFill>
                <a:schemeClr val="accent4">
                  <a:lumMod val="50000"/>
                </a:schemeClr>
              </a:solidFill>
              <a:latin typeface="Courier New" panose="02070309020205020404" pitchFamily="49" charset="0"/>
            </a:endParaRPr>
          </a:p>
          <a:p>
            <a:pPr lvl="1"/>
            <a:r>
              <a:rPr lang="en-SG" dirty="0"/>
              <a:t>After waking, recompute </a:t>
            </a:r>
            <a:r>
              <a:rPr lang="en-SG" b="1" dirty="0" err="1">
                <a:solidFill>
                  <a:schemeClr val="accent4">
                    <a:lumMod val="50000"/>
                  </a:schemeClr>
                </a:solidFill>
                <a:latin typeface="Courier New" panose="02070309020205020404" pitchFamily="49" charset="0"/>
              </a:rPr>
              <a:t>vruntime</a:t>
            </a:r>
            <a:r>
              <a:rPr lang="en-SG" dirty="0"/>
              <a:t> by adding </a:t>
            </a:r>
            <a:r>
              <a:rPr lang="en-SG" i="1" dirty="0">
                <a:solidFill>
                  <a:srgbClr val="0070C0"/>
                </a:solidFill>
              </a:rPr>
              <a:t>delta</a:t>
            </a:r>
            <a:r>
              <a:rPr lang="en-SG" dirty="0"/>
              <a:t> to current </a:t>
            </a:r>
            <a:r>
              <a:rPr lang="en-SG" b="1" dirty="0" err="1">
                <a:solidFill>
                  <a:schemeClr val="accent4">
                    <a:lumMod val="50000"/>
                  </a:schemeClr>
                </a:solidFill>
                <a:latin typeface="Courier New" panose="02070309020205020404" pitchFamily="49" charset="0"/>
              </a:rPr>
              <a:t>min_vruntime</a:t>
            </a:r>
            <a:endParaRPr lang="en-SG" b="1" dirty="0">
              <a:solidFill>
                <a:schemeClr val="accent4">
                  <a:lumMod val="50000"/>
                </a:schemeClr>
              </a:solidFill>
              <a:latin typeface="Courier New" panose="02070309020205020404" pitchFamily="49" charset="0"/>
            </a:endParaRPr>
          </a:p>
          <a:p>
            <a:pPr lvl="1"/>
            <a:r>
              <a:rPr lang="en-SG" dirty="0"/>
              <a:t>Prevents a task that had slept for a long time from hogging the processor</a:t>
            </a:r>
          </a:p>
        </p:txBody>
      </p:sp>
      <p:sp>
        <p:nvSpPr>
          <p:cNvPr id="4" name="Date Placeholder 3">
            <a:extLst>
              <a:ext uri="{FF2B5EF4-FFF2-40B4-BE49-F238E27FC236}">
                <a16:creationId xmlns:a16="http://schemas.microsoft.com/office/drawing/2014/main" id="{6403C37C-7352-4912-BEAA-AD2ACDB766D9}"/>
              </a:ext>
            </a:extLst>
          </p:cNvPr>
          <p:cNvSpPr>
            <a:spLocks noGrp="1"/>
          </p:cNvSpPr>
          <p:nvPr>
            <p:ph type="dt" sz="half" idx="10"/>
          </p:nvPr>
        </p:nvSpPr>
        <p:spPr/>
        <p:txBody>
          <a:bodyPr/>
          <a:lstStyle/>
          <a:p>
            <a:r>
              <a:rPr lang="en-US"/>
              <a:t>CS5250 - 2021/2022 Sem 2</a:t>
            </a:r>
          </a:p>
        </p:txBody>
      </p:sp>
      <p:sp>
        <p:nvSpPr>
          <p:cNvPr id="5" name="Slide Number Placeholder 4">
            <a:extLst>
              <a:ext uri="{FF2B5EF4-FFF2-40B4-BE49-F238E27FC236}">
                <a16:creationId xmlns:a16="http://schemas.microsoft.com/office/drawing/2014/main" id="{379EF634-33D0-4BAA-97BD-B6B7B1467FDD}"/>
              </a:ext>
            </a:extLst>
          </p:cNvPr>
          <p:cNvSpPr>
            <a:spLocks noGrp="1"/>
          </p:cNvSpPr>
          <p:nvPr>
            <p:ph type="sldNum" sz="quarter" idx="12"/>
          </p:nvPr>
        </p:nvSpPr>
        <p:spPr/>
        <p:txBody>
          <a:bodyPr/>
          <a:lstStyle/>
          <a:p>
            <a:fld id="{05A2E525-0C9B-48D5-9F7C-5E12AEDD3D15}" type="slidenum">
              <a:rPr lang="en-US" smtClean="0"/>
              <a:t>136</a:t>
            </a:fld>
            <a:endParaRPr lang="en-US"/>
          </a:p>
        </p:txBody>
      </p:sp>
    </p:spTree>
    <p:extLst>
      <p:ext uri="{BB962C8B-B14F-4D97-AF65-F5344CB8AC3E}">
        <p14:creationId xmlns:p14="http://schemas.microsoft.com/office/powerpoint/2010/main" val="125167843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chemeClr val="accent4">
                    <a:lumMod val="50000"/>
                  </a:schemeClr>
                </a:solidFill>
                <a:latin typeface="Courier New" panose="02070309020205020404" pitchFamily="49" charset="0"/>
                <a:cs typeface="Courier New" panose="02070309020205020404" pitchFamily="49" charset="0"/>
              </a:rPr>
              <a:t>vruntime</a:t>
            </a:r>
            <a:r>
              <a:rPr lang="en-US" dirty="0"/>
              <a:t> </a:t>
            </a:r>
            <a:r>
              <a:rPr lang="en-US" dirty="0">
                <a:solidFill>
                  <a:schemeClr val="accent5"/>
                </a:solidFill>
              </a:rPr>
              <a:t>and nice value</a:t>
            </a:r>
          </a:p>
        </p:txBody>
      </p:sp>
      <p:sp>
        <p:nvSpPr>
          <p:cNvPr id="3" name="Content Placeholder 2"/>
          <p:cNvSpPr>
            <a:spLocks noGrp="1"/>
          </p:cNvSpPr>
          <p:nvPr>
            <p:ph idx="1"/>
          </p:nvPr>
        </p:nvSpPr>
        <p:spPr/>
        <p:txBody>
          <a:bodyPr/>
          <a:lstStyle/>
          <a:p>
            <a:r>
              <a:rPr lang="en-US" dirty="0"/>
              <a:t>Nice value = 0: </a:t>
            </a:r>
            <a:r>
              <a:rPr lang="en-US" b="1" dirty="0" err="1">
                <a:solidFill>
                  <a:schemeClr val="accent4">
                    <a:lumMod val="50000"/>
                  </a:schemeClr>
                </a:solidFill>
                <a:latin typeface="Courier New" panose="02070309020205020404" pitchFamily="49" charset="0"/>
                <a:cs typeface="Courier New" panose="02070309020205020404" pitchFamily="49" charset="0"/>
              </a:rPr>
              <a:t>vruntime</a:t>
            </a:r>
            <a:r>
              <a:rPr lang="en-US" dirty="0"/>
              <a:t> = real time spent by task</a:t>
            </a:r>
          </a:p>
          <a:p>
            <a:endParaRPr lang="en-US" dirty="0"/>
          </a:p>
          <a:p>
            <a:r>
              <a:rPr lang="en-US" dirty="0"/>
              <a:t>Nice &lt; 0: </a:t>
            </a:r>
            <a:r>
              <a:rPr lang="en-US" b="1" dirty="0" err="1">
                <a:solidFill>
                  <a:schemeClr val="accent4">
                    <a:lumMod val="50000"/>
                  </a:schemeClr>
                </a:solidFill>
                <a:latin typeface="Courier New" panose="02070309020205020404" pitchFamily="49" charset="0"/>
                <a:cs typeface="Courier New" panose="02070309020205020404" pitchFamily="49" charset="0"/>
              </a:rPr>
              <a:t>vruntime</a:t>
            </a:r>
            <a:r>
              <a:rPr lang="en-US" dirty="0"/>
              <a:t> &lt; real time spent by task and </a:t>
            </a:r>
            <a:r>
              <a:rPr lang="en-US" b="1" dirty="0" err="1">
                <a:solidFill>
                  <a:schemeClr val="accent4">
                    <a:lumMod val="50000"/>
                  </a:schemeClr>
                </a:solidFill>
                <a:latin typeface="Courier New" panose="02070309020205020404" pitchFamily="49" charset="0"/>
                <a:cs typeface="Courier New" panose="02070309020205020404" pitchFamily="49" charset="0"/>
              </a:rPr>
              <a:t>vruntime</a:t>
            </a:r>
            <a:r>
              <a:rPr lang="en-US" b="1" dirty="0">
                <a:solidFill>
                  <a:schemeClr val="accent4">
                    <a:lumMod val="50000"/>
                  </a:schemeClr>
                </a:solidFill>
                <a:latin typeface="Courier New" panose="02070309020205020404" pitchFamily="49" charset="0"/>
                <a:cs typeface="Courier New" panose="02070309020205020404" pitchFamily="49" charset="0"/>
              </a:rPr>
              <a:t>  </a:t>
            </a:r>
            <a:r>
              <a:rPr lang="en-US" dirty="0"/>
              <a:t>grows </a:t>
            </a:r>
            <a:r>
              <a:rPr lang="en-US" dirty="0">
                <a:solidFill>
                  <a:srgbClr val="FF0000"/>
                </a:solidFill>
              </a:rPr>
              <a:t>slower</a:t>
            </a:r>
            <a:r>
              <a:rPr lang="en-US" dirty="0"/>
              <a:t> than real time</a:t>
            </a:r>
          </a:p>
          <a:p>
            <a:endParaRPr lang="en-US" dirty="0"/>
          </a:p>
          <a:p>
            <a:r>
              <a:rPr lang="en-US" dirty="0"/>
              <a:t>Nice &gt; 0: </a:t>
            </a:r>
            <a:r>
              <a:rPr lang="en-US" b="1" dirty="0" err="1">
                <a:solidFill>
                  <a:schemeClr val="accent4">
                    <a:lumMod val="50000"/>
                  </a:schemeClr>
                </a:solidFill>
                <a:latin typeface="Courier New" panose="02070309020205020404" pitchFamily="49" charset="0"/>
                <a:cs typeface="Courier New" panose="02070309020205020404" pitchFamily="49" charset="0"/>
              </a:rPr>
              <a:t>vruntime</a:t>
            </a:r>
            <a:r>
              <a:rPr lang="en-US" dirty="0"/>
              <a:t> &gt; real time spent by task and </a:t>
            </a:r>
            <a:r>
              <a:rPr lang="en-US" b="1" dirty="0" err="1">
                <a:solidFill>
                  <a:schemeClr val="accent4">
                    <a:lumMod val="50000"/>
                  </a:schemeClr>
                </a:solidFill>
                <a:latin typeface="Courier New" panose="02070309020205020404" pitchFamily="49" charset="0"/>
                <a:cs typeface="Courier New" panose="02070309020205020404" pitchFamily="49" charset="0"/>
              </a:rPr>
              <a:t>vruntime</a:t>
            </a:r>
            <a:r>
              <a:rPr lang="en-US" b="1" dirty="0">
                <a:solidFill>
                  <a:schemeClr val="accent4">
                    <a:lumMod val="50000"/>
                  </a:schemeClr>
                </a:solidFill>
                <a:latin typeface="Courier New" panose="02070309020205020404" pitchFamily="49" charset="0"/>
                <a:cs typeface="Courier New" panose="02070309020205020404" pitchFamily="49" charset="0"/>
              </a:rPr>
              <a:t>  </a:t>
            </a:r>
            <a:r>
              <a:rPr lang="en-US" dirty="0"/>
              <a:t>grows </a:t>
            </a:r>
            <a:r>
              <a:rPr lang="en-US" dirty="0">
                <a:solidFill>
                  <a:srgbClr val="FF0000"/>
                </a:solidFill>
              </a:rPr>
              <a:t>faster</a:t>
            </a:r>
            <a:r>
              <a:rPr lang="en-US" dirty="0"/>
              <a:t> than real time</a:t>
            </a:r>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137</a:t>
            </a:fld>
            <a:endParaRPr lang="en-US"/>
          </a:p>
        </p:txBody>
      </p:sp>
    </p:spTree>
    <p:extLst>
      <p:ext uri="{BB962C8B-B14F-4D97-AF65-F5344CB8AC3E}">
        <p14:creationId xmlns:p14="http://schemas.microsoft.com/office/powerpoint/2010/main" val="395276702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CFS Principles</a:t>
            </a:r>
          </a:p>
        </p:txBody>
      </p:sp>
      <p:sp>
        <p:nvSpPr>
          <p:cNvPr id="3" name="Content Placeholder 2"/>
          <p:cNvSpPr>
            <a:spLocks noGrp="1"/>
          </p:cNvSpPr>
          <p:nvPr>
            <p:ph idx="1"/>
          </p:nvPr>
        </p:nvSpPr>
        <p:spPr/>
        <p:txBody>
          <a:bodyPr>
            <a:normAutofit fontScale="92500" lnSpcReduction="20000"/>
          </a:bodyPr>
          <a:lstStyle/>
          <a:p>
            <a:r>
              <a:rPr lang="en-US" dirty="0"/>
              <a:t>When a task is executing, its virtual run time increases, so it moves to the right in the red-black tree</a:t>
            </a:r>
          </a:p>
          <a:p>
            <a:pPr lvl="1"/>
            <a:r>
              <a:rPr lang="en-US" dirty="0"/>
              <a:t>Only updated during a </a:t>
            </a:r>
            <a:r>
              <a:rPr lang="en-US" b="1" dirty="0">
                <a:solidFill>
                  <a:schemeClr val="accent4">
                    <a:lumMod val="50000"/>
                  </a:schemeClr>
                </a:solidFill>
                <a:latin typeface="Courier New" panose="02070309020205020404" pitchFamily="49" charset="0"/>
                <a:cs typeface="Courier New" panose="02070309020205020404" pitchFamily="49" charset="0"/>
              </a:rPr>
              <a:t>schedule()</a:t>
            </a:r>
            <a:r>
              <a:rPr lang="en-US" dirty="0"/>
              <a:t> call</a:t>
            </a:r>
          </a:p>
          <a:p>
            <a:endParaRPr lang="en-US" dirty="0"/>
          </a:p>
          <a:p>
            <a:r>
              <a:rPr lang="en-US" dirty="0"/>
              <a:t>A compute intensive job would have run for a long time so it will move to the far right</a:t>
            </a:r>
          </a:p>
          <a:p>
            <a:endParaRPr lang="en-US" dirty="0"/>
          </a:p>
          <a:p>
            <a:r>
              <a:rPr lang="en-US" dirty="0"/>
              <a:t>A I/O intensive job would have ran for a short period so it will move only a little to the right</a:t>
            </a:r>
          </a:p>
          <a:p>
            <a:endParaRPr lang="en-US" dirty="0"/>
          </a:p>
          <a:p>
            <a:r>
              <a:rPr lang="en-US" dirty="0"/>
              <a:t>Virtual clock ticks more slowly for more important tasks </a:t>
            </a:r>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138</a:t>
            </a:fld>
            <a:endParaRPr lang="en-US"/>
          </a:p>
        </p:txBody>
      </p:sp>
    </p:spTree>
    <p:extLst>
      <p:ext uri="{BB962C8B-B14F-4D97-AF65-F5344CB8AC3E}">
        <p14:creationId xmlns:p14="http://schemas.microsoft.com/office/powerpoint/2010/main" val="195338073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70C0"/>
                </a:solidFill>
              </a:rPr>
              <a:t>Small digression: floating point and the kernel</a:t>
            </a:r>
          </a:p>
        </p:txBody>
      </p:sp>
      <p:sp>
        <p:nvSpPr>
          <p:cNvPr id="3" name="Content Placeholder 2"/>
          <p:cNvSpPr>
            <a:spLocks noGrp="1"/>
          </p:cNvSpPr>
          <p:nvPr>
            <p:ph idx="1"/>
          </p:nvPr>
        </p:nvSpPr>
        <p:spPr/>
        <p:txBody>
          <a:bodyPr>
            <a:normAutofit lnSpcReduction="10000"/>
          </a:bodyPr>
          <a:lstStyle/>
          <a:p>
            <a:r>
              <a:rPr lang="en-US"/>
              <a:t>There are many more floating point registers than general purpose ones</a:t>
            </a:r>
          </a:p>
          <a:p>
            <a:pPr lvl="1"/>
            <a:r>
              <a:rPr lang="en-US"/>
              <a:t>High overhead in saving</a:t>
            </a:r>
          </a:p>
          <a:p>
            <a:pPr lvl="1"/>
            <a:r>
              <a:rPr lang="en-US"/>
              <a:t>Kernel code not linked against the math library</a:t>
            </a:r>
          </a:p>
          <a:p>
            <a:pPr lvl="1"/>
            <a:endParaRPr lang="en-US"/>
          </a:p>
          <a:p>
            <a:r>
              <a:rPr lang="en-US"/>
              <a:t>Hence, use of floating point computation in the kernel is discouraged</a:t>
            </a:r>
          </a:p>
          <a:p>
            <a:pPr lvl="1"/>
            <a:r>
              <a:rPr lang="en-US"/>
              <a:t>Still doable if you insists but with the proper API to save and restore</a:t>
            </a:r>
          </a:p>
          <a:p>
            <a:pPr lvl="1"/>
            <a:endParaRPr lang="en-US"/>
          </a:p>
          <a:p>
            <a:r>
              <a:rPr lang="en-US"/>
              <a:t>Use (scaled) integer (a.k.a. fixed point) instead</a:t>
            </a:r>
          </a:p>
          <a:p>
            <a:pPr lvl="1"/>
            <a:r>
              <a:rPr lang="en-US"/>
              <a:t>Example: 6ms is stored as an integer 6000000</a:t>
            </a:r>
          </a:p>
          <a:p>
            <a:pPr lvl="1"/>
            <a:r>
              <a:rPr lang="en-US"/>
              <a:t>Use approximated integer calculation as in the scheduler</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139</a:t>
            </a:fld>
            <a:endParaRPr lang="en-US"/>
          </a:p>
        </p:txBody>
      </p:sp>
    </p:spTree>
    <p:extLst>
      <p:ext uri="{BB962C8B-B14F-4D97-AF65-F5344CB8AC3E}">
        <p14:creationId xmlns:p14="http://schemas.microsoft.com/office/powerpoint/2010/main" val="1647759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Parents of Processes</a:t>
            </a:r>
          </a:p>
        </p:txBody>
      </p:sp>
      <p:sp>
        <p:nvSpPr>
          <p:cNvPr id="3" name="Content Placeholder 2"/>
          <p:cNvSpPr>
            <a:spLocks noGrp="1"/>
          </p:cNvSpPr>
          <p:nvPr>
            <p:ph idx="1"/>
          </p:nvPr>
        </p:nvSpPr>
        <p:spPr/>
        <p:txBody>
          <a:bodyPr/>
          <a:lstStyle/>
          <a:p>
            <a:r>
              <a:rPr lang="en-US" dirty="0">
                <a:solidFill>
                  <a:srgbClr val="FF0000"/>
                </a:solidFill>
              </a:rPr>
              <a:t>Real parent:</a:t>
            </a:r>
            <a:r>
              <a:rPr lang="en-US" dirty="0"/>
              <a:t> The process descriptor of the process that created it or to the descriptor of process 1 if the parent process no longer exists. </a:t>
            </a:r>
          </a:p>
          <a:p>
            <a:endParaRPr lang="en-US" dirty="0"/>
          </a:p>
          <a:p>
            <a:r>
              <a:rPr lang="en-US" dirty="0">
                <a:solidFill>
                  <a:srgbClr val="FF0000"/>
                </a:solidFill>
              </a:rPr>
              <a:t>Parent</a:t>
            </a:r>
            <a:r>
              <a:rPr lang="en-US" dirty="0"/>
              <a:t>: The process that will handle the termination signal of the child. May be different due to tracing.</a:t>
            </a:r>
          </a:p>
          <a:p>
            <a:pPr lvl="1"/>
            <a:r>
              <a:rPr lang="en-US" b="1" dirty="0">
                <a:solidFill>
                  <a:schemeClr val="accent4">
                    <a:lumMod val="75000"/>
                  </a:schemeClr>
                </a:solidFill>
                <a:latin typeface="Courier New" panose="02070309020205020404" pitchFamily="49" charset="0"/>
                <a:cs typeface="Courier New" panose="02070309020205020404" pitchFamily="49" charset="0"/>
              </a:rPr>
              <a:t>man </a:t>
            </a:r>
            <a:r>
              <a:rPr lang="en-US" b="1" dirty="0" err="1">
                <a:solidFill>
                  <a:schemeClr val="accent4">
                    <a:lumMod val="75000"/>
                  </a:schemeClr>
                </a:solidFill>
                <a:latin typeface="Courier New" panose="02070309020205020404" pitchFamily="49" charset="0"/>
                <a:cs typeface="Courier New" panose="02070309020205020404" pitchFamily="49" charset="0"/>
              </a:rPr>
              <a:t>ptrace</a:t>
            </a:r>
            <a:endParaRPr lang="en-US" b="1" dirty="0">
              <a:solidFill>
                <a:schemeClr val="accent4">
                  <a:lumMod val="75000"/>
                </a:schemeClr>
              </a:solidFill>
              <a:latin typeface="Courier New" panose="02070309020205020404" pitchFamily="49" charset="0"/>
              <a:cs typeface="Courier New" panose="02070309020205020404" pitchFamily="49" charset="0"/>
            </a:endParaRP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14</a:t>
            </a:fld>
            <a:endParaRPr lang="en-US"/>
          </a:p>
        </p:txBody>
      </p:sp>
      <p:pic>
        <p:nvPicPr>
          <p:cNvPr id="7" name="Picture 6">
            <a:extLst>
              <a:ext uri="{FF2B5EF4-FFF2-40B4-BE49-F238E27FC236}">
                <a16:creationId xmlns:a16="http://schemas.microsoft.com/office/drawing/2014/main" id="{2713BFD0-8212-47E5-BD04-F3FF09088336}"/>
              </a:ext>
            </a:extLst>
          </p:cNvPr>
          <p:cNvPicPr>
            <a:picLocks noChangeAspect="1"/>
          </p:cNvPicPr>
          <p:nvPr/>
        </p:nvPicPr>
        <p:blipFill>
          <a:blip r:embed="rId3"/>
          <a:stretch>
            <a:fillRect/>
          </a:stretch>
        </p:blipFill>
        <p:spPr>
          <a:xfrm>
            <a:off x="6792686" y="4194890"/>
            <a:ext cx="4825093" cy="2024362"/>
          </a:xfrm>
          <a:prstGeom prst="rect">
            <a:avLst/>
          </a:prstGeom>
        </p:spPr>
      </p:pic>
    </p:spTree>
    <p:extLst>
      <p:ext uri="{BB962C8B-B14F-4D97-AF65-F5344CB8AC3E}">
        <p14:creationId xmlns:p14="http://schemas.microsoft.com/office/powerpoint/2010/main" val="227695350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CFS Group Scheduling</a:t>
            </a:r>
          </a:p>
        </p:txBody>
      </p:sp>
      <p:sp>
        <p:nvSpPr>
          <p:cNvPr id="3" name="Content Placeholder 2"/>
          <p:cNvSpPr>
            <a:spLocks noGrp="1"/>
          </p:cNvSpPr>
          <p:nvPr>
            <p:ph idx="1"/>
          </p:nvPr>
        </p:nvSpPr>
        <p:spPr/>
        <p:txBody>
          <a:bodyPr/>
          <a:lstStyle/>
          <a:p>
            <a:r>
              <a:rPr lang="en-US" dirty="0"/>
              <a:t>Starting from kernel version 2.6.24, CFS </a:t>
            </a:r>
            <a:r>
              <a:rPr lang="en-US" dirty="0">
                <a:solidFill>
                  <a:srgbClr val="FF0000"/>
                </a:solidFill>
              </a:rPr>
              <a:t>group scheduling </a:t>
            </a:r>
            <a:r>
              <a:rPr lang="en-US" dirty="0"/>
              <a:t>was introduced </a:t>
            </a:r>
          </a:p>
          <a:p>
            <a:r>
              <a:rPr lang="en-US" dirty="0"/>
              <a:t>Issue: Suppose there are 50 tasks, each would get 2% of CPU. But what if 48 of them are child tasks of a single task? Is it fair?</a:t>
            </a:r>
          </a:p>
          <a:p>
            <a:r>
              <a:rPr lang="en-US" dirty="0"/>
              <a:t>Previously, a scheduling entity is a task. But in group scheduling, it can be many tasks. </a:t>
            </a:r>
          </a:p>
          <a:p>
            <a:r>
              <a:rPr lang="en-US" dirty="0"/>
              <a:t>Time pie is divided among scheduling entities – not tasks directly</a:t>
            </a:r>
          </a:p>
          <a:p>
            <a:pPr lvl="1"/>
            <a:r>
              <a:rPr lang="en-US" dirty="0"/>
              <a:t>A.k.a. </a:t>
            </a:r>
            <a:r>
              <a:rPr lang="en-US" dirty="0">
                <a:solidFill>
                  <a:srgbClr val="FF0000"/>
                </a:solidFill>
              </a:rPr>
              <a:t>fair share scheduling</a:t>
            </a:r>
          </a:p>
          <a:p>
            <a:pPr lvl="1"/>
            <a:r>
              <a:rPr lang="en-US" dirty="0"/>
              <a:t>Can be task hierarchy, user group, interactive vs. non-interactive etc.</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140</a:t>
            </a:fld>
            <a:endParaRPr lang="en-US"/>
          </a:p>
        </p:txBody>
      </p:sp>
    </p:spTree>
    <p:extLst>
      <p:ext uri="{BB962C8B-B14F-4D97-AF65-F5344CB8AC3E}">
        <p14:creationId xmlns:p14="http://schemas.microsoft.com/office/powerpoint/2010/main" val="3157359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Use of shares</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141</a:t>
            </a:fld>
            <a:endParaRPr lang="en-US"/>
          </a:p>
        </p:txBody>
      </p:sp>
      <p:pic>
        <p:nvPicPr>
          <p:cNvPr id="6" name="Picture 5"/>
          <p:cNvPicPr>
            <a:picLocks noChangeAspect="1"/>
          </p:cNvPicPr>
          <p:nvPr/>
        </p:nvPicPr>
        <p:blipFill>
          <a:blip r:embed="rId3"/>
          <a:stretch>
            <a:fillRect/>
          </a:stretch>
        </p:blipFill>
        <p:spPr>
          <a:xfrm>
            <a:off x="3581621" y="1538176"/>
            <a:ext cx="5305953" cy="4534675"/>
          </a:xfrm>
          <a:prstGeom prst="rect">
            <a:avLst/>
          </a:prstGeom>
        </p:spPr>
      </p:pic>
    </p:spTree>
    <p:extLst>
      <p:ext uri="{BB962C8B-B14F-4D97-AF65-F5344CB8AC3E}">
        <p14:creationId xmlns:p14="http://schemas.microsoft.com/office/powerpoint/2010/main" val="39068294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CFS Bandwidth Control</a:t>
            </a:r>
          </a:p>
        </p:txBody>
      </p:sp>
      <p:sp>
        <p:nvSpPr>
          <p:cNvPr id="3" name="Content Placeholder 2"/>
          <p:cNvSpPr>
            <a:spLocks noGrp="1"/>
          </p:cNvSpPr>
          <p:nvPr>
            <p:ph idx="1"/>
          </p:nvPr>
        </p:nvSpPr>
        <p:spPr/>
        <p:txBody>
          <a:bodyPr/>
          <a:lstStyle/>
          <a:p>
            <a:r>
              <a:rPr lang="en-US" dirty="0"/>
              <a:t>Optional feature of CFS</a:t>
            </a:r>
          </a:p>
          <a:p>
            <a:endParaRPr lang="en-US" dirty="0"/>
          </a:p>
          <a:p>
            <a:r>
              <a:rPr lang="en-US" dirty="0"/>
              <a:t>Allows user to specify a limit to the CPU time given to a group or process hierarchy</a:t>
            </a:r>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142</a:t>
            </a:fld>
            <a:endParaRPr lang="en-US"/>
          </a:p>
        </p:txBody>
      </p:sp>
    </p:spTree>
    <p:extLst>
      <p:ext uri="{BB962C8B-B14F-4D97-AF65-F5344CB8AC3E}">
        <p14:creationId xmlns:p14="http://schemas.microsoft.com/office/powerpoint/2010/main" val="161297151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SMP Load Balancing</a:t>
            </a:r>
          </a:p>
        </p:txBody>
      </p:sp>
      <p:sp>
        <p:nvSpPr>
          <p:cNvPr id="3" name="Content Placeholder 2"/>
          <p:cNvSpPr>
            <a:spLocks noGrp="1"/>
          </p:cNvSpPr>
          <p:nvPr>
            <p:ph idx="1"/>
          </p:nvPr>
        </p:nvSpPr>
        <p:spPr/>
        <p:txBody>
          <a:bodyPr/>
          <a:lstStyle/>
          <a:p>
            <a:r>
              <a:rPr lang="en-US" dirty="0"/>
              <a:t>Each CPU has its own </a:t>
            </a:r>
            <a:r>
              <a:rPr lang="en-US" dirty="0" err="1"/>
              <a:t>runqueue</a:t>
            </a:r>
            <a:r>
              <a:rPr lang="en-US" dirty="0"/>
              <a:t> (red-black tree)</a:t>
            </a:r>
          </a:p>
          <a:p>
            <a:endParaRPr lang="en-US" dirty="0"/>
          </a:p>
          <a:p>
            <a:r>
              <a:rPr lang="en-US" dirty="0"/>
              <a:t>To tackle imbalance, tasks are moved from busy </a:t>
            </a:r>
            <a:r>
              <a:rPr lang="en-US" dirty="0" err="1"/>
              <a:t>runqueues</a:t>
            </a:r>
            <a:r>
              <a:rPr lang="en-US" dirty="0"/>
              <a:t> to less busy ones occasionally</a:t>
            </a:r>
          </a:p>
          <a:p>
            <a:pPr lvl="1"/>
            <a:r>
              <a:rPr lang="en-US" dirty="0"/>
              <a:t>Tries to balance out the total weight (load) of the </a:t>
            </a:r>
            <a:r>
              <a:rPr lang="en-US" dirty="0" err="1"/>
              <a:t>runqueues</a:t>
            </a:r>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143</a:t>
            </a:fld>
            <a:endParaRPr lang="en-US"/>
          </a:p>
        </p:txBody>
      </p:sp>
    </p:spTree>
    <p:extLst>
      <p:ext uri="{BB962C8B-B14F-4D97-AF65-F5344CB8AC3E}">
        <p14:creationId xmlns:p14="http://schemas.microsoft.com/office/powerpoint/2010/main" val="355586994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Scheduling Domain</a:t>
            </a:r>
          </a:p>
        </p:txBody>
      </p:sp>
      <p:sp>
        <p:nvSpPr>
          <p:cNvPr id="3" name="Content Placeholder 2"/>
          <p:cNvSpPr>
            <a:spLocks noGrp="1"/>
          </p:cNvSpPr>
          <p:nvPr>
            <p:ph idx="1"/>
          </p:nvPr>
        </p:nvSpPr>
        <p:spPr>
          <a:xfrm>
            <a:off x="838200" y="1825625"/>
            <a:ext cx="5753986" cy="4351338"/>
          </a:xfrm>
        </p:spPr>
        <p:txBody>
          <a:bodyPr/>
          <a:lstStyle/>
          <a:p>
            <a:r>
              <a:rPr lang="en-US" dirty="0"/>
              <a:t>Multi-CPU machines may be NUMA</a:t>
            </a:r>
          </a:p>
          <a:p>
            <a:pPr lvl="1"/>
            <a:r>
              <a:rPr lang="en-US" dirty="0"/>
              <a:t>A CPU may be “closer” to some and “farther” from others</a:t>
            </a:r>
          </a:p>
          <a:p>
            <a:pPr lvl="1"/>
            <a:endParaRPr lang="en-US" dirty="0"/>
          </a:p>
          <a:p>
            <a:r>
              <a:rPr lang="en-US" dirty="0"/>
              <a:t>Bad scenario: A cooperating group of tasks is scheduled “all over”</a:t>
            </a:r>
          </a:p>
          <a:p>
            <a:endParaRPr lang="en-US" dirty="0"/>
          </a:p>
          <a:p>
            <a:r>
              <a:rPr lang="en-US" dirty="0">
                <a:solidFill>
                  <a:srgbClr val="FF0000"/>
                </a:solidFill>
              </a:rPr>
              <a:t>Scheduling domains </a:t>
            </a:r>
            <a:r>
              <a:rPr lang="en-US" dirty="0"/>
              <a:t>was introduced to account for CPU asymmetry</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144</a:t>
            </a:fld>
            <a:endParaRPr lang="en-US"/>
          </a:p>
        </p:txBody>
      </p:sp>
      <p:pic>
        <p:nvPicPr>
          <p:cNvPr id="6" name="Picture 5"/>
          <p:cNvPicPr>
            <a:picLocks noChangeAspect="1"/>
          </p:cNvPicPr>
          <p:nvPr/>
        </p:nvPicPr>
        <p:blipFill>
          <a:blip r:embed="rId3"/>
          <a:stretch>
            <a:fillRect/>
          </a:stretch>
        </p:blipFill>
        <p:spPr>
          <a:xfrm>
            <a:off x="6908838" y="2471786"/>
            <a:ext cx="4531796" cy="2687552"/>
          </a:xfrm>
          <a:prstGeom prst="rect">
            <a:avLst/>
          </a:prstGeom>
        </p:spPr>
      </p:pic>
    </p:spTree>
    <p:extLst>
      <p:ext uri="{BB962C8B-B14F-4D97-AF65-F5344CB8AC3E}">
        <p14:creationId xmlns:p14="http://schemas.microsoft.com/office/powerpoint/2010/main" val="2730778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Load balancing with domains</a:t>
            </a:r>
          </a:p>
        </p:txBody>
      </p:sp>
      <p:sp>
        <p:nvSpPr>
          <p:cNvPr id="3" name="Content Placeholder 2"/>
          <p:cNvSpPr>
            <a:spLocks noGrp="1"/>
          </p:cNvSpPr>
          <p:nvPr>
            <p:ph idx="1"/>
          </p:nvPr>
        </p:nvSpPr>
        <p:spPr/>
        <p:txBody>
          <a:bodyPr/>
          <a:lstStyle/>
          <a:p>
            <a:r>
              <a:rPr lang="en-US" dirty="0"/>
              <a:t>Try to locate an entire group in one domain</a:t>
            </a:r>
          </a:p>
          <a:p>
            <a:endParaRPr lang="en-US" dirty="0"/>
          </a:p>
          <a:p>
            <a:r>
              <a:rPr lang="en-US" dirty="0"/>
              <a:t>Rebalancing of CPU workload has to take this into consideration</a:t>
            </a:r>
          </a:p>
          <a:p>
            <a:pPr lvl="1"/>
            <a:r>
              <a:rPr lang="en-US" dirty="0"/>
              <a:t>Need to aggregate the scheduling group’s demand</a:t>
            </a:r>
          </a:p>
          <a:p>
            <a:pPr lvl="1"/>
            <a:r>
              <a:rPr lang="en-US" dirty="0"/>
              <a:t>Need to estimate target domain’s capacity</a:t>
            </a:r>
          </a:p>
          <a:p>
            <a:pPr lvl="1"/>
            <a:r>
              <a:rPr lang="en-US" dirty="0"/>
              <a:t>Do not want rebalancing to cause new imbalances!</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145</a:t>
            </a:fld>
            <a:endParaRPr lang="en-US"/>
          </a:p>
        </p:txBody>
      </p:sp>
    </p:spTree>
    <p:extLst>
      <p:ext uri="{BB962C8B-B14F-4D97-AF65-F5344CB8AC3E}">
        <p14:creationId xmlns:p14="http://schemas.microsoft.com/office/powerpoint/2010/main" val="370258540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a:solidFill>
                  <a:srgbClr val="0070C0"/>
                </a:solidFill>
              </a:rPr>
              <a:t>Con’s Response</a:t>
            </a:r>
          </a:p>
        </p:txBody>
      </p:sp>
      <p:sp>
        <p:nvSpPr>
          <p:cNvPr id="9" name="Subtitle 8"/>
          <p:cNvSpPr>
            <a:spLocks noGrp="1"/>
          </p:cNvSpPr>
          <p:nvPr>
            <p:ph type="subTitle" idx="1"/>
          </p:nvPr>
        </p:nvSpPr>
        <p:spPr/>
        <p:txBody>
          <a:bodyPr/>
          <a:lstStyle/>
          <a:p>
            <a:endParaRPr lang="en-US"/>
          </a:p>
        </p:txBody>
      </p:sp>
    </p:spTree>
    <p:extLst>
      <p:ext uri="{BB962C8B-B14F-4D97-AF65-F5344CB8AC3E}">
        <p14:creationId xmlns:p14="http://schemas.microsoft.com/office/powerpoint/2010/main" val="94331110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Brain F*</a:t>
            </a:r>
            <a:r>
              <a:rPr lang="en-US" dirty="0" err="1">
                <a:solidFill>
                  <a:srgbClr val="0070C0"/>
                </a:solidFill>
              </a:rPr>
              <a:t>ck</a:t>
            </a:r>
            <a:r>
              <a:rPr lang="en-US" dirty="0">
                <a:solidFill>
                  <a:srgbClr val="0070C0"/>
                </a:solidFill>
              </a:rPr>
              <a:t> Scheduler</a:t>
            </a:r>
          </a:p>
        </p:txBody>
      </p:sp>
      <p:sp>
        <p:nvSpPr>
          <p:cNvPr id="3" name="Content Placeholder 2"/>
          <p:cNvSpPr>
            <a:spLocks noGrp="1"/>
          </p:cNvSpPr>
          <p:nvPr>
            <p:ph idx="1"/>
          </p:nvPr>
        </p:nvSpPr>
        <p:spPr/>
        <p:txBody>
          <a:bodyPr/>
          <a:lstStyle/>
          <a:p>
            <a:r>
              <a:rPr lang="en-US" dirty="0"/>
              <a:t>In August 2009, Con </a:t>
            </a:r>
            <a:r>
              <a:rPr lang="en-US" dirty="0" err="1"/>
              <a:t>Kolivas</a:t>
            </a:r>
            <a:r>
              <a:rPr lang="en-US" dirty="0"/>
              <a:t> introduced BFS</a:t>
            </a:r>
          </a:p>
          <a:p>
            <a:endParaRPr lang="en-US" dirty="0"/>
          </a:p>
          <a:p>
            <a:r>
              <a:rPr lang="en-US" dirty="0"/>
              <a:t>Aimed desktop Linux</a:t>
            </a:r>
          </a:p>
          <a:p>
            <a:pPr lvl="1"/>
            <a:r>
              <a:rPr lang="en-US" dirty="0"/>
              <a:t>Moderate number of CPUs</a:t>
            </a:r>
          </a:p>
          <a:p>
            <a:pPr lvl="1"/>
            <a:r>
              <a:rPr lang="en-US" dirty="0"/>
              <a:t>Make things simple, hence low overhead</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147</a:t>
            </a:fld>
            <a:endParaRPr lang="en-US"/>
          </a:p>
        </p:txBody>
      </p:sp>
    </p:spTree>
    <p:extLst>
      <p:ext uri="{BB962C8B-B14F-4D97-AF65-F5344CB8AC3E}">
        <p14:creationId xmlns:p14="http://schemas.microsoft.com/office/powerpoint/2010/main" val="62704983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BFS Global </a:t>
            </a:r>
            <a:r>
              <a:rPr lang="en-US" dirty="0" err="1">
                <a:solidFill>
                  <a:srgbClr val="0070C0"/>
                </a:solidFill>
              </a:rPr>
              <a:t>Runqueue</a:t>
            </a:r>
            <a:endParaRPr lang="en-US" dirty="0">
              <a:solidFill>
                <a:srgbClr val="0070C0"/>
              </a:solidFill>
            </a:endParaRPr>
          </a:p>
        </p:txBody>
      </p:sp>
      <p:sp>
        <p:nvSpPr>
          <p:cNvPr id="3" name="Content Placeholder 2"/>
          <p:cNvSpPr>
            <a:spLocks noGrp="1"/>
          </p:cNvSpPr>
          <p:nvPr>
            <p:ph idx="1"/>
          </p:nvPr>
        </p:nvSpPr>
        <p:spPr/>
        <p:txBody>
          <a:bodyPr>
            <a:normAutofit lnSpcReduction="10000"/>
          </a:bodyPr>
          <a:lstStyle/>
          <a:p>
            <a:r>
              <a:rPr lang="en-US" dirty="0"/>
              <a:t>A single </a:t>
            </a:r>
            <a:r>
              <a:rPr lang="en-US" dirty="0" err="1"/>
              <a:t>runqueue</a:t>
            </a:r>
            <a:r>
              <a:rPr lang="en-US" dirty="0"/>
              <a:t> for the entire system</a:t>
            </a:r>
          </a:p>
          <a:p>
            <a:pPr lvl="1"/>
            <a:r>
              <a:rPr lang="en-US" dirty="0"/>
              <a:t>Has a lock</a:t>
            </a:r>
          </a:p>
          <a:p>
            <a:pPr lvl="1"/>
            <a:r>
              <a:rPr lang="en-US" dirty="0"/>
              <a:t>A </a:t>
            </a:r>
            <a:r>
              <a:rPr lang="en-US" dirty="0" err="1">
                <a:solidFill>
                  <a:srgbClr val="FF0000"/>
                </a:solidFill>
              </a:rPr>
              <a:t>niffies</a:t>
            </a:r>
            <a:r>
              <a:rPr lang="en-US" dirty="0"/>
              <a:t> variable (jiffies in nanoseconds) – “now”</a:t>
            </a:r>
          </a:p>
          <a:p>
            <a:pPr lvl="1"/>
            <a:endParaRPr lang="en-US" dirty="0"/>
          </a:p>
          <a:p>
            <a:r>
              <a:rPr lang="en-US" dirty="0"/>
              <a:t>The </a:t>
            </a:r>
            <a:r>
              <a:rPr lang="en-US" dirty="0" err="1"/>
              <a:t>runqueue</a:t>
            </a:r>
            <a:r>
              <a:rPr lang="en-US" dirty="0"/>
              <a:t> consists of 103 priority queues</a:t>
            </a:r>
          </a:p>
          <a:p>
            <a:pPr lvl="1"/>
            <a:r>
              <a:rPr lang="en-US" dirty="0"/>
              <a:t>Each are doubly linked lists</a:t>
            </a:r>
          </a:p>
          <a:p>
            <a:pPr lvl="1"/>
            <a:r>
              <a:rPr lang="en-US" dirty="0"/>
              <a:t>First 100 are dedicated to real-time tasks </a:t>
            </a:r>
          </a:p>
          <a:p>
            <a:pPr lvl="1"/>
            <a:r>
              <a:rPr lang="en-US" dirty="0"/>
              <a:t>101st is for SCHED_ISO (</a:t>
            </a:r>
            <a:r>
              <a:rPr lang="en-US" dirty="0">
                <a:solidFill>
                  <a:srgbClr val="FF0000"/>
                </a:solidFill>
              </a:rPr>
              <a:t>isochronous</a:t>
            </a:r>
            <a:r>
              <a:rPr lang="en-US" dirty="0"/>
              <a:t>)</a:t>
            </a:r>
          </a:p>
          <a:p>
            <a:pPr lvl="1"/>
            <a:r>
              <a:rPr lang="en-US" dirty="0"/>
              <a:t>102nd for </a:t>
            </a:r>
            <a:r>
              <a:rPr lang="en-US"/>
              <a:t>SCHED_NORMAL </a:t>
            </a:r>
          </a:p>
          <a:p>
            <a:pPr lvl="2"/>
            <a:r>
              <a:rPr lang="en-US"/>
              <a:t>All “normal” tasks regardless of priority go into this queue</a:t>
            </a:r>
            <a:endParaRPr lang="en-US" dirty="0"/>
          </a:p>
          <a:p>
            <a:pPr lvl="1"/>
            <a:r>
              <a:rPr lang="en-US" dirty="0"/>
              <a:t>103rd for SCHED_IDLEPRIO (idle priority scheduling)</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148</a:t>
            </a:fld>
            <a:endParaRPr lang="en-US"/>
          </a:p>
        </p:txBody>
      </p:sp>
    </p:spTree>
    <p:extLst>
      <p:ext uri="{BB962C8B-B14F-4D97-AF65-F5344CB8AC3E}">
        <p14:creationId xmlns:p14="http://schemas.microsoft.com/office/powerpoint/2010/main" val="13993963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Virtual Deadline</a:t>
            </a:r>
          </a:p>
        </p:txBody>
      </p:sp>
      <p:sp>
        <p:nvSpPr>
          <p:cNvPr id="3" name="Content Placeholder 2"/>
          <p:cNvSpPr>
            <a:spLocks noGrp="1"/>
          </p:cNvSpPr>
          <p:nvPr>
            <p:ph idx="1"/>
          </p:nvPr>
        </p:nvSpPr>
        <p:spPr/>
        <p:txBody>
          <a:bodyPr/>
          <a:lstStyle/>
          <a:p>
            <a:r>
              <a:rPr lang="en-US" dirty="0"/>
              <a:t>Each runnable task gets a </a:t>
            </a:r>
            <a:r>
              <a:rPr lang="en-US" dirty="0" err="1"/>
              <a:t>timeslice</a:t>
            </a:r>
            <a:r>
              <a:rPr lang="en-US" dirty="0"/>
              <a:t> of </a:t>
            </a:r>
            <a:r>
              <a:rPr lang="en-US" b="1" dirty="0" err="1">
                <a:solidFill>
                  <a:schemeClr val="accent4">
                    <a:lumMod val="50000"/>
                  </a:schemeClr>
                </a:solidFill>
                <a:latin typeface="Courier New" panose="02070309020205020404" pitchFamily="49" charset="0"/>
                <a:cs typeface="Courier New" panose="02070309020205020404" pitchFamily="49" charset="0"/>
              </a:rPr>
              <a:t>rr_interval</a:t>
            </a:r>
            <a:r>
              <a:rPr lang="en-US" dirty="0"/>
              <a:t> and a </a:t>
            </a:r>
            <a:r>
              <a:rPr lang="en-US" dirty="0">
                <a:solidFill>
                  <a:srgbClr val="FF0000"/>
                </a:solidFill>
              </a:rPr>
              <a:t>virtual deadline</a:t>
            </a:r>
          </a:p>
          <a:p>
            <a:pPr lvl="1"/>
            <a:r>
              <a:rPr lang="en-US" b="1" dirty="0" err="1">
                <a:solidFill>
                  <a:schemeClr val="accent4">
                    <a:lumMod val="50000"/>
                  </a:schemeClr>
                </a:solidFill>
                <a:latin typeface="Courier New" panose="02070309020205020404" pitchFamily="49" charset="0"/>
                <a:cs typeface="Courier New" panose="02070309020205020404" pitchFamily="49" charset="0"/>
              </a:rPr>
              <a:t>rr_interval</a:t>
            </a:r>
            <a:r>
              <a:rPr lang="en-US" dirty="0"/>
              <a:t> default is 6ms</a:t>
            </a:r>
          </a:p>
          <a:p>
            <a:pPr lvl="1"/>
            <a:r>
              <a:rPr lang="en-US" dirty="0" err="1"/>
              <a:t>Timeslice</a:t>
            </a:r>
            <a:r>
              <a:rPr lang="en-US" dirty="0"/>
              <a:t> is </a:t>
            </a:r>
            <a:r>
              <a:rPr lang="en-US" u="sng" dirty="0">
                <a:solidFill>
                  <a:srgbClr val="FF0000"/>
                </a:solidFill>
              </a:rPr>
              <a:t>same for all tasks of all priorities</a:t>
            </a:r>
          </a:p>
          <a:p>
            <a:endParaRPr lang="en-US" dirty="0"/>
          </a:p>
          <a:p>
            <a:r>
              <a:rPr lang="en-US" dirty="0"/>
              <a:t>Virtual deadline = </a:t>
            </a:r>
            <a:r>
              <a:rPr lang="en-US" b="1" dirty="0" err="1">
                <a:solidFill>
                  <a:schemeClr val="accent4">
                    <a:lumMod val="50000"/>
                  </a:schemeClr>
                </a:solidFill>
                <a:latin typeface="Courier New" panose="02070309020205020404" pitchFamily="49" charset="0"/>
                <a:cs typeface="Courier New" panose="02070309020205020404" pitchFamily="49" charset="0"/>
              </a:rPr>
              <a:t>niffies</a:t>
            </a:r>
            <a:r>
              <a:rPr lang="en-US" dirty="0"/>
              <a:t> + </a:t>
            </a:r>
            <a:r>
              <a:rPr lang="en-US" b="1" dirty="0" err="1">
                <a:solidFill>
                  <a:schemeClr val="accent4">
                    <a:lumMod val="50000"/>
                  </a:schemeClr>
                </a:solidFill>
                <a:latin typeface="Courier New" panose="02070309020205020404" pitchFamily="49" charset="0"/>
                <a:cs typeface="Courier New" panose="02070309020205020404" pitchFamily="49" charset="0"/>
              </a:rPr>
              <a:t>prio_ratios</a:t>
            </a:r>
            <a:r>
              <a:rPr lang="en-US" b="1" dirty="0">
                <a:solidFill>
                  <a:schemeClr val="accent4">
                    <a:lumMod val="50000"/>
                  </a:schemeClr>
                </a:solidFill>
                <a:latin typeface="Courier New" panose="02070309020205020404" pitchFamily="49" charset="0"/>
                <a:cs typeface="Courier New" panose="02070309020205020404" pitchFamily="49" charset="0"/>
              </a:rPr>
              <a:t>[priority]</a:t>
            </a:r>
            <a:r>
              <a:rPr lang="en-US" dirty="0"/>
              <a:t> </a:t>
            </a:r>
            <a:r>
              <a:rPr lang="en-US" dirty="0">
                <a:sym typeface="Symbol" panose="05050102010706020507" pitchFamily="18" charset="2"/>
              </a:rPr>
              <a:t></a:t>
            </a:r>
            <a:r>
              <a:rPr lang="en-US" dirty="0"/>
              <a:t> </a:t>
            </a:r>
            <a:r>
              <a:rPr lang="en-US" b="1" dirty="0" err="1">
                <a:solidFill>
                  <a:schemeClr val="accent4">
                    <a:lumMod val="50000"/>
                  </a:schemeClr>
                </a:solidFill>
                <a:latin typeface="Courier New" panose="02070309020205020404" pitchFamily="49" charset="0"/>
                <a:cs typeface="Courier New" panose="02070309020205020404" pitchFamily="49" charset="0"/>
              </a:rPr>
              <a:t>rr_interval</a:t>
            </a:r>
            <a:r>
              <a:rPr lang="en-US" dirty="0"/>
              <a:t> </a:t>
            </a:r>
            <a:r>
              <a:rPr lang="en-US" dirty="0">
                <a:sym typeface="Symbol" panose="05050102010706020507" pitchFamily="18" charset="2"/>
              </a:rPr>
              <a:t></a:t>
            </a:r>
            <a:r>
              <a:rPr lang="en-US" dirty="0"/>
              <a:t> </a:t>
            </a:r>
            <a:r>
              <a:rPr lang="en-US" dirty="0" err="1"/>
              <a:t>scaling_factor</a:t>
            </a:r>
            <a:r>
              <a:rPr lang="en-US" dirty="0"/>
              <a:t> </a:t>
            </a:r>
          </a:p>
          <a:p>
            <a:pPr lvl="1"/>
            <a:r>
              <a:rPr lang="en-US" b="1" dirty="0" err="1">
                <a:solidFill>
                  <a:schemeClr val="accent4">
                    <a:lumMod val="50000"/>
                  </a:schemeClr>
                </a:solidFill>
                <a:latin typeface="Courier New" panose="02070309020205020404" pitchFamily="49" charset="0"/>
                <a:cs typeface="Courier New" panose="02070309020205020404" pitchFamily="49" charset="0"/>
              </a:rPr>
              <a:t>prio_ratios</a:t>
            </a:r>
            <a:r>
              <a:rPr lang="en-US" b="1" dirty="0">
                <a:solidFill>
                  <a:schemeClr val="accent4">
                    <a:lumMod val="50000"/>
                  </a:schemeClr>
                </a:solidFill>
                <a:latin typeface="Courier New" panose="02070309020205020404" pitchFamily="49" charset="0"/>
                <a:cs typeface="Courier New" panose="02070309020205020404" pitchFamily="49" charset="0"/>
              </a:rPr>
              <a:t>[priority] </a:t>
            </a:r>
            <a:r>
              <a:rPr lang="en-US" dirty="0">
                <a:cs typeface="Courier New" panose="02070309020205020404" pitchFamily="49" charset="0"/>
              </a:rPr>
              <a:t>is an array of constants to scale the </a:t>
            </a:r>
            <a:r>
              <a:rPr lang="en-US" dirty="0" err="1">
                <a:cs typeface="Courier New" panose="02070309020205020404" pitchFamily="49" charset="0"/>
              </a:rPr>
              <a:t>timeslice</a:t>
            </a:r>
            <a:r>
              <a:rPr lang="en-US" dirty="0">
                <a:cs typeface="Courier New" panose="02070309020205020404" pitchFamily="49" charset="0"/>
              </a:rPr>
              <a:t> by the priority</a:t>
            </a:r>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149</a:t>
            </a:fld>
            <a:endParaRPr lang="en-US"/>
          </a:p>
        </p:txBody>
      </p:sp>
    </p:spTree>
    <p:extLst>
      <p:ext uri="{BB962C8B-B14F-4D97-AF65-F5344CB8AC3E}">
        <p14:creationId xmlns:p14="http://schemas.microsoft.com/office/powerpoint/2010/main" val="2607886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Process Creation</a:t>
            </a:r>
          </a:p>
        </p:txBody>
      </p:sp>
      <p:sp>
        <p:nvSpPr>
          <p:cNvPr id="3" name="Content Placeholder 2"/>
          <p:cNvSpPr>
            <a:spLocks noGrp="1"/>
          </p:cNvSpPr>
          <p:nvPr>
            <p:ph idx="1"/>
          </p:nvPr>
        </p:nvSpPr>
        <p:spPr/>
        <p:txBody>
          <a:bodyPr/>
          <a:lstStyle/>
          <a:p>
            <a:r>
              <a:rPr lang="en-US" dirty="0"/>
              <a:t>Processes are created frequently</a:t>
            </a:r>
          </a:p>
          <a:p>
            <a:pPr lvl="1"/>
            <a:r>
              <a:rPr lang="en-US" dirty="0"/>
              <a:t>We want to do it quickly</a:t>
            </a:r>
          </a:p>
          <a:p>
            <a:pPr lvl="1"/>
            <a:endParaRPr lang="en-US" dirty="0"/>
          </a:p>
          <a:p>
            <a:r>
              <a:rPr lang="en-US" dirty="0"/>
              <a:t>In Linux, process creation is actually process duplication</a:t>
            </a:r>
          </a:p>
          <a:p>
            <a:pPr lvl="1"/>
            <a:r>
              <a:rPr lang="en-US" dirty="0"/>
              <a:t>A child process starts life as a clone of the parent</a:t>
            </a:r>
          </a:p>
          <a:p>
            <a:pPr lvl="1"/>
            <a:endParaRPr lang="en-US" dirty="0"/>
          </a:p>
          <a:p>
            <a:r>
              <a:rPr lang="en-US" dirty="0"/>
              <a:t>Three tricks of Linux kernel</a:t>
            </a:r>
          </a:p>
          <a:p>
            <a:pPr lvl="1"/>
            <a:r>
              <a:rPr lang="en-US" dirty="0"/>
              <a:t>Copy-on-Write (COW)</a:t>
            </a:r>
          </a:p>
          <a:p>
            <a:pPr lvl="1"/>
            <a:r>
              <a:rPr lang="en-US" dirty="0"/>
              <a:t>Lightweight process creation using </a:t>
            </a:r>
            <a:r>
              <a:rPr lang="en-US" b="1" dirty="0">
                <a:solidFill>
                  <a:schemeClr val="accent4">
                    <a:lumMod val="50000"/>
                  </a:schemeClr>
                </a:solidFill>
                <a:latin typeface="Courier New" panose="02070309020205020404" pitchFamily="49" charset="0"/>
                <a:cs typeface="Courier New" panose="02070309020205020404" pitchFamily="49" charset="0"/>
              </a:rPr>
              <a:t>clone()</a:t>
            </a:r>
          </a:p>
          <a:p>
            <a:pPr lvl="1"/>
            <a:r>
              <a:rPr lang="en-US" b="1" dirty="0" err="1">
                <a:solidFill>
                  <a:schemeClr val="accent4">
                    <a:lumMod val="50000"/>
                  </a:schemeClr>
                </a:solidFill>
                <a:latin typeface="Courier New" panose="02070309020205020404" pitchFamily="49" charset="0"/>
                <a:cs typeface="Courier New" panose="02070309020205020404" pitchFamily="49" charset="0"/>
              </a:rPr>
              <a:t>vfork</a:t>
            </a:r>
            <a:r>
              <a:rPr lang="en-US" b="1" dirty="0">
                <a:solidFill>
                  <a:schemeClr val="accent4">
                    <a:lumMod val="50000"/>
                  </a:schemeClr>
                </a:solidFill>
                <a:latin typeface="Courier New" panose="02070309020205020404" pitchFamily="49" charset="0"/>
                <a:cs typeface="Courier New" panose="02070309020205020404" pitchFamily="49" charset="0"/>
              </a:rPr>
              <a:t>()</a:t>
            </a:r>
          </a:p>
          <a:p>
            <a:pPr lvl="1"/>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15</a:t>
            </a:fld>
            <a:endParaRPr lang="en-US"/>
          </a:p>
        </p:txBody>
      </p:sp>
    </p:spTree>
    <p:extLst>
      <p:ext uri="{BB962C8B-B14F-4D97-AF65-F5344CB8AC3E}">
        <p14:creationId xmlns:p14="http://schemas.microsoft.com/office/powerpoint/2010/main" val="409435098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5E344-A835-4998-B250-42D62DF80B3C}"/>
              </a:ext>
            </a:extLst>
          </p:cNvPr>
          <p:cNvSpPr>
            <a:spLocks noGrp="1"/>
          </p:cNvSpPr>
          <p:nvPr>
            <p:ph type="title"/>
          </p:nvPr>
        </p:nvSpPr>
        <p:spPr/>
        <p:txBody>
          <a:bodyPr/>
          <a:lstStyle/>
          <a:p>
            <a:r>
              <a:rPr lang="en-SG" dirty="0">
                <a:solidFill>
                  <a:srgbClr val="0070C0"/>
                </a:solidFill>
              </a:rPr>
              <a:t>Virtual deadline</a:t>
            </a:r>
          </a:p>
        </p:txBody>
      </p:sp>
      <p:sp>
        <p:nvSpPr>
          <p:cNvPr id="3" name="Content Placeholder 2">
            <a:extLst>
              <a:ext uri="{FF2B5EF4-FFF2-40B4-BE49-F238E27FC236}">
                <a16:creationId xmlns:a16="http://schemas.microsoft.com/office/drawing/2014/main" id="{BA0566F2-EF4B-414B-9E73-F31545146C38}"/>
              </a:ext>
            </a:extLst>
          </p:cNvPr>
          <p:cNvSpPr>
            <a:spLocks noGrp="1"/>
          </p:cNvSpPr>
          <p:nvPr>
            <p:ph idx="1"/>
          </p:nvPr>
        </p:nvSpPr>
        <p:spPr/>
        <p:txBody>
          <a:bodyPr>
            <a:normAutofit fontScale="92500" lnSpcReduction="10000"/>
          </a:bodyPr>
          <a:lstStyle/>
          <a:p>
            <a:r>
              <a:rPr lang="en-SG" dirty="0"/>
              <a:t>The virtual deadline formula (given by Con) is:</a:t>
            </a:r>
          </a:p>
          <a:p>
            <a:pPr marL="457200" lvl="1" indent="0">
              <a:buNone/>
            </a:pPr>
            <a:r>
              <a:rPr lang="en-SG" dirty="0"/>
              <a:t>			</a:t>
            </a:r>
            <a:r>
              <a:rPr lang="en-SG" dirty="0">
                <a:solidFill>
                  <a:srgbClr val="FF0000"/>
                </a:solidFill>
              </a:rPr>
              <a:t>T = 6</a:t>
            </a:r>
          </a:p>
          <a:p>
            <a:pPr marL="457200" lvl="1" indent="0">
              <a:buNone/>
            </a:pPr>
            <a:r>
              <a:rPr lang="en-SG" dirty="0">
                <a:solidFill>
                  <a:srgbClr val="FF0000"/>
                </a:solidFill>
              </a:rPr>
              <a:t>			N = 1 &lt;&lt; 20</a:t>
            </a:r>
          </a:p>
          <a:p>
            <a:pPr marL="457200" lvl="1" indent="0">
              <a:buNone/>
            </a:pPr>
            <a:r>
              <a:rPr lang="en-SG" dirty="0">
                <a:solidFill>
                  <a:srgbClr val="FF0000"/>
                </a:solidFill>
              </a:rPr>
              <a:t>			d(n, t) = t + g(f(n)) * T * (N / 128)</a:t>
            </a:r>
          </a:p>
          <a:p>
            <a:pPr marL="457200" lvl="1" indent="0">
              <a:buNone/>
            </a:pPr>
            <a:endParaRPr lang="en-SG" dirty="0"/>
          </a:p>
          <a:p>
            <a:pPr lvl="2"/>
            <a:r>
              <a:rPr lang="en-SG" dirty="0">
                <a:solidFill>
                  <a:srgbClr val="FF0000"/>
                </a:solidFill>
              </a:rPr>
              <a:t>d(n, t) </a:t>
            </a:r>
            <a:r>
              <a:rPr lang="en-SG" dirty="0"/>
              <a:t>– virtual timeline in unsigned 64 bit integer</a:t>
            </a:r>
          </a:p>
          <a:p>
            <a:pPr lvl="2"/>
            <a:r>
              <a:rPr lang="en-SG" dirty="0">
                <a:solidFill>
                  <a:srgbClr val="FF0000"/>
                </a:solidFill>
              </a:rPr>
              <a:t>n</a:t>
            </a:r>
            <a:r>
              <a:rPr lang="en-SG" dirty="0"/>
              <a:t> – nice value</a:t>
            </a:r>
          </a:p>
          <a:p>
            <a:pPr lvl="2"/>
            <a:r>
              <a:rPr lang="en-SG" dirty="0">
                <a:solidFill>
                  <a:srgbClr val="FF0000"/>
                </a:solidFill>
              </a:rPr>
              <a:t>t</a:t>
            </a:r>
            <a:r>
              <a:rPr lang="en-SG" dirty="0"/>
              <a:t> – current time in nanoseconds</a:t>
            </a:r>
          </a:p>
          <a:p>
            <a:pPr lvl="2"/>
            <a:r>
              <a:rPr lang="en-SG" dirty="0">
                <a:solidFill>
                  <a:srgbClr val="FF0000"/>
                </a:solidFill>
              </a:rPr>
              <a:t>g(i)</a:t>
            </a:r>
            <a:r>
              <a:rPr lang="en-SG" dirty="0"/>
              <a:t> is the </a:t>
            </a:r>
            <a:r>
              <a:rPr lang="en-SG" dirty="0" err="1"/>
              <a:t>prio</a:t>
            </a:r>
            <a:r>
              <a:rPr lang="en-SG" dirty="0"/>
              <a:t> ratio table lookup</a:t>
            </a:r>
          </a:p>
          <a:p>
            <a:pPr lvl="2"/>
            <a:r>
              <a:rPr lang="en-SG" dirty="0">
                <a:solidFill>
                  <a:srgbClr val="FF0000"/>
                </a:solidFill>
              </a:rPr>
              <a:t>f(n)</a:t>
            </a:r>
            <a:r>
              <a:rPr lang="en-SG" dirty="0"/>
              <a:t> is the task’s nice to index mapping function</a:t>
            </a:r>
          </a:p>
          <a:p>
            <a:pPr lvl="2"/>
            <a:r>
              <a:rPr lang="en-SG" dirty="0">
                <a:solidFill>
                  <a:srgbClr val="FF0000"/>
                </a:solidFill>
              </a:rPr>
              <a:t>T</a:t>
            </a:r>
            <a:r>
              <a:rPr lang="en-SG" dirty="0"/>
              <a:t> is the round robin time slice in milliseconds</a:t>
            </a:r>
          </a:p>
          <a:p>
            <a:pPr lvl="2"/>
            <a:r>
              <a:rPr lang="en-SG" dirty="0">
                <a:solidFill>
                  <a:srgbClr val="FF0000"/>
                </a:solidFill>
              </a:rPr>
              <a:t>N</a:t>
            </a:r>
            <a:r>
              <a:rPr lang="en-SG" dirty="0"/>
              <a:t> is a constant of 1 millisecond in terms of nanosecond approximated by the nearest power of 2 value </a:t>
            </a:r>
          </a:p>
        </p:txBody>
      </p:sp>
      <p:sp>
        <p:nvSpPr>
          <p:cNvPr id="4" name="Date Placeholder 3">
            <a:extLst>
              <a:ext uri="{FF2B5EF4-FFF2-40B4-BE49-F238E27FC236}">
                <a16:creationId xmlns:a16="http://schemas.microsoft.com/office/drawing/2014/main" id="{47448504-679D-4AE8-A954-741A462FFB2D}"/>
              </a:ext>
            </a:extLst>
          </p:cNvPr>
          <p:cNvSpPr>
            <a:spLocks noGrp="1"/>
          </p:cNvSpPr>
          <p:nvPr>
            <p:ph type="dt" sz="half" idx="10"/>
          </p:nvPr>
        </p:nvSpPr>
        <p:spPr/>
        <p:txBody>
          <a:bodyPr/>
          <a:lstStyle/>
          <a:p>
            <a:r>
              <a:rPr lang="en-US"/>
              <a:t>CS5250 - 2021/2022 Sem 2</a:t>
            </a:r>
          </a:p>
        </p:txBody>
      </p:sp>
      <p:sp>
        <p:nvSpPr>
          <p:cNvPr id="5" name="Slide Number Placeholder 4">
            <a:extLst>
              <a:ext uri="{FF2B5EF4-FFF2-40B4-BE49-F238E27FC236}">
                <a16:creationId xmlns:a16="http://schemas.microsoft.com/office/drawing/2014/main" id="{A21CAAE5-D2FC-4051-A007-E848ACA63533}"/>
              </a:ext>
            </a:extLst>
          </p:cNvPr>
          <p:cNvSpPr>
            <a:spLocks noGrp="1"/>
          </p:cNvSpPr>
          <p:nvPr>
            <p:ph type="sldNum" sz="quarter" idx="12"/>
          </p:nvPr>
        </p:nvSpPr>
        <p:spPr/>
        <p:txBody>
          <a:bodyPr/>
          <a:lstStyle/>
          <a:p>
            <a:fld id="{05A2E525-0C9B-48D5-9F7C-5E12AEDD3D15}" type="slidenum">
              <a:rPr lang="en-US" smtClean="0"/>
              <a:t>150</a:t>
            </a:fld>
            <a:endParaRPr lang="en-US"/>
          </a:p>
        </p:txBody>
      </p:sp>
      <p:grpSp>
        <p:nvGrpSpPr>
          <p:cNvPr id="10" name="Group 9">
            <a:extLst>
              <a:ext uri="{FF2B5EF4-FFF2-40B4-BE49-F238E27FC236}">
                <a16:creationId xmlns:a16="http://schemas.microsoft.com/office/drawing/2014/main" id="{1511C633-EC16-4FF6-9A5B-9413D6872901}"/>
              </a:ext>
            </a:extLst>
          </p:cNvPr>
          <p:cNvGrpSpPr/>
          <p:nvPr/>
        </p:nvGrpSpPr>
        <p:grpSpPr>
          <a:xfrm>
            <a:off x="6333547" y="1780165"/>
            <a:ext cx="5325671" cy="2862322"/>
            <a:chOff x="6315075" y="1646238"/>
            <a:chExt cx="5325671" cy="2862322"/>
          </a:xfrm>
        </p:grpSpPr>
        <p:sp>
          <p:nvSpPr>
            <p:cNvPr id="6" name="TextBox 5">
              <a:extLst>
                <a:ext uri="{FF2B5EF4-FFF2-40B4-BE49-F238E27FC236}">
                  <a16:creationId xmlns:a16="http://schemas.microsoft.com/office/drawing/2014/main" id="{D22C647A-3828-4C99-80C8-3748AA305AB1}"/>
                </a:ext>
              </a:extLst>
            </p:cNvPr>
            <p:cNvSpPr txBox="1"/>
            <p:nvPr/>
          </p:nvSpPr>
          <p:spPr>
            <a:xfrm>
              <a:off x="8203582" y="1646238"/>
              <a:ext cx="3437164" cy="2862322"/>
            </a:xfrm>
            <a:prstGeom prst="rect">
              <a:avLst/>
            </a:prstGeom>
            <a:solidFill>
              <a:srgbClr val="FFC000"/>
            </a:solidFill>
          </p:spPr>
          <p:txBody>
            <a:bodyPr wrap="square" rtlCol="0">
              <a:spAutoFit/>
            </a:bodyPr>
            <a:lstStyle/>
            <a:p>
              <a:r>
                <a:rPr lang="en-SG" dirty="0"/>
                <a:t>N = 10</a:t>
              </a:r>
              <a:r>
                <a:rPr lang="en-SG" baseline="30000" dirty="0"/>
                <a:t>9</a:t>
              </a:r>
              <a:r>
                <a:rPr lang="en-SG" dirty="0"/>
                <a:t> / 10</a:t>
              </a:r>
              <a:r>
                <a:rPr lang="en-SG" baseline="30000" dirty="0"/>
                <a:t>3</a:t>
              </a:r>
              <a:r>
                <a:rPr lang="en-SG" dirty="0"/>
                <a:t> (nano/milli)</a:t>
              </a:r>
            </a:p>
            <a:p>
              <a:r>
                <a:rPr lang="en-SG" dirty="0"/>
                <a:t>    = 1,000,000 </a:t>
              </a:r>
            </a:p>
            <a:p>
              <a:endParaRPr lang="en-SG" dirty="0"/>
            </a:p>
            <a:p>
              <a:pPr defTabSz="628650"/>
              <a:r>
                <a:rPr lang="en-SG" dirty="0"/>
                <a:t>Scaling factor	= N / 128</a:t>
              </a:r>
            </a:p>
            <a:p>
              <a:pPr defTabSz="628650"/>
              <a:r>
                <a:rPr lang="en-SG" dirty="0"/>
                <a:t>		= 1,000,000 / 128</a:t>
              </a:r>
            </a:p>
            <a:p>
              <a:pPr defTabSz="628650"/>
              <a:r>
                <a:rPr lang="en-SG" dirty="0"/>
                <a:t>		= 7,812.5</a:t>
              </a:r>
            </a:p>
            <a:p>
              <a:pPr defTabSz="628650"/>
              <a:r>
                <a:rPr lang="en-SG" dirty="0"/>
                <a:t>Approximated by 8192 (so that arithmetic can use shifts instead of multiplication)</a:t>
              </a:r>
            </a:p>
            <a:p>
              <a:r>
                <a:rPr lang="en-SG" dirty="0"/>
                <a:t>	       </a:t>
              </a:r>
            </a:p>
          </p:txBody>
        </p:sp>
        <p:sp>
          <p:nvSpPr>
            <p:cNvPr id="7" name="Rectangle 6">
              <a:extLst>
                <a:ext uri="{FF2B5EF4-FFF2-40B4-BE49-F238E27FC236}">
                  <a16:creationId xmlns:a16="http://schemas.microsoft.com/office/drawing/2014/main" id="{A0984B9A-02A0-4EE4-989E-BB03E2A0AF97}"/>
                </a:ext>
              </a:extLst>
            </p:cNvPr>
            <p:cNvSpPr/>
            <p:nvPr/>
          </p:nvSpPr>
          <p:spPr>
            <a:xfrm>
              <a:off x="6315075" y="2669721"/>
              <a:ext cx="1081768" cy="44903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9" name="Straight Connector 8">
              <a:extLst>
                <a:ext uri="{FF2B5EF4-FFF2-40B4-BE49-F238E27FC236}">
                  <a16:creationId xmlns:a16="http://schemas.microsoft.com/office/drawing/2014/main" id="{A7C07B01-66BA-494C-B81B-B7C180797D83}"/>
                </a:ext>
              </a:extLst>
            </p:cNvPr>
            <p:cNvCxnSpPr/>
            <p:nvPr/>
          </p:nvCxnSpPr>
          <p:spPr>
            <a:xfrm flipV="1">
              <a:off x="7396843" y="1690688"/>
              <a:ext cx="866775" cy="97903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4220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70C0"/>
                </a:solidFill>
              </a:rPr>
              <a:t>The parameters</a:t>
            </a:r>
          </a:p>
        </p:txBody>
      </p:sp>
      <p:sp>
        <p:nvSpPr>
          <p:cNvPr id="3" name="Content Placeholder 2"/>
          <p:cNvSpPr>
            <a:spLocks noGrp="1"/>
          </p:cNvSpPr>
          <p:nvPr>
            <p:ph idx="1"/>
          </p:nvPr>
        </p:nvSpPr>
        <p:spPr>
          <a:xfrm>
            <a:off x="838200" y="1825625"/>
            <a:ext cx="7988968" cy="4351338"/>
          </a:xfrm>
        </p:spPr>
        <p:txBody>
          <a:bodyPr>
            <a:normAutofit fontScale="92500" lnSpcReduction="20000"/>
          </a:bodyPr>
          <a:lstStyle/>
          <a:p>
            <a:r>
              <a:rPr lang="en-US" dirty="0"/>
              <a:t>“Scaling factor” is 8192</a:t>
            </a:r>
          </a:p>
          <a:p>
            <a:pPr lvl="1"/>
            <a:r>
              <a:rPr lang="en-US" b="1" dirty="0" err="1">
                <a:solidFill>
                  <a:schemeClr val="accent4">
                    <a:lumMod val="50000"/>
                  </a:schemeClr>
                </a:solidFill>
                <a:latin typeface="Courier New" panose="02070309020205020404" pitchFamily="49" charset="0"/>
              </a:rPr>
              <a:t>rr_interval</a:t>
            </a:r>
            <a:r>
              <a:rPr lang="en-US" dirty="0"/>
              <a:t> is in millisecond while </a:t>
            </a:r>
            <a:r>
              <a:rPr lang="en-US" b="1" dirty="0" err="1">
                <a:solidFill>
                  <a:schemeClr val="accent4">
                    <a:lumMod val="50000"/>
                  </a:schemeClr>
                </a:solidFill>
                <a:latin typeface="Courier New" panose="02070309020205020404" pitchFamily="49" charset="0"/>
              </a:rPr>
              <a:t>niffies</a:t>
            </a:r>
            <a:r>
              <a:rPr lang="en-US" dirty="0"/>
              <a:t> are in nanosecond, hence the need for scaling. So need to scale by 1,000,000.</a:t>
            </a:r>
          </a:p>
          <a:p>
            <a:pPr lvl="1"/>
            <a:r>
              <a:rPr lang="en-US" dirty="0"/>
              <a:t>Need to divide by 128 is to reduce the magnitude of </a:t>
            </a:r>
            <a:r>
              <a:rPr lang="en-US" b="1" dirty="0" err="1">
                <a:solidFill>
                  <a:schemeClr val="accent4">
                    <a:lumMod val="50000"/>
                  </a:schemeClr>
                </a:solidFill>
                <a:latin typeface="Courier New" panose="02070309020205020404" pitchFamily="49" charset="0"/>
                <a:cs typeface="Courier New" panose="02070309020205020404" pitchFamily="49" charset="0"/>
              </a:rPr>
              <a:t>prio_ratio</a:t>
            </a:r>
            <a:r>
              <a:rPr lang="en-US" dirty="0"/>
              <a:t>, so that at niceness -20, it will be effectively 1.</a:t>
            </a:r>
          </a:p>
          <a:p>
            <a:pPr lvl="1"/>
            <a:r>
              <a:rPr lang="en-US" dirty="0"/>
              <a:t>1,000,000 / 128 = 7,812.5. To optimize the computation, round to 8192 and use shifts instead of multiply.</a:t>
            </a:r>
          </a:p>
          <a:p>
            <a:pPr lvl="1"/>
            <a:endParaRPr lang="en-US" dirty="0"/>
          </a:p>
          <a:p>
            <a:r>
              <a:rPr lang="en-US" dirty="0"/>
              <a:t>“priority” maps -20 to +19 to 0 to 39 for array indexing</a:t>
            </a:r>
          </a:p>
          <a:p>
            <a:endParaRPr lang="en-US" dirty="0"/>
          </a:p>
          <a:p>
            <a:r>
              <a:rPr lang="en-US" dirty="0"/>
              <a:t>“</a:t>
            </a:r>
            <a:r>
              <a:rPr lang="en-US" dirty="0" err="1"/>
              <a:t>prio_ratios</a:t>
            </a:r>
            <a:r>
              <a:rPr lang="en-US" dirty="0"/>
              <a:t>” starts with 128 for niceness -20, </a:t>
            </a:r>
            <a:br>
              <a:rPr lang="en-US" dirty="0"/>
            </a:br>
            <a:r>
              <a:rPr lang="en-US" dirty="0"/>
              <a:t> scaled by 1.1 (with rounding to integer) thereafter.</a:t>
            </a:r>
          </a:p>
          <a:p>
            <a:endParaRPr lang="en-US" dirty="0"/>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151</a:t>
            </a:fld>
            <a:endParaRPr lang="en-US"/>
          </a:p>
        </p:txBody>
      </p:sp>
      <p:grpSp>
        <p:nvGrpSpPr>
          <p:cNvPr id="8" name="Group 7"/>
          <p:cNvGrpSpPr/>
          <p:nvPr/>
        </p:nvGrpSpPr>
        <p:grpSpPr>
          <a:xfrm>
            <a:off x="9184105" y="673768"/>
            <a:ext cx="1812758" cy="5025190"/>
            <a:chOff x="9184105" y="673768"/>
            <a:chExt cx="1812758" cy="5025190"/>
          </a:xfrm>
        </p:grpSpPr>
        <p:sp>
          <p:nvSpPr>
            <p:cNvPr id="7" name="Rectangle 6"/>
            <p:cNvSpPr/>
            <p:nvPr/>
          </p:nvSpPr>
          <p:spPr>
            <a:xfrm>
              <a:off x="9184105" y="673768"/>
              <a:ext cx="1812758" cy="502519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9265318" y="741948"/>
              <a:ext cx="1630409" cy="4894596"/>
            </a:xfrm>
            <a:prstGeom prst="rect">
              <a:avLst/>
            </a:prstGeom>
          </p:spPr>
        </p:pic>
      </p:grpSp>
    </p:spTree>
    <p:extLst>
      <p:ext uri="{BB962C8B-B14F-4D97-AF65-F5344CB8AC3E}">
        <p14:creationId xmlns:p14="http://schemas.microsoft.com/office/powerpoint/2010/main" val="42517975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How it works</a:t>
            </a:r>
          </a:p>
        </p:txBody>
      </p:sp>
      <p:sp>
        <p:nvSpPr>
          <p:cNvPr id="3" name="Content Placeholder 2"/>
          <p:cNvSpPr>
            <a:spLocks noGrp="1"/>
          </p:cNvSpPr>
          <p:nvPr>
            <p:ph idx="1"/>
          </p:nvPr>
        </p:nvSpPr>
        <p:spPr/>
        <p:txBody>
          <a:bodyPr/>
          <a:lstStyle/>
          <a:p>
            <a:r>
              <a:rPr lang="en-US" dirty="0"/>
              <a:t>Task exhausts </a:t>
            </a:r>
            <a:r>
              <a:rPr lang="en-US" dirty="0" err="1"/>
              <a:t>timeslice</a:t>
            </a:r>
            <a:r>
              <a:rPr lang="en-US" dirty="0"/>
              <a:t>: </a:t>
            </a:r>
          </a:p>
          <a:p>
            <a:pPr lvl="1"/>
            <a:r>
              <a:rPr lang="en-US" dirty="0"/>
              <a:t>task taken off the CPU</a:t>
            </a:r>
          </a:p>
          <a:p>
            <a:pPr lvl="1"/>
            <a:r>
              <a:rPr lang="en-US" dirty="0" err="1"/>
              <a:t>timeslice</a:t>
            </a:r>
            <a:r>
              <a:rPr lang="en-US" dirty="0"/>
              <a:t> refilled</a:t>
            </a:r>
          </a:p>
          <a:p>
            <a:pPr lvl="1"/>
            <a:r>
              <a:rPr lang="en-US" dirty="0"/>
              <a:t>deadline recomputed </a:t>
            </a:r>
          </a:p>
          <a:p>
            <a:r>
              <a:rPr lang="en-US" dirty="0"/>
              <a:t>When a task sleeps: </a:t>
            </a:r>
          </a:p>
          <a:p>
            <a:pPr lvl="1"/>
            <a:r>
              <a:rPr lang="en-US" dirty="0" err="1"/>
              <a:t>Timeslice</a:t>
            </a:r>
            <a:r>
              <a:rPr lang="en-US" dirty="0"/>
              <a:t> and deadline are untouched</a:t>
            </a:r>
          </a:p>
          <a:p>
            <a:r>
              <a:rPr lang="en-US" dirty="0"/>
              <a:t>Preemption by a newly woken task having higher priority or an earlier deadline than that of a currently running task’s:</a:t>
            </a:r>
          </a:p>
          <a:p>
            <a:pPr lvl="1"/>
            <a:r>
              <a:rPr lang="en-US" dirty="0"/>
              <a:t>New task takes over the processor</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152</a:t>
            </a:fld>
            <a:endParaRPr lang="en-US"/>
          </a:p>
        </p:txBody>
      </p:sp>
    </p:spTree>
    <p:extLst>
      <p:ext uri="{BB962C8B-B14F-4D97-AF65-F5344CB8AC3E}">
        <p14:creationId xmlns:p14="http://schemas.microsoft.com/office/powerpoint/2010/main" val="383969198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BFS finding the next task</a:t>
            </a:r>
          </a:p>
        </p:txBody>
      </p:sp>
      <p:sp>
        <p:nvSpPr>
          <p:cNvPr id="3" name="Content Placeholder 2"/>
          <p:cNvSpPr>
            <a:spLocks noGrp="1"/>
          </p:cNvSpPr>
          <p:nvPr>
            <p:ph idx="1"/>
          </p:nvPr>
        </p:nvSpPr>
        <p:spPr/>
        <p:txBody>
          <a:bodyPr/>
          <a:lstStyle/>
          <a:p>
            <a:r>
              <a:rPr lang="en-US" dirty="0"/>
              <a:t>Use the priority bit map trick to see what is the first queue that is non-empty</a:t>
            </a:r>
          </a:p>
          <a:p>
            <a:endParaRPr lang="en-US" dirty="0"/>
          </a:p>
          <a:p>
            <a:r>
              <a:rPr lang="en-US" dirty="0"/>
              <a:t>Then loop through the queue to find the task with the </a:t>
            </a:r>
            <a:r>
              <a:rPr lang="en-US">
                <a:solidFill>
                  <a:srgbClr val="FF0000"/>
                </a:solidFill>
              </a:rPr>
              <a:t>earliest</a:t>
            </a:r>
            <a:r>
              <a:rPr lang="en-US"/>
              <a:t> deadline</a:t>
            </a:r>
          </a:p>
          <a:p>
            <a:pPr lvl="1"/>
            <a:r>
              <a:rPr lang="en-US"/>
              <a:t>New items are simply inserted to the end of the queue</a:t>
            </a:r>
          </a:p>
          <a:p>
            <a:pPr lvl="1"/>
            <a:r>
              <a:rPr lang="en-US"/>
              <a:t>Hence, O(</a:t>
            </a:r>
            <a:r>
              <a:rPr lang="en-US" i="1"/>
              <a:t>n</a:t>
            </a:r>
            <a:r>
              <a:rPr lang="en-US"/>
              <a:t>) to find an item</a:t>
            </a:r>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153</a:t>
            </a:fld>
            <a:endParaRPr lang="en-US"/>
          </a:p>
        </p:txBody>
      </p:sp>
    </p:spTree>
    <p:extLst>
      <p:ext uri="{BB962C8B-B14F-4D97-AF65-F5344CB8AC3E}">
        <p14:creationId xmlns:p14="http://schemas.microsoft.com/office/powerpoint/2010/main" val="253805487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Isochronous and </a:t>
            </a:r>
            <a:r>
              <a:rPr lang="en-US" dirty="0" err="1">
                <a:solidFill>
                  <a:srgbClr val="0070C0"/>
                </a:solidFill>
              </a:rPr>
              <a:t>Idleprio</a:t>
            </a:r>
            <a:r>
              <a:rPr lang="en-US" dirty="0">
                <a:solidFill>
                  <a:srgbClr val="0070C0"/>
                </a:solidFill>
              </a:rPr>
              <a:t> scheduling</a:t>
            </a:r>
          </a:p>
        </p:txBody>
      </p:sp>
      <p:sp>
        <p:nvSpPr>
          <p:cNvPr id="3" name="Content Placeholder 2"/>
          <p:cNvSpPr>
            <a:spLocks noGrp="1"/>
          </p:cNvSpPr>
          <p:nvPr>
            <p:ph idx="1"/>
          </p:nvPr>
        </p:nvSpPr>
        <p:spPr/>
        <p:txBody>
          <a:bodyPr/>
          <a:lstStyle/>
          <a:p>
            <a:r>
              <a:rPr lang="en-US" dirty="0"/>
              <a:t>Isochronous scheduling (</a:t>
            </a:r>
            <a:r>
              <a:rPr lang="en-US" b="1" dirty="0">
                <a:solidFill>
                  <a:schemeClr val="accent4">
                    <a:lumMod val="50000"/>
                  </a:schemeClr>
                </a:solidFill>
                <a:latin typeface="Courier New" panose="02070309020205020404" pitchFamily="49" charset="0"/>
                <a:cs typeface="Courier New" panose="02070309020205020404" pitchFamily="49" charset="0"/>
              </a:rPr>
              <a:t>SCHED_ISO</a:t>
            </a:r>
            <a:r>
              <a:rPr lang="en-US" dirty="0"/>
              <a:t>) designed to provide users without super user privileges with performance close to real-time</a:t>
            </a:r>
          </a:p>
          <a:p>
            <a:pPr lvl="1"/>
            <a:r>
              <a:rPr lang="en-US" dirty="0"/>
              <a:t>Priority higher than normal</a:t>
            </a:r>
          </a:p>
          <a:p>
            <a:pPr lvl="1"/>
            <a:r>
              <a:rPr lang="en-US" dirty="0"/>
              <a:t>A task requesting for </a:t>
            </a:r>
            <a:r>
              <a:rPr lang="en-US" dirty="0" err="1"/>
              <a:t>realtime</a:t>
            </a:r>
            <a:r>
              <a:rPr lang="en-US" dirty="0"/>
              <a:t> priority but lacks the privilege will be bumped to </a:t>
            </a:r>
            <a:r>
              <a:rPr lang="en-US" b="1" dirty="0">
                <a:solidFill>
                  <a:schemeClr val="accent4">
                    <a:lumMod val="50000"/>
                  </a:schemeClr>
                </a:solidFill>
                <a:latin typeface="Courier New" panose="02070309020205020404" pitchFamily="49" charset="0"/>
                <a:cs typeface="Courier New" panose="02070309020205020404" pitchFamily="49" charset="0"/>
              </a:rPr>
              <a:t>SCHED_ISO </a:t>
            </a:r>
          </a:p>
          <a:p>
            <a:pPr lvl="1"/>
            <a:r>
              <a:rPr lang="en-US" dirty="0"/>
              <a:t>A </a:t>
            </a:r>
            <a:r>
              <a:rPr lang="en-US" b="1" dirty="0">
                <a:solidFill>
                  <a:schemeClr val="accent4">
                    <a:lumMod val="50000"/>
                  </a:schemeClr>
                </a:solidFill>
                <a:latin typeface="Courier New" panose="02070309020205020404" pitchFamily="49" charset="0"/>
                <a:cs typeface="Courier New" panose="02070309020205020404" pitchFamily="49" charset="0"/>
              </a:rPr>
              <a:t>SCHED_ISO</a:t>
            </a:r>
            <a:r>
              <a:rPr lang="en-US" dirty="0"/>
              <a:t> task needs </a:t>
            </a:r>
            <a:r>
              <a:rPr lang="en-US" dirty="0" err="1"/>
              <a:t>superuser</a:t>
            </a:r>
            <a:r>
              <a:rPr lang="en-US" dirty="0"/>
              <a:t> privilege to go back to normal</a:t>
            </a:r>
          </a:p>
          <a:p>
            <a:pPr lvl="1"/>
            <a:r>
              <a:rPr lang="en-US" dirty="0"/>
              <a:t>Scheduled in round robin with </a:t>
            </a:r>
            <a:r>
              <a:rPr lang="en-US" b="1" dirty="0" err="1">
                <a:solidFill>
                  <a:schemeClr val="accent4">
                    <a:lumMod val="50000"/>
                  </a:schemeClr>
                </a:solidFill>
                <a:latin typeface="Courier New" panose="02070309020205020404" pitchFamily="49" charset="0"/>
                <a:cs typeface="Courier New" panose="02070309020205020404" pitchFamily="49" charset="0"/>
              </a:rPr>
              <a:t>rr_interval</a:t>
            </a:r>
            <a:r>
              <a:rPr lang="en-US" dirty="0"/>
              <a:t> </a:t>
            </a:r>
            <a:r>
              <a:rPr lang="en-US" dirty="0" err="1"/>
              <a:t>timeslice</a:t>
            </a:r>
            <a:endParaRPr lang="en-US" dirty="0"/>
          </a:p>
          <a:p>
            <a:pPr lvl="1"/>
            <a:endParaRPr lang="en-US" dirty="0"/>
          </a:p>
          <a:p>
            <a:r>
              <a:rPr lang="en-US" dirty="0" err="1"/>
              <a:t>Idleprio</a:t>
            </a:r>
            <a:r>
              <a:rPr lang="en-US" dirty="0"/>
              <a:t> for really low priority work – when system is idle</a:t>
            </a:r>
          </a:p>
          <a:p>
            <a:pPr lvl="1"/>
            <a:r>
              <a:rPr lang="en-US" dirty="0"/>
              <a:t>Example: run </a:t>
            </a:r>
            <a:r>
              <a:rPr lang="en-US" dirty="0" err="1"/>
              <a:t>SETI@home</a:t>
            </a:r>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154</a:t>
            </a:fld>
            <a:endParaRPr lang="en-US"/>
          </a:p>
        </p:txBody>
      </p:sp>
    </p:spTree>
    <p:extLst>
      <p:ext uri="{BB962C8B-B14F-4D97-AF65-F5344CB8AC3E}">
        <p14:creationId xmlns:p14="http://schemas.microsoft.com/office/powerpoint/2010/main" val="21404922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solidFill>
                  <a:srgbClr val="FF0000"/>
                </a:solidFill>
              </a:rPr>
              <a:t>Skip List</a:t>
            </a:r>
          </a:p>
        </p:txBody>
      </p:sp>
      <p:sp>
        <p:nvSpPr>
          <p:cNvPr id="7" name="Subtitle 6"/>
          <p:cNvSpPr>
            <a:spLocks noGrp="1"/>
          </p:cNvSpPr>
          <p:nvPr>
            <p:ph type="subTitle" idx="1"/>
          </p:nvPr>
        </p:nvSpPr>
        <p:spPr/>
        <p:txBody>
          <a:bodyPr/>
          <a:lstStyle/>
          <a:p>
            <a:r>
              <a:rPr lang="en-US" dirty="0">
                <a:solidFill>
                  <a:srgbClr val="0070C0"/>
                </a:solidFill>
              </a:rPr>
              <a:t>A Digression</a:t>
            </a:r>
          </a:p>
        </p:txBody>
      </p:sp>
      <p:sp>
        <p:nvSpPr>
          <p:cNvPr id="8" name="TextBox 7"/>
          <p:cNvSpPr txBox="1"/>
          <p:nvPr/>
        </p:nvSpPr>
        <p:spPr>
          <a:xfrm>
            <a:off x="7159255" y="5344633"/>
            <a:ext cx="4219938" cy="369332"/>
          </a:xfrm>
          <a:prstGeom prst="rect">
            <a:avLst/>
          </a:prstGeom>
          <a:noFill/>
        </p:spPr>
        <p:txBody>
          <a:bodyPr wrap="none" rtlCol="0">
            <a:spAutoFit/>
          </a:bodyPr>
          <a:lstStyle/>
          <a:p>
            <a:r>
              <a:rPr lang="en-US" dirty="0"/>
              <a:t>Source: M.T. Goodrich and R. </a:t>
            </a:r>
            <a:r>
              <a:rPr lang="en-US" dirty="0" err="1"/>
              <a:t>Tamassia</a:t>
            </a:r>
            <a:r>
              <a:rPr lang="en-US" dirty="0"/>
              <a:t>, UCI</a:t>
            </a:r>
          </a:p>
        </p:txBody>
      </p:sp>
    </p:spTree>
    <p:extLst>
      <p:ext uri="{BB962C8B-B14F-4D97-AF65-F5344CB8AC3E}">
        <p14:creationId xmlns:p14="http://schemas.microsoft.com/office/powerpoint/2010/main" val="51377039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026"/>
          <p:cNvSpPr>
            <a:spLocks noGrp="1" noChangeArrowheads="1"/>
          </p:cNvSpPr>
          <p:nvPr>
            <p:ph type="title"/>
          </p:nvPr>
        </p:nvSpPr>
        <p:spPr/>
        <p:txBody>
          <a:bodyPr/>
          <a:lstStyle/>
          <a:p>
            <a:r>
              <a:rPr lang="en-US" altLang="en-US" dirty="0">
                <a:solidFill>
                  <a:srgbClr val="0070C0"/>
                </a:solidFill>
              </a:rPr>
              <a:t>What is a Skip List</a:t>
            </a:r>
          </a:p>
        </p:txBody>
      </p:sp>
      <p:sp>
        <p:nvSpPr>
          <p:cNvPr id="144387" name="Rectangle 1027" descr="Rectangle: Click to edit Master text styles&#10;Second level&#10;Third level&#10;Fourth level&#10;Fifth level"/>
          <p:cNvSpPr>
            <a:spLocks noGrp="1" noChangeArrowheads="1"/>
          </p:cNvSpPr>
          <p:nvPr>
            <p:ph idx="1"/>
          </p:nvPr>
        </p:nvSpPr>
        <p:spPr/>
        <p:txBody>
          <a:bodyPr>
            <a:normAutofit/>
          </a:bodyPr>
          <a:lstStyle/>
          <a:p>
            <a:pPr>
              <a:lnSpc>
                <a:spcPct val="90000"/>
              </a:lnSpc>
            </a:pPr>
            <a:r>
              <a:rPr lang="en-US" altLang="en-US" sz="2000" dirty="0"/>
              <a:t>A </a:t>
            </a:r>
            <a:r>
              <a:rPr lang="en-US" altLang="en-US" sz="2000" dirty="0">
                <a:solidFill>
                  <a:srgbClr val="FF0000"/>
                </a:solidFill>
              </a:rPr>
              <a:t>skip list </a:t>
            </a:r>
            <a:r>
              <a:rPr lang="en-US" altLang="en-US" sz="2000" dirty="0"/>
              <a:t>of level </a:t>
            </a:r>
            <a:r>
              <a:rPr lang="en-US" altLang="en-US" sz="2000" b="1" i="1" dirty="0">
                <a:latin typeface="Times New Roman" panose="02020603050405020304" pitchFamily="18" charset="0"/>
                <a:cs typeface="Times New Roman" panose="02020603050405020304" pitchFamily="18" charset="0"/>
              </a:rPr>
              <a:t>h</a:t>
            </a:r>
            <a:r>
              <a:rPr lang="en-US" altLang="en-US" sz="2000" dirty="0"/>
              <a:t> for a set </a:t>
            </a:r>
            <a:r>
              <a:rPr lang="en-US" altLang="en-US" sz="2000" b="1" i="1" dirty="0">
                <a:latin typeface="Times New Roman" panose="02020603050405020304" pitchFamily="18" charset="0"/>
              </a:rPr>
              <a:t>S</a:t>
            </a:r>
            <a:r>
              <a:rPr lang="en-US" altLang="en-US" sz="2000" dirty="0"/>
              <a:t> of distinct items is a series of lists </a:t>
            </a:r>
            <a:r>
              <a:rPr lang="en-US" altLang="en-US" sz="2000" b="1" i="1" dirty="0">
                <a:latin typeface="Times New Roman" panose="02020603050405020304" pitchFamily="18" charset="0"/>
              </a:rPr>
              <a:t>S</a:t>
            </a:r>
            <a:r>
              <a:rPr lang="en-US" altLang="en-US" sz="2000" baseline="-25000" dirty="0">
                <a:latin typeface="Times New Roman" panose="02020603050405020304" pitchFamily="18" charset="0"/>
              </a:rPr>
              <a:t>0</a:t>
            </a:r>
            <a:r>
              <a:rPr lang="en-US" altLang="en-US" sz="2000" dirty="0">
                <a:latin typeface="Times New Roman" panose="02020603050405020304" pitchFamily="18" charset="0"/>
              </a:rPr>
              <a:t>, </a:t>
            </a:r>
            <a:r>
              <a:rPr lang="en-US" altLang="en-US" sz="2000" b="1" i="1" dirty="0">
                <a:latin typeface="Times New Roman" panose="02020603050405020304" pitchFamily="18" charset="0"/>
              </a:rPr>
              <a:t>S</a:t>
            </a:r>
            <a:r>
              <a:rPr lang="en-US" altLang="en-US" sz="2000" baseline="-25000" dirty="0">
                <a:latin typeface="Times New Roman" panose="02020603050405020304" pitchFamily="18" charset="0"/>
              </a:rPr>
              <a:t>1 </a:t>
            </a:r>
            <a:r>
              <a:rPr lang="en-US" altLang="en-US" sz="2000" dirty="0">
                <a:latin typeface="Times New Roman" panose="02020603050405020304" pitchFamily="18" charset="0"/>
              </a:rPr>
              <a:t>, … , </a:t>
            </a:r>
            <a:r>
              <a:rPr lang="en-US" altLang="en-US" sz="2000" b="1" i="1" dirty="0" err="1">
                <a:latin typeface="Times New Roman" panose="02020603050405020304" pitchFamily="18" charset="0"/>
              </a:rPr>
              <a:t>S</a:t>
            </a:r>
            <a:r>
              <a:rPr lang="en-US" altLang="en-US" sz="2000" b="1" i="1" baseline="-25000" dirty="0" err="1">
                <a:latin typeface="Times New Roman" panose="02020603050405020304" pitchFamily="18" charset="0"/>
              </a:rPr>
              <a:t>h</a:t>
            </a:r>
            <a:r>
              <a:rPr lang="en-US" altLang="en-US" sz="2000" dirty="0"/>
              <a:t> such that</a:t>
            </a:r>
          </a:p>
          <a:p>
            <a:pPr lvl="1">
              <a:lnSpc>
                <a:spcPct val="90000"/>
              </a:lnSpc>
            </a:pPr>
            <a:r>
              <a:rPr lang="en-US" altLang="en-US" sz="1800" dirty="0"/>
              <a:t>Each list </a:t>
            </a:r>
            <a:r>
              <a:rPr lang="en-US" altLang="en-US" sz="1800" b="1" i="1" dirty="0">
                <a:latin typeface="Times New Roman" panose="02020603050405020304" pitchFamily="18" charset="0"/>
              </a:rPr>
              <a:t>S</a:t>
            </a:r>
            <a:r>
              <a:rPr lang="en-US" altLang="en-US" sz="1800" b="1" i="1" baseline="-25000" dirty="0">
                <a:latin typeface="Times New Roman" panose="02020603050405020304" pitchFamily="18" charset="0"/>
              </a:rPr>
              <a:t>i</a:t>
            </a:r>
            <a:r>
              <a:rPr lang="en-US" altLang="en-US" sz="1800" dirty="0"/>
              <a:t> contains the special keys </a:t>
            </a:r>
            <a:r>
              <a:rPr lang="en-US" altLang="en-US" sz="1800" dirty="0">
                <a:latin typeface="Symbol" panose="05050102010706020507" pitchFamily="18" charset="2"/>
                <a:sym typeface="Symbol" panose="05050102010706020507" pitchFamily="18" charset="2"/>
              </a:rPr>
              <a:t>+</a:t>
            </a:r>
            <a:r>
              <a:rPr lang="en-US" altLang="en-US" sz="1800" dirty="0">
                <a:sym typeface="Symbol" panose="05050102010706020507" pitchFamily="18" charset="2"/>
              </a:rPr>
              <a:t> </a:t>
            </a:r>
            <a:r>
              <a:rPr lang="en-US" altLang="en-US" sz="1800" dirty="0"/>
              <a:t>and </a:t>
            </a:r>
            <a:r>
              <a:rPr lang="en-US" altLang="en-US" sz="1800" dirty="0">
                <a:latin typeface="Symbol" panose="05050102010706020507" pitchFamily="18" charset="2"/>
                <a:sym typeface="Symbol" panose="05050102010706020507" pitchFamily="18" charset="2"/>
              </a:rPr>
              <a:t>-</a:t>
            </a:r>
            <a:r>
              <a:rPr lang="en-US" altLang="en-US" sz="1800" dirty="0">
                <a:sym typeface="Symbol" panose="05050102010706020507" pitchFamily="18" charset="2"/>
              </a:rPr>
              <a:t></a:t>
            </a:r>
            <a:r>
              <a:rPr lang="en-US" altLang="en-US" sz="1800" dirty="0"/>
              <a:t> </a:t>
            </a:r>
          </a:p>
          <a:p>
            <a:pPr lvl="1">
              <a:lnSpc>
                <a:spcPct val="90000"/>
              </a:lnSpc>
            </a:pPr>
            <a:r>
              <a:rPr lang="en-US" altLang="en-US" sz="1800" dirty="0"/>
              <a:t>List </a:t>
            </a:r>
            <a:r>
              <a:rPr lang="en-US" altLang="en-US" sz="1800" b="1" i="1" dirty="0">
                <a:latin typeface="Times New Roman" panose="02020603050405020304" pitchFamily="18" charset="0"/>
              </a:rPr>
              <a:t>S</a:t>
            </a:r>
            <a:r>
              <a:rPr lang="en-US" altLang="en-US" sz="1800" baseline="-25000" dirty="0">
                <a:latin typeface="Times New Roman" panose="02020603050405020304" pitchFamily="18" charset="0"/>
              </a:rPr>
              <a:t>0</a:t>
            </a:r>
            <a:r>
              <a:rPr lang="en-US" altLang="en-US" sz="1800" dirty="0"/>
              <a:t> contains the keys of </a:t>
            </a:r>
            <a:r>
              <a:rPr lang="en-US" altLang="en-US" sz="1800" b="1" i="1" dirty="0">
                <a:latin typeface="Times New Roman" panose="02020603050405020304" pitchFamily="18" charset="0"/>
              </a:rPr>
              <a:t>S </a:t>
            </a:r>
            <a:r>
              <a:rPr lang="en-US" altLang="en-US" sz="1800" dirty="0"/>
              <a:t>in non-decreasing order </a:t>
            </a:r>
            <a:endParaRPr lang="en-US" altLang="en-US" sz="1800" baseline="-25000" dirty="0">
              <a:latin typeface="Times New Roman" panose="02020603050405020304" pitchFamily="18" charset="0"/>
            </a:endParaRPr>
          </a:p>
          <a:p>
            <a:pPr lvl="1">
              <a:lnSpc>
                <a:spcPct val="90000"/>
              </a:lnSpc>
            </a:pPr>
            <a:r>
              <a:rPr lang="en-US" altLang="en-US" sz="1800" dirty="0"/>
              <a:t>Each list is a subsequence of the previous one, i.e.,</a:t>
            </a:r>
            <a:br>
              <a:rPr lang="en-US" altLang="en-US" sz="1800" dirty="0"/>
            </a:br>
            <a:r>
              <a:rPr lang="en-US" altLang="en-US" sz="1800" dirty="0"/>
              <a:t>			</a:t>
            </a:r>
            <a:r>
              <a:rPr lang="en-US" altLang="en-US" sz="1800" b="1" i="1" dirty="0">
                <a:latin typeface="Times New Roman" panose="02020603050405020304" pitchFamily="18" charset="0"/>
              </a:rPr>
              <a:t>S</a:t>
            </a:r>
            <a:r>
              <a:rPr lang="en-US" altLang="en-US" sz="1800" baseline="-25000" dirty="0">
                <a:latin typeface="Times New Roman" panose="02020603050405020304" pitchFamily="18" charset="0"/>
              </a:rPr>
              <a:t>0 </a:t>
            </a:r>
            <a:r>
              <a:rPr lang="en-US" altLang="en-US" sz="1800" dirty="0">
                <a:latin typeface="Times New Roman" panose="02020603050405020304" pitchFamily="18" charset="0"/>
                <a:sym typeface="Symbol" panose="05050102010706020507" pitchFamily="18" charset="2"/>
              </a:rPr>
              <a:t></a:t>
            </a:r>
            <a:r>
              <a:rPr lang="en-US" altLang="en-US" sz="1800" baseline="-25000" dirty="0">
                <a:latin typeface="Times New Roman" panose="02020603050405020304" pitchFamily="18" charset="0"/>
              </a:rPr>
              <a:t> </a:t>
            </a:r>
            <a:r>
              <a:rPr lang="en-US" altLang="en-US" sz="1800" b="1" i="1" dirty="0">
                <a:latin typeface="Times New Roman" panose="02020603050405020304" pitchFamily="18" charset="0"/>
              </a:rPr>
              <a:t>S</a:t>
            </a:r>
            <a:r>
              <a:rPr lang="en-US" altLang="en-US" sz="1800" baseline="-25000" dirty="0">
                <a:latin typeface="Times New Roman" panose="02020603050405020304" pitchFamily="18" charset="0"/>
              </a:rPr>
              <a:t>1 </a:t>
            </a:r>
            <a:r>
              <a:rPr lang="en-US" altLang="en-US" sz="1800" dirty="0">
                <a:latin typeface="Times New Roman" panose="02020603050405020304" pitchFamily="18" charset="0"/>
                <a:sym typeface="Symbol" panose="05050102010706020507" pitchFamily="18" charset="2"/>
              </a:rPr>
              <a:t></a:t>
            </a:r>
            <a:r>
              <a:rPr lang="en-US" altLang="en-US" sz="1800" baseline="-25000" dirty="0">
                <a:latin typeface="Times New Roman" panose="02020603050405020304" pitchFamily="18" charset="0"/>
              </a:rPr>
              <a:t> </a:t>
            </a:r>
            <a:r>
              <a:rPr lang="en-US" altLang="en-US" sz="1800" dirty="0">
                <a:latin typeface="Times New Roman" panose="02020603050405020304" pitchFamily="18" charset="0"/>
              </a:rPr>
              <a:t> … </a:t>
            </a:r>
            <a:r>
              <a:rPr lang="en-US" altLang="en-US" sz="1800" dirty="0">
                <a:latin typeface="Times New Roman" panose="02020603050405020304" pitchFamily="18" charset="0"/>
                <a:sym typeface="Symbol" panose="05050102010706020507" pitchFamily="18" charset="2"/>
              </a:rPr>
              <a:t></a:t>
            </a:r>
            <a:r>
              <a:rPr lang="en-US" altLang="en-US" sz="1800" dirty="0">
                <a:latin typeface="Times New Roman" panose="02020603050405020304" pitchFamily="18" charset="0"/>
              </a:rPr>
              <a:t> </a:t>
            </a:r>
            <a:r>
              <a:rPr lang="en-US" altLang="en-US" sz="1800" b="1" i="1" dirty="0" err="1">
                <a:latin typeface="Times New Roman" panose="02020603050405020304" pitchFamily="18" charset="0"/>
              </a:rPr>
              <a:t>S</a:t>
            </a:r>
            <a:r>
              <a:rPr lang="en-US" altLang="en-US" sz="1800" b="1" i="1" baseline="-25000" dirty="0" err="1">
                <a:latin typeface="Times New Roman" panose="02020603050405020304" pitchFamily="18" charset="0"/>
              </a:rPr>
              <a:t>h</a:t>
            </a:r>
            <a:endParaRPr lang="en-US" altLang="en-US" sz="1800" b="1" i="1" baseline="-25000" dirty="0">
              <a:latin typeface="Times New Roman" panose="02020603050405020304" pitchFamily="18" charset="0"/>
            </a:endParaRPr>
          </a:p>
          <a:p>
            <a:pPr lvl="1">
              <a:lnSpc>
                <a:spcPct val="90000"/>
              </a:lnSpc>
            </a:pPr>
            <a:r>
              <a:rPr lang="en-US" altLang="en-US" sz="1800" dirty="0"/>
              <a:t>List </a:t>
            </a:r>
            <a:r>
              <a:rPr lang="en-US" altLang="en-US" sz="1800" b="1" i="1" dirty="0" err="1">
                <a:latin typeface="Times New Roman" panose="02020603050405020304" pitchFamily="18" charset="0"/>
              </a:rPr>
              <a:t>S</a:t>
            </a:r>
            <a:r>
              <a:rPr lang="en-US" altLang="en-US" sz="1800" b="1" i="1" baseline="-25000" dirty="0" err="1">
                <a:latin typeface="Times New Roman" panose="02020603050405020304" pitchFamily="18" charset="0"/>
              </a:rPr>
              <a:t>h</a:t>
            </a:r>
            <a:r>
              <a:rPr lang="en-US" altLang="en-US" sz="1800" b="1" i="1" baseline="-25000" dirty="0">
                <a:latin typeface="Times New Roman" panose="02020603050405020304" pitchFamily="18" charset="0"/>
              </a:rPr>
              <a:t> </a:t>
            </a:r>
            <a:r>
              <a:rPr lang="en-US" altLang="en-US" sz="1800" dirty="0"/>
              <a:t>contains only the two special keys</a:t>
            </a:r>
          </a:p>
          <a:p>
            <a:pPr>
              <a:lnSpc>
                <a:spcPct val="90000"/>
              </a:lnSpc>
            </a:pPr>
            <a:r>
              <a:rPr lang="en-US" altLang="en-US" sz="2000" dirty="0"/>
              <a:t>An example:</a:t>
            </a:r>
          </a:p>
        </p:txBody>
      </p:sp>
      <p:sp>
        <p:nvSpPr>
          <p:cNvPr id="51" name="Slide Number Placeholder 6"/>
          <p:cNvSpPr>
            <a:spLocks noGrp="1"/>
          </p:cNvSpPr>
          <p:nvPr>
            <p:ph type="sldNum" sz="quarter" idx="12"/>
          </p:nvPr>
        </p:nvSpPr>
        <p:spPr/>
        <p:txBody>
          <a:bodyPr/>
          <a:lstStyle/>
          <a:p>
            <a:fld id="{7B982252-CE34-4041-AEA3-68FBB1D26954}" type="slidenum">
              <a:rPr lang="en-US" altLang="en-US"/>
              <a:pPr/>
              <a:t>156</a:t>
            </a:fld>
            <a:endParaRPr lang="en-US" altLang="en-US"/>
          </a:p>
        </p:txBody>
      </p:sp>
      <p:grpSp>
        <p:nvGrpSpPr>
          <p:cNvPr id="144479" name="Group 1119"/>
          <p:cNvGrpSpPr>
            <a:grpSpLocks/>
          </p:cNvGrpSpPr>
          <p:nvPr/>
        </p:nvGrpSpPr>
        <p:grpSpPr bwMode="auto">
          <a:xfrm>
            <a:off x="2854326" y="5862638"/>
            <a:ext cx="7280275" cy="215900"/>
            <a:chOff x="838" y="3693"/>
            <a:chExt cx="4586" cy="136"/>
          </a:xfrm>
        </p:grpSpPr>
        <p:sp>
          <p:nvSpPr>
            <p:cNvPr id="144389" name="Rectangle 1029"/>
            <p:cNvSpPr>
              <a:spLocks noChangeArrowheads="1"/>
            </p:cNvSpPr>
            <p:nvPr/>
          </p:nvSpPr>
          <p:spPr bwMode="auto">
            <a:xfrm>
              <a:off x="3896" y="3693"/>
              <a:ext cx="229" cy="136"/>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56</a:t>
              </a:r>
            </a:p>
          </p:txBody>
        </p:sp>
        <p:sp>
          <p:nvSpPr>
            <p:cNvPr id="144390" name="Rectangle 1030"/>
            <p:cNvSpPr>
              <a:spLocks noChangeArrowheads="1"/>
            </p:cNvSpPr>
            <p:nvPr/>
          </p:nvSpPr>
          <p:spPr bwMode="auto">
            <a:xfrm>
              <a:off x="4330" y="3693"/>
              <a:ext cx="227" cy="136"/>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64</a:t>
              </a:r>
            </a:p>
          </p:txBody>
        </p:sp>
        <p:sp>
          <p:nvSpPr>
            <p:cNvPr id="144391" name="Rectangle 1031"/>
            <p:cNvSpPr>
              <a:spLocks noChangeArrowheads="1"/>
            </p:cNvSpPr>
            <p:nvPr/>
          </p:nvSpPr>
          <p:spPr bwMode="auto">
            <a:xfrm>
              <a:off x="4762" y="3693"/>
              <a:ext cx="228" cy="136"/>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78</a:t>
              </a:r>
            </a:p>
          </p:txBody>
        </p:sp>
        <p:sp>
          <p:nvSpPr>
            <p:cNvPr id="144392" name="Rectangle 1032"/>
            <p:cNvSpPr>
              <a:spLocks noChangeArrowheads="1"/>
            </p:cNvSpPr>
            <p:nvPr/>
          </p:nvSpPr>
          <p:spPr bwMode="auto">
            <a:xfrm>
              <a:off x="5196" y="3693"/>
              <a:ext cx="228" cy="136"/>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endParaRPr lang="en-US" altLang="en-US">
                <a:latin typeface="Times New Roman" panose="02020603050405020304" pitchFamily="18" charset="0"/>
              </a:endParaRPr>
            </a:p>
          </p:txBody>
        </p:sp>
        <p:sp>
          <p:nvSpPr>
            <p:cNvPr id="144393" name="Rectangle 1033"/>
            <p:cNvSpPr>
              <a:spLocks noChangeArrowheads="1"/>
            </p:cNvSpPr>
            <p:nvPr/>
          </p:nvSpPr>
          <p:spPr bwMode="auto">
            <a:xfrm>
              <a:off x="2610" y="3693"/>
              <a:ext cx="228" cy="136"/>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31</a:t>
              </a:r>
            </a:p>
          </p:txBody>
        </p:sp>
        <p:sp>
          <p:nvSpPr>
            <p:cNvPr id="144394" name="Rectangle 1034"/>
            <p:cNvSpPr>
              <a:spLocks noChangeArrowheads="1"/>
            </p:cNvSpPr>
            <p:nvPr/>
          </p:nvSpPr>
          <p:spPr bwMode="auto">
            <a:xfrm>
              <a:off x="3043" y="3693"/>
              <a:ext cx="229" cy="136"/>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34</a:t>
              </a:r>
            </a:p>
          </p:txBody>
        </p:sp>
        <p:sp>
          <p:nvSpPr>
            <p:cNvPr id="144396" name="Rectangle 1036"/>
            <p:cNvSpPr>
              <a:spLocks noChangeArrowheads="1"/>
            </p:cNvSpPr>
            <p:nvPr/>
          </p:nvSpPr>
          <p:spPr bwMode="auto">
            <a:xfrm>
              <a:off x="3462" y="3693"/>
              <a:ext cx="229" cy="136"/>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44</a:t>
              </a:r>
            </a:p>
          </p:txBody>
        </p:sp>
        <p:sp>
          <p:nvSpPr>
            <p:cNvPr id="144397" name="Rectangle 1037"/>
            <p:cNvSpPr>
              <a:spLocks noChangeArrowheads="1"/>
            </p:cNvSpPr>
            <p:nvPr/>
          </p:nvSpPr>
          <p:spPr bwMode="auto">
            <a:xfrm>
              <a:off x="838" y="3693"/>
              <a:ext cx="229" cy="136"/>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p>
          </p:txBody>
        </p:sp>
        <p:sp>
          <p:nvSpPr>
            <p:cNvPr id="144398" name="Rectangle 1038"/>
            <p:cNvSpPr>
              <a:spLocks noChangeArrowheads="1"/>
            </p:cNvSpPr>
            <p:nvPr/>
          </p:nvSpPr>
          <p:spPr bwMode="auto">
            <a:xfrm>
              <a:off x="1272" y="3693"/>
              <a:ext cx="229" cy="136"/>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12</a:t>
              </a:r>
            </a:p>
          </p:txBody>
        </p:sp>
        <p:sp>
          <p:nvSpPr>
            <p:cNvPr id="144399" name="Rectangle 1039"/>
            <p:cNvSpPr>
              <a:spLocks noChangeArrowheads="1"/>
            </p:cNvSpPr>
            <p:nvPr/>
          </p:nvSpPr>
          <p:spPr bwMode="auto">
            <a:xfrm>
              <a:off x="1705" y="3693"/>
              <a:ext cx="229" cy="136"/>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23</a:t>
              </a:r>
            </a:p>
          </p:txBody>
        </p:sp>
        <p:sp>
          <p:nvSpPr>
            <p:cNvPr id="144400" name="Rectangle 1040"/>
            <p:cNvSpPr>
              <a:spLocks noChangeArrowheads="1"/>
            </p:cNvSpPr>
            <p:nvPr/>
          </p:nvSpPr>
          <p:spPr bwMode="auto">
            <a:xfrm>
              <a:off x="2139" y="3693"/>
              <a:ext cx="229" cy="136"/>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26</a:t>
              </a:r>
            </a:p>
          </p:txBody>
        </p:sp>
        <p:cxnSp>
          <p:nvCxnSpPr>
            <p:cNvPr id="144401" name="AutoShape 1041"/>
            <p:cNvCxnSpPr>
              <a:cxnSpLocks noChangeShapeType="1"/>
              <a:stCxn id="144397" idx="3"/>
              <a:endCxn id="144398" idx="1"/>
            </p:cNvCxnSpPr>
            <p:nvPr/>
          </p:nvCxnSpPr>
          <p:spPr bwMode="auto">
            <a:xfrm>
              <a:off x="1073" y="3761"/>
              <a:ext cx="19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402" name="AutoShape 1042"/>
            <p:cNvCxnSpPr>
              <a:cxnSpLocks noChangeShapeType="1"/>
              <a:stCxn id="144399" idx="3"/>
              <a:endCxn id="144400" idx="1"/>
            </p:cNvCxnSpPr>
            <p:nvPr/>
          </p:nvCxnSpPr>
          <p:spPr bwMode="auto">
            <a:xfrm>
              <a:off x="1940" y="3761"/>
              <a:ext cx="19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403" name="AutoShape 1043"/>
            <p:cNvCxnSpPr>
              <a:cxnSpLocks noChangeShapeType="1"/>
              <a:stCxn id="144393" idx="3"/>
              <a:endCxn id="144394" idx="1"/>
            </p:cNvCxnSpPr>
            <p:nvPr/>
          </p:nvCxnSpPr>
          <p:spPr bwMode="auto">
            <a:xfrm>
              <a:off x="2844" y="3761"/>
              <a:ext cx="19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405" name="AutoShape 1045"/>
            <p:cNvCxnSpPr>
              <a:cxnSpLocks noChangeShapeType="1"/>
              <a:stCxn id="144398" idx="3"/>
              <a:endCxn id="144399" idx="1"/>
            </p:cNvCxnSpPr>
            <p:nvPr/>
          </p:nvCxnSpPr>
          <p:spPr bwMode="auto">
            <a:xfrm>
              <a:off x="1507" y="3761"/>
              <a:ext cx="192"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406" name="AutoShape 1046"/>
            <p:cNvCxnSpPr>
              <a:cxnSpLocks noChangeShapeType="1"/>
              <a:stCxn id="144400" idx="3"/>
              <a:endCxn id="144393" idx="1"/>
            </p:cNvCxnSpPr>
            <p:nvPr/>
          </p:nvCxnSpPr>
          <p:spPr bwMode="auto">
            <a:xfrm>
              <a:off x="2374" y="3761"/>
              <a:ext cx="230"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407" name="AutoShape 1047"/>
            <p:cNvCxnSpPr>
              <a:cxnSpLocks noChangeShapeType="1"/>
              <a:stCxn id="144394" idx="3"/>
              <a:endCxn id="144396" idx="1"/>
            </p:cNvCxnSpPr>
            <p:nvPr/>
          </p:nvCxnSpPr>
          <p:spPr bwMode="auto">
            <a:xfrm>
              <a:off x="3278" y="3761"/>
              <a:ext cx="17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408" name="AutoShape 1048"/>
            <p:cNvCxnSpPr>
              <a:cxnSpLocks noChangeShapeType="1"/>
              <a:stCxn id="144396" idx="3"/>
              <a:endCxn id="144389" idx="1"/>
            </p:cNvCxnSpPr>
            <p:nvPr/>
          </p:nvCxnSpPr>
          <p:spPr bwMode="auto">
            <a:xfrm>
              <a:off x="3697" y="3761"/>
              <a:ext cx="19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409" name="AutoShape 1049"/>
            <p:cNvCxnSpPr>
              <a:cxnSpLocks noChangeShapeType="1"/>
              <a:stCxn id="144389" idx="3"/>
              <a:endCxn id="144390" idx="1"/>
            </p:cNvCxnSpPr>
            <p:nvPr/>
          </p:nvCxnSpPr>
          <p:spPr bwMode="auto">
            <a:xfrm>
              <a:off x="4131" y="3761"/>
              <a:ext cx="19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410" name="AutoShape 1050"/>
            <p:cNvCxnSpPr>
              <a:cxnSpLocks noChangeShapeType="1"/>
              <a:stCxn id="144390" idx="3"/>
              <a:endCxn id="144391" idx="1"/>
            </p:cNvCxnSpPr>
            <p:nvPr/>
          </p:nvCxnSpPr>
          <p:spPr bwMode="auto">
            <a:xfrm>
              <a:off x="4563" y="3761"/>
              <a:ext cx="19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411" name="AutoShape 1051"/>
            <p:cNvCxnSpPr>
              <a:cxnSpLocks noChangeShapeType="1"/>
              <a:stCxn id="144391" idx="3"/>
              <a:endCxn id="144392" idx="1"/>
            </p:cNvCxnSpPr>
            <p:nvPr/>
          </p:nvCxnSpPr>
          <p:spPr bwMode="auto">
            <a:xfrm>
              <a:off x="4996" y="3761"/>
              <a:ext cx="194"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44482" name="Group 1122"/>
          <p:cNvGrpSpPr>
            <a:grpSpLocks/>
          </p:cNvGrpSpPr>
          <p:nvPr/>
        </p:nvGrpSpPr>
        <p:grpSpPr bwMode="auto">
          <a:xfrm>
            <a:off x="2854326" y="4343400"/>
            <a:ext cx="7280275" cy="215900"/>
            <a:chOff x="838" y="2736"/>
            <a:chExt cx="4586" cy="136"/>
          </a:xfrm>
        </p:grpSpPr>
        <p:sp>
          <p:nvSpPr>
            <p:cNvPr id="144412" name="Rectangle 1052"/>
            <p:cNvSpPr>
              <a:spLocks noChangeArrowheads="1"/>
            </p:cNvSpPr>
            <p:nvPr/>
          </p:nvSpPr>
          <p:spPr bwMode="auto">
            <a:xfrm>
              <a:off x="5196" y="2736"/>
              <a:ext cx="228" cy="136"/>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endParaRPr lang="en-US" altLang="en-US"/>
            </a:p>
          </p:txBody>
        </p:sp>
        <p:sp>
          <p:nvSpPr>
            <p:cNvPr id="144414" name="Rectangle 1054"/>
            <p:cNvSpPr>
              <a:spLocks noChangeArrowheads="1"/>
            </p:cNvSpPr>
            <p:nvPr/>
          </p:nvSpPr>
          <p:spPr bwMode="auto">
            <a:xfrm>
              <a:off x="838" y="2736"/>
              <a:ext cx="229" cy="136"/>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p>
          </p:txBody>
        </p:sp>
        <p:cxnSp>
          <p:nvCxnSpPr>
            <p:cNvPr id="144416" name="AutoShape 1056"/>
            <p:cNvCxnSpPr>
              <a:cxnSpLocks noChangeShapeType="1"/>
              <a:stCxn id="144414" idx="3"/>
              <a:endCxn id="144412" idx="1"/>
            </p:cNvCxnSpPr>
            <p:nvPr/>
          </p:nvCxnSpPr>
          <p:spPr bwMode="auto">
            <a:xfrm>
              <a:off x="1073" y="2804"/>
              <a:ext cx="411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44420" name="Rectangle 1060"/>
          <p:cNvSpPr>
            <a:spLocks noChangeArrowheads="1"/>
          </p:cNvSpPr>
          <p:nvPr/>
        </p:nvSpPr>
        <p:spPr bwMode="auto">
          <a:xfrm>
            <a:off x="9772650" y="4849813"/>
            <a:ext cx="361950"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endParaRPr lang="en-US" altLang="en-US"/>
          </a:p>
        </p:txBody>
      </p:sp>
      <p:sp>
        <p:nvSpPr>
          <p:cNvPr id="144421" name="Rectangle 1061"/>
          <p:cNvSpPr>
            <a:spLocks noChangeArrowheads="1"/>
          </p:cNvSpPr>
          <p:nvPr/>
        </p:nvSpPr>
        <p:spPr bwMode="auto">
          <a:xfrm>
            <a:off x="5667375" y="4849813"/>
            <a:ext cx="361950"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31</a:t>
            </a:r>
          </a:p>
        </p:txBody>
      </p:sp>
      <p:sp>
        <p:nvSpPr>
          <p:cNvPr id="144422" name="Rectangle 1062"/>
          <p:cNvSpPr>
            <a:spLocks noChangeArrowheads="1"/>
          </p:cNvSpPr>
          <p:nvPr/>
        </p:nvSpPr>
        <p:spPr bwMode="auto">
          <a:xfrm>
            <a:off x="2854325" y="4849813"/>
            <a:ext cx="363538"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endParaRPr lang="en-US" altLang="en-US"/>
          </a:p>
        </p:txBody>
      </p:sp>
      <p:cxnSp>
        <p:nvCxnSpPr>
          <p:cNvPr id="144425" name="AutoShape 1065"/>
          <p:cNvCxnSpPr>
            <a:cxnSpLocks noChangeShapeType="1"/>
            <a:stCxn id="144422" idx="3"/>
            <a:endCxn id="144421" idx="1"/>
          </p:cNvCxnSpPr>
          <p:nvPr/>
        </p:nvCxnSpPr>
        <p:spPr bwMode="auto">
          <a:xfrm>
            <a:off x="3227388" y="4957763"/>
            <a:ext cx="2430462"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426" name="AutoShape 1066"/>
          <p:cNvCxnSpPr>
            <a:cxnSpLocks noChangeShapeType="1"/>
            <a:stCxn id="144421" idx="3"/>
            <a:endCxn id="144420" idx="1"/>
          </p:cNvCxnSpPr>
          <p:nvPr/>
        </p:nvCxnSpPr>
        <p:spPr bwMode="auto">
          <a:xfrm>
            <a:off x="6038851" y="4957763"/>
            <a:ext cx="372427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4429" name="Rectangle 1069"/>
          <p:cNvSpPr>
            <a:spLocks noChangeArrowheads="1"/>
          </p:cNvSpPr>
          <p:nvPr/>
        </p:nvSpPr>
        <p:spPr bwMode="auto">
          <a:xfrm>
            <a:off x="8397876" y="5356225"/>
            <a:ext cx="360363"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64</a:t>
            </a:r>
          </a:p>
        </p:txBody>
      </p:sp>
      <p:sp>
        <p:nvSpPr>
          <p:cNvPr id="144430" name="Rectangle 1070"/>
          <p:cNvSpPr>
            <a:spLocks noChangeArrowheads="1"/>
          </p:cNvSpPr>
          <p:nvPr/>
        </p:nvSpPr>
        <p:spPr bwMode="auto">
          <a:xfrm>
            <a:off x="9772650" y="5356225"/>
            <a:ext cx="361950"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endParaRPr lang="en-US" altLang="en-US"/>
          </a:p>
        </p:txBody>
      </p:sp>
      <p:sp>
        <p:nvSpPr>
          <p:cNvPr id="144431" name="Rectangle 1071"/>
          <p:cNvSpPr>
            <a:spLocks noChangeArrowheads="1"/>
          </p:cNvSpPr>
          <p:nvPr/>
        </p:nvSpPr>
        <p:spPr bwMode="auto">
          <a:xfrm>
            <a:off x="5667375" y="5356225"/>
            <a:ext cx="361950"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31</a:t>
            </a:r>
          </a:p>
        </p:txBody>
      </p:sp>
      <p:sp>
        <p:nvSpPr>
          <p:cNvPr id="144432" name="Rectangle 1072"/>
          <p:cNvSpPr>
            <a:spLocks noChangeArrowheads="1"/>
          </p:cNvSpPr>
          <p:nvPr/>
        </p:nvSpPr>
        <p:spPr bwMode="auto">
          <a:xfrm>
            <a:off x="6354764" y="5356225"/>
            <a:ext cx="363537"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34</a:t>
            </a:r>
          </a:p>
        </p:txBody>
      </p:sp>
      <p:sp>
        <p:nvSpPr>
          <p:cNvPr id="144433" name="Rectangle 1073"/>
          <p:cNvSpPr>
            <a:spLocks noChangeArrowheads="1"/>
          </p:cNvSpPr>
          <p:nvPr/>
        </p:nvSpPr>
        <p:spPr bwMode="auto">
          <a:xfrm>
            <a:off x="2854325" y="5356225"/>
            <a:ext cx="363538"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endParaRPr lang="en-US" altLang="en-US"/>
          </a:p>
        </p:txBody>
      </p:sp>
      <p:sp>
        <p:nvSpPr>
          <p:cNvPr id="144434" name="Rectangle 1074"/>
          <p:cNvSpPr>
            <a:spLocks noChangeArrowheads="1"/>
          </p:cNvSpPr>
          <p:nvPr/>
        </p:nvSpPr>
        <p:spPr bwMode="auto">
          <a:xfrm>
            <a:off x="4230689" y="5356225"/>
            <a:ext cx="363537"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23</a:t>
            </a:r>
          </a:p>
        </p:txBody>
      </p:sp>
      <p:cxnSp>
        <p:nvCxnSpPr>
          <p:cNvPr id="144435" name="AutoShape 1075"/>
          <p:cNvCxnSpPr>
            <a:cxnSpLocks noChangeShapeType="1"/>
            <a:stCxn id="144433" idx="3"/>
            <a:endCxn id="144434" idx="1"/>
          </p:cNvCxnSpPr>
          <p:nvPr/>
        </p:nvCxnSpPr>
        <p:spPr bwMode="auto">
          <a:xfrm>
            <a:off x="3227389" y="5464175"/>
            <a:ext cx="99377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436" name="AutoShape 1076"/>
          <p:cNvCxnSpPr>
            <a:cxnSpLocks noChangeShapeType="1"/>
            <a:stCxn id="144434" idx="3"/>
            <a:endCxn id="144431" idx="1"/>
          </p:cNvCxnSpPr>
          <p:nvPr/>
        </p:nvCxnSpPr>
        <p:spPr bwMode="auto">
          <a:xfrm>
            <a:off x="4603750" y="5464175"/>
            <a:ext cx="1054100"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437" name="AutoShape 1077"/>
          <p:cNvCxnSpPr>
            <a:cxnSpLocks noChangeShapeType="1"/>
            <a:stCxn id="144431" idx="3"/>
            <a:endCxn id="144432" idx="1"/>
          </p:cNvCxnSpPr>
          <p:nvPr/>
        </p:nvCxnSpPr>
        <p:spPr bwMode="auto">
          <a:xfrm>
            <a:off x="6038850" y="5464175"/>
            <a:ext cx="30638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438" name="AutoShape 1078"/>
          <p:cNvCxnSpPr>
            <a:cxnSpLocks noChangeShapeType="1"/>
            <a:stCxn id="144432" idx="3"/>
            <a:endCxn id="144429" idx="1"/>
          </p:cNvCxnSpPr>
          <p:nvPr/>
        </p:nvCxnSpPr>
        <p:spPr bwMode="auto">
          <a:xfrm>
            <a:off x="6727826" y="5464175"/>
            <a:ext cx="16605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440" name="AutoShape 1080"/>
          <p:cNvCxnSpPr>
            <a:cxnSpLocks noChangeShapeType="1"/>
            <a:stCxn id="144429" idx="3"/>
            <a:endCxn id="144430" idx="1"/>
          </p:cNvCxnSpPr>
          <p:nvPr/>
        </p:nvCxnSpPr>
        <p:spPr bwMode="auto">
          <a:xfrm>
            <a:off x="8767763" y="5464175"/>
            <a:ext cx="995362"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4475" name="Text Box 1115"/>
          <p:cNvSpPr txBox="1">
            <a:spLocks noChangeArrowheads="1"/>
          </p:cNvSpPr>
          <p:nvPr/>
        </p:nvSpPr>
        <p:spPr bwMode="auto">
          <a:xfrm>
            <a:off x="2362200" y="5715000"/>
            <a:ext cx="3898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1">
                <a:latin typeface="Times New Roman" panose="02020603050405020304" pitchFamily="18" charset="0"/>
              </a:rPr>
              <a:t>S</a:t>
            </a:r>
            <a:r>
              <a:rPr lang="en-US" altLang="en-US" baseline="-25000">
                <a:latin typeface="Times New Roman" panose="02020603050405020304" pitchFamily="18" charset="0"/>
              </a:rPr>
              <a:t>0</a:t>
            </a:r>
          </a:p>
        </p:txBody>
      </p:sp>
      <p:sp>
        <p:nvSpPr>
          <p:cNvPr id="144476" name="Text Box 1116"/>
          <p:cNvSpPr txBox="1">
            <a:spLocks noChangeArrowheads="1"/>
          </p:cNvSpPr>
          <p:nvPr/>
        </p:nvSpPr>
        <p:spPr bwMode="auto">
          <a:xfrm>
            <a:off x="2362200" y="5207000"/>
            <a:ext cx="3898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1">
                <a:latin typeface="Times New Roman" panose="02020603050405020304" pitchFamily="18" charset="0"/>
              </a:rPr>
              <a:t>S</a:t>
            </a:r>
            <a:r>
              <a:rPr lang="en-US" altLang="en-US" baseline="-25000">
                <a:latin typeface="Times New Roman" panose="02020603050405020304" pitchFamily="18" charset="0"/>
              </a:rPr>
              <a:t>1</a:t>
            </a:r>
          </a:p>
        </p:txBody>
      </p:sp>
      <p:sp>
        <p:nvSpPr>
          <p:cNvPr id="144477" name="Text Box 1117"/>
          <p:cNvSpPr txBox="1">
            <a:spLocks noChangeArrowheads="1"/>
          </p:cNvSpPr>
          <p:nvPr/>
        </p:nvSpPr>
        <p:spPr bwMode="auto">
          <a:xfrm>
            <a:off x="2362200" y="4699000"/>
            <a:ext cx="3898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1">
                <a:latin typeface="Times New Roman" panose="02020603050405020304" pitchFamily="18" charset="0"/>
              </a:rPr>
              <a:t>S</a:t>
            </a:r>
            <a:r>
              <a:rPr lang="en-US" altLang="en-US" baseline="-25000">
                <a:latin typeface="Times New Roman" panose="02020603050405020304" pitchFamily="18" charset="0"/>
              </a:rPr>
              <a:t>2</a:t>
            </a:r>
          </a:p>
        </p:txBody>
      </p:sp>
      <p:sp>
        <p:nvSpPr>
          <p:cNvPr id="144478" name="Text Box 1118"/>
          <p:cNvSpPr txBox="1">
            <a:spLocks noChangeArrowheads="1"/>
          </p:cNvSpPr>
          <p:nvPr/>
        </p:nvSpPr>
        <p:spPr bwMode="auto">
          <a:xfrm>
            <a:off x="2362200" y="4191000"/>
            <a:ext cx="3898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1">
                <a:latin typeface="Times New Roman" panose="02020603050405020304" pitchFamily="18" charset="0"/>
              </a:rPr>
              <a:t>S</a:t>
            </a:r>
            <a:r>
              <a:rPr lang="en-US" altLang="en-US" baseline="-25000">
                <a:latin typeface="Times New Roman" panose="02020603050405020304" pitchFamily="18" charset="0"/>
              </a:rPr>
              <a:t>3</a:t>
            </a:r>
          </a:p>
        </p:txBody>
      </p:sp>
      <p:sp>
        <p:nvSpPr>
          <p:cNvPr id="2" name="Date Placeholder 1"/>
          <p:cNvSpPr>
            <a:spLocks noGrp="1"/>
          </p:cNvSpPr>
          <p:nvPr>
            <p:ph type="dt" sz="half" idx="10"/>
          </p:nvPr>
        </p:nvSpPr>
        <p:spPr/>
        <p:txBody>
          <a:bodyPr/>
          <a:lstStyle/>
          <a:p>
            <a:r>
              <a:rPr lang="en-US"/>
              <a:t>CS5250 - 2021/2022 Sem 2</a:t>
            </a:r>
          </a:p>
        </p:txBody>
      </p:sp>
    </p:spTree>
    <p:extLst>
      <p:ext uri="{BB962C8B-B14F-4D97-AF65-F5344CB8AC3E}">
        <p14:creationId xmlns:p14="http://schemas.microsoft.com/office/powerpoint/2010/main" val="192139031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r>
              <a:rPr lang="en-US" altLang="en-US" dirty="0">
                <a:solidFill>
                  <a:srgbClr val="0070C0"/>
                </a:solidFill>
              </a:rPr>
              <a:t>Search</a:t>
            </a:r>
          </a:p>
        </p:txBody>
      </p:sp>
      <p:sp>
        <p:nvSpPr>
          <p:cNvPr id="147459" name="Rectangle 3" descr="Rectangle: Click to edit Master text styles&#10;Second level&#10;Third level&#10;Fourth level&#10;Fifth level"/>
          <p:cNvSpPr>
            <a:spLocks noGrp="1" noChangeArrowheads="1"/>
          </p:cNvSpPr>
          <p:nvPr>
            <p:ph idx="1"/>
          </p:nvPr>
        </p:nvSpPr>
        <p:spPr>
          <a:xfrm>
            <a:off x="802758" y="1584620"/>
            <a:ext cx="10515600" cy="4351338"/>
          </a:xfrm>
          <a:ln/>
          <a:extLst>
            <a:ext uri="{91240B29-F687-4F45-9708-019B960494DF}">
              <a14:hiddenLine xmlns:a14="http://schemas.microsoft.com/office/drawing/2010/main" w="9525">
                <a:solidFill>
                  <a:schemeClr val="tx2"/>
                </a:solidFill>
                <a:miter lim="800000"/>
                <a:headEnd/>
                <a:tailEnd/>
              </a14:hiddenLine>
            </a:ext>
          </a:extLst>
        </p:spPr>
        <p:txBody>
          <a:bodyPr>
            <a:normAutofit/>
          </a:bodyPr>
          <a:lstStyle/>
          <a:p>
            <a:pPr>
              <a:lnSpc>
                <a:spcPct val="90000"/>
              </a:lnSpc>
            </a:pPr>
            <a:r>
              <a:rPr lang="en-US" altLang="en-US" sz="2000" dirty="0"/>
              <a:t>We search for a key </a:t>
            </a:r>
            <a:r>
              <a:rPr lang="en-US" altLang="en-US" sz="2000" b="1" i="1" dirty="0">
                <a:latin typeface="Times New Roman" panose="02020603050405020304" pitchFamily="18" charset="0"/>
              </a:rPr>
              <a:t>x</a:t>
            </a:r>
            <a:r>
              <a:rPr lang="en-US" altLang="en-US" sz="2000" dirty="0"/>
              <a:t> in a skip list as follows:</a:t>
            </a:r>
          </a:p>
          <a:p>
            <a:pPr lvl="1">
              <a:lnSpc>
                <a:spcPct val="90000"/>
              </a:lnSpc>
            </a:pPr>
            <a:r>
              <a:rPr lang="en-US" altLang="en-US" sz="1800" dirty="0"/>
              <a:t>We start at the first position of the top list </a:t>
            </a:r>
          </a:p>
          <a:p>
            <a:pPr lvl="1">
              <a:lnSpc>
                <a:spcPct val="90000"/>
              </a:lnSpc>
            </a:pPr>
            <a:r>
              <a:rPr lang="en-US" altLang="en-US" sz="1800" dirty="0"/>
              <a:t>At the current position </a:t>
            </a:r>
            <a:r>
              <a:rPr lang="en-US" altLang="en-US" sz="1800" b="1" i="1" dirty="0">
                <a:latin typeface="Times New Roman" panose="02020603050405020304" pitchFamily="18" charset="0"/>
              </a:rPr>
              <a:t>p</a:t>
            </a:r>
            <a:r>
              <a:rPr lang="en-US" altLang="en-US" sz="1800" dirty="0"/>
              <a:t>, we compare </a:t>
            </a:r>
            <a:r>
              <a:rPr lang="en-US" altLang="en-US" sz="1800" b="1" i="1" dirty="0">
                <a:latin typeface="Times New Roman" panose="02020603050405020304" pitchFamily="18" charset="0"/>
              </a:rPr>
              <a:t>x</a:t>
            </a:r>
            <a:r>
              <a:rPr lang="en-US" altLang="en-US" sz="1800" dirty="0"/>
              <a:t> with </a:t>
            </a:r>
            <a:r>
              <a:rPr lang="en-US" altLang="en-US" sz="1800" b="1" i="1" dirty="0">
                <a:latin typeface="Times New Roman" panose="02020603050405020304" pitchFamily="18" charset="0"/>
              </a:rPr>
              <a:t>y </a:t>
            </a:r>
            <a:r>
              <a:rPr lang="en-US" altLang="en-US" sz="2000" dirty="0">
                <a:latin typeface="Symbol" panose="05050102010706020507" pitchFamily="18" charset="2"/>
                <a:sym typeface="Symbol" panose="05050102010706020507" pitchFamily="18" charset="2"/>
              </a:rPr>
              <a:t></a:t>
            </a:r>
            <a:r>
              <a:rPr lang="en-US" altLang="en-US" sz="1800" b="1" i="1" dirty="0">
                <a:latin typeface="Times New Roman" panose="02020603050405020304" pitchFamily="18" charset="0"/>
              </a:rPr>
              <a:t> key</a:t>
            </a:r>
            <a:r>
              <a:rPr lang="en-US" altLang="en-US" sz="1800" dirty="0">
                <a:latin typeface="Times New Roman" panose="02020603050405020304" pitchFamily="18" charset="0"/>
              </a:rPr>
              <a:t>(</a:t>
            </a:r>
            <a:r>
              <a:rPr lang="en-US" altLang="en-US" sz="1800" b="1" i="1" dirty="0">
                <a:latin typeface="Times New Roman" panose="02020603050405020304" pitchFamily="18" charset="0"/>
              </a:rPr>
              <a:t>next</a:t>
            </a:r>
            <a:r>
              <a:rPr lang="en-US" altLang="en-US" sz="1800" dirty="0">
                <a:latin typeface="Times New Roman" panose="02020603050405020304" pitchFamily="18" charset="0"/>
              </a:rPr>
              <a:t>(</a:t>
            </a:r>
            <a:r>
              <a:rPr lang="en-US" altLang="en-US" sz="1800" b="1" i="1" dirty="0">
                <a:latin typeface="Times New Roman" panose="02020603050405020304" pitchFamily="18" charset="0"/>
              </a:rPr>
              <a:t>p</a:t>
            </a:r>
            <a:r>
              <a:rPr lang="en-US" altLang="en-US" sz="1800" dirty="0">
                <a:latin typeface="Times New Roman" panose="02020603050405020304" pitchFamily="18" charset="0"/>
              </a:rPr>
              <a:t>))</a:t>
            </a:r>
          </a:p>
          <a:p>
            <a:pPr lvl="1">
              <a:lnSpc>
                <a:spcPct val="90000"/>
              </a:lnSpc>
              <a:buFont typeface="Wingdings" panose="05000000000000000000" pitchFamily="2" charset="2"/>
              <a:buNone/>
            </a:pPr>
            <a:r>
              <a:rPr lang="en-US" altLang="en-US" sz="1800" b="1" i="1" dirty="0">
                <a:latin typeface="Times New Roman" panose="02020603050405020304" pitchFamily="18" charset="0"/>
              </a:rPr>
              <a:t>		x </a:t>
            </a:r>
            <a:r>
              <a:rPr lang="en-US" altLang="en-US" sz="1800" dirty="0">
                <a:latin typeface="Symbol" panose="05050102010706020507" pitchFamily="18" charset="2"/>
              </a:rPr>
              <a:t>=</a:t>
            </a:r>
            <a:r>
              <a:rPr lang="en-US" altLang="en-US" sz="1800" b="1" i="1" dirty="0">
                <a:latin typeface="Times New Roman" panose="02020603050405020304" pitchFamily="18" charset="0"/>
              </a:rPr>
              <a:t> y</a:t>
            </a:r>
            <a:r>
              <a:rPr lang="en-US" altLang="en-US" sz="1800" dirty="0"/>
              <a:t>: we return </a:t>
            </a:r>
            <a:r>
              <a:rPr lang="en-US" altLang="en-US" sz="1800" b="1" i="1" dirty="0">
                <a:latin typeface="Times New Roman" panose="02020603050405020304" pitchFamily="18" charset="0"/>
              </a:rPr>
              <a:t>element</a:t>
            </a:r>
            <a:r>
              <a:rPr lang="en-US" altLang="en-US" sz="1800" dirty="0">
                <a:latin typeface="Times New Roman" panose="02020603050405020304" pitchFamily="18" charset="0"/>
              </a:rPr>
              <a:t>(</a:t>
            </a:r>
            <a:r>
              <a:rPr lang="en-US" altLang="en-US" sz="1800" b="1" i="1" dirty="0">
                <a:latin typeface="Times New Roman" panose="02020603050405020304" pitchFamily="18" charset="0"/>
              </a:rPr>
              <a:t>next</a:t>
            </a:r>
            <a:r>
              <a:rPr lang="en-US" altLang="en-US" sz="1800" dirty="0">
                <a:latin typeface="Times New Roman" panose="02020603050405020304" pitchFamily="18" charset="0"/>
              </a:rPr>
              <a:t>(</a:t>
            </a:r>
            <a:r>
              <a:rPr lang="en-US" altLang="en-US" sz="1800" b="1" i="1" dirty="0">
                <a:latin typeface="Times New Roman" panose="02020603050405020304" pitchFamily="18" charset="0"/>
              </a:rPr>
              <a:t>p</a:t>
            </a:r>
            <a:r>
              <a:rPr lang="en-US" altLang="en-US" sz="1800" dirty="0">
                <a:latin typeface="Times New Roman" panose="02020603050405020304" pitchFamily="18" charset="0"/>
              </a:rPr>
              <a:t>))</a:t>
            </a:r>
          </a:p>
          <a:p>
            <a:pPr lvl="1">
              <a:lnSpc>
                <a:spcPct val="90000"/>
              </a:lnSpc>
              <a:buFont typeface="Wingdings" panose="05000000000000000000" pitchFamily="2" charset="2"/>
              <a:buNone/>
            </a:pPr>
            <a:r>
              <a:rPr lang="en-US" altLang="en-US" sz="1800" b="1" i="1" dirty="0">
                <a:latin typeface="Times New Roman" panose="02020603050405020304" pitchFamily="18" charset="0"/>
              </a:rPr>
              <a:t>		x </a:t>
            </a:r>
            <a:r>
              <a:rPr lang="en-US" altLang="en-US" sz="1800" dirty="0">
                <a:latin typeface="Symbol" panose="05050102010706020507" pitchFamily="18" charset="2"/>
              </a:rPr>
              <a:t>&gt;</a:t>
            </a:r>
            <a:r>
              <a:rPr lang="en-US" altLang="en-US" sz="1800" b="1" i="1" dirty="0">
                <a:latin typeface="Times New Roman" panose="02020603050405020304" pitchFamily="18" charset="0"/>
              </a:rPr>
              <a:t> y</a:t>
            </a:r>
            <a:r>
              <a:rPr lang="en-US" altLang="en-US" sz="1800" dirty="0"/>
              <a:t>: we “scan forward” </a:t>
            </a:r>
          </a:p>
          <a:p>
            <a:pPr lvl="1">
              <a:lnSpc>
                <a:spcPct val="90000"/>
              </a:lnSpc>
              <a:buFont typeface="Wingdings" panose="05000000000000000000" pitchFamily="2" charset="2"/>
              <a:buNone/>
            </a:pPr>
            <a:r>
              <a:rPr lang="en-US" altLang="en-US" sz="1800" b="1" i="1" dirty="0">
                <a:latin typeface="Times New Roman" panose="02020603050405020304" pitchFamily="18" charset="0"/>
              </a:rPr>
              <a:t>		x </a:t>
            </a:r>
            <a:r>
              <a:rPr lang="en-US" altLang="en-US" sz="1800" dirty="0">
                <a:latin typeface="Symbol" panose="05050102010706020507" pitchFamily="18" charset="2"/>
              </a:rPr>
              <a:t>&lt;</a:t>
            </a:r>
            <a:r>
              <a:rPr lang="en-US" altLang="en-US" sz="1800" b="1" i="1" dirty="0">
                <a:latin typeface="Times New Roman" panose="02020603050405020304" pitchFamily="18" charset="0"/>
              </a:rPr>
              <a:t> y</a:t>
            </a:r>
            <a:r>
              <a:rPr lang="en-US" altLang="en-US" sz="1800" dirty="0"/>
              <a:t>: we “drop down”</a:t>
            </a:r>
          </a:p>
          <a:p>
            <a:pPr lvl="1">
              <a:lnSpc>
                <a:spcPct val="90000"/>
              </a:lnSpc>
            </a:pPr>
            <a:r>
              <a:rPr lang="en-US" altLang="en-US" sz="1800" dirty="0"/>
              <a:t>If we try to drop down past the bottom list, we return </a:t>
            </a:r>
            <a:r>
              <a:rPr lang="en-US" altLang="en-US" sz="1800" b="1" i="1" dirty="0">
                <a:latin typeface="Times New Roman" panose="02020603050405020304" pitchFamily="18" charset="0"/>
              </a:rPr>
              <a:t>null</a:t>
            </a:r>
          </a:p>
          <a:p>
            <a:pPr>
              <a:lnSpc>
                <a:spcPct val="90000"/>
              </a:lnSpc>
            </a:pPr>
            <a:r>
              <a:rPr lang="en-US" altLang="en-US" sz="2000" dirty="0"/>
              <a:t>Example: search for 78</a:t>
            </a:r>
          </a:p>
        </p:txBody>
      </p:sp>
      <p:sp>
        <p:nvSpPr>
          <p:cNvPr id="57" name="Slide Number Placeholder 6"/>
          <p:cNvSpPr>
            <a:spLocks noGrp="1"/>
          </p:cNvSpPr>
          <p:nvPr>
            <p:ph type="sldNum" sz="quarter" idx="12"/>
          </p:nvPr>
        </p:nvSpPr>
        <p:spPr/>
        <p:txBody>
          <a:bodyPr/>
          <a:lstStyle/>
          <a:p>
            <a:fld id="{0D35A13E-AC79-4F1D-B9E0-EB454CC26437}" type="slidenum">
              <a:rPr lang="en-US" altLang="en-US"/>
              <a:pPr/>
              <a:t>157</a:t>
            </a:fld>
            <a:endParaRPr lang="en-US" altLang="en-US"/>
          </a:p>
        </p:txBody>
      </p:sp>
      <p:grpSp>
        <p:nvGrpSpPr>
          <p:cNvPr id="147524" name="Group 68"/>
          <p:cNvGrpSpPr>
            <a:grpSpLocks/>
          </p:cNvGrpSpPr>
          <p:nvPr/>
        </p:nvGrpSpPr>
        <p:grpSpPr bwMode="auto">
          <a:xfrm>
            <a:off x="2854326" y="4419600"/>
            <a:ext cx="7280275" cy="215900"/>
            <a:chOff x="838" y="2832"/>
            <a:chExt cx="4586" cy="136"/>
          </a:xfrm>
        </p:grpSpPr>
        <p:sp>
          <p:nvSpPr>
            <p:cNvPr id="147482" name="Rectangle 26"/>
            <p:cNvSpPr>
              <a:spLocks noChangeArrowheads="1"/>
            </p:cNvSpPr>
            <p:nvPr/>
          </p:nvSpPr>
          <p:spPr bwMode="auto">
            <a:xfrm>
              <a:off x="5196" y="2832"/>
              <a:ext cx="228" cy="136"/>
            </a:xfrm>
            <a:prstGeom prst="rect">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endParaRPr lang="en-US" altLang="en-US"/>
            </a:p>
          </p:txBody>
        </p:sp>
        <p:sp>
          <p:nvSpPr>
            <p:cNvPr id="147483" name="Rectangle 27"/>
            <p:cNvSpPr>
              <a:spLocks noChangeArrowheads="1"/>
            </p:cNvSpPr>
            <p:nvPr/>
          </p:nvSpPr>
          <p:spPr bwMode="auto">
            <a:xfrm>
              <a:off x="838" y="2832"/>
              <a:ext cx="229" cy="136"/>
            </a:xfrm>
            <a:prstGeom prst="rect">
              <a:avLst/>
            </a:prstGeom>
            <a:solidFill>
              <a:schemeClr val="accent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dirty="0">
                  <a:latin typeface="Symbol" panose="05050102010706020507" pitchFamily="18" charset="2"/>
                  <a:sym typeface="Symbol" panose="05050102010706020507" pitchFamily="18" charset="2"/>
                </a:rPr>
                <a:t>-</a:t>
              </a:r>
              <a:r>
                <a:rPr lang="en-US" altLang="en-US" dirty="0">
                  <a:sym typeface="Symbol" panose="05050102010706020507" pitchFamily="18" charset="2"/>
                </a:rPr>
                <a:t></a:t>
              </a:r>
            </a:p>
          </p:txBody>
        </p:sp>
        <p:cxnSp>
          <p:nvCxnSpPr>
            <p:cNvPr id="147484" name="AutoShape 28"/>
            <p:cNvCxnSpPr>
              <a:cxnSpLocks noChangeShapeType="1"/>
              <a:stCxn id="147483" idx="3"/>
              <a:endCxn id="147482" idx="1"/>
            </p:cNvCxnSpPr>
            <p:nvPr/>
          </p:nvCxnSpPr>
          <p:spPr bwMode="auto">
            <a:xfrm>
              <a:off x="1079" y="2900"/>
              <a:ext cx="410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47505" name="Text Box 49"/>
          <p:cNvSpPr txBox="1">
            <a:spLocks noChangeArrowheads="1"/>
          </p:cNvSpPr>
          <p:nvPr/>
        </p:nvSpPr>
        <p:spPr bwMode="auto">
          <a:xfrm>
            <a:off x="2362200" y="5791200"/>
            <a:ext cx="3898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1">
                <a:latin typeface="Times New Roman" panose="02020603050405020304" pitchFamily="18" charset="0"/>
              </a:rPr>
              <a:t>S</a:t>
            </a:r>
            <a:r>
              <a:rPr lang="en-US" altLang="en-US" baseline="-25000">
                <a:latin typeface="Times New Roman" panose="02020603050405020304" pitchFamily="18" charset="0"/>
              </a:rPr>
              <a:t>0</a:t>
            </a:r>
          </a:p>
        </p:txBody>
      </p:sp>
      <p:sp>
        <p:nvSpPr>
          <p:cNvPr id="147506" name="Text Box 50"/>
          <p:cNvSpPr txBox="1">
            <a:spLocks noChangeArrowheads="1"/>
          </p:cNvSpPr>
          <p:nvPr/>
        </p:nvSpPr>
        <p:spPr bwMode="auto">
          <a:xfrm>
            <a:off x="2362200" y="5283200"/>
            <a:ext cx="3898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1">
                <a:latin typeface="Times New Roman" panose="02020603050405020304" pitchFamily="18" charset="0"/>
              </a:rPr>
              <a:t>S</a:t>
            </a:r>
            <a:r>
              <a:rPr lang="en-US" altLang="en-US" baseline="-25000">
                <a:latin typeface="Times New Roman" panose="02020603050405020304" pitchFamily="18" charset="0"/>
              </a:rPr>
              <a:t>1</a:t>
            </a:r>
          </a:p>
        </p:txBody>
      </p:sp>
      <p:sp>
        <p:nvSpPr>
          <p:cNvPr id="147507" name="Text Box 51"/>
          <p:cNvSpPr txBox="1">
            <a:spLocks noChangeArrowheads="1"/>
          </p:cNvSpPr>
          <p:nvPr/>
        </p:nvSpPr>
        <p:spPr bwMode="auto">
          <a:xfrm>
            <a:off x="2362200" y="4775200"/>
            <a:ext cx="3898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1">
                <a:latin typeface="Times New Roman" panose="02020603050405020304" pitchFamily="18" charset="0"/>
              </a:rPr>
              <a:t>S</a:t>
            </a:r>
            <a:r>
              <a:rPr lang="en-US" altLang="en-US" baseline="-25000">
                <a:latin typeface="Times New Roman" panose="02020603050405020304" pitchFamily="18" charset="0"/>
              </a:rPr>
              <a:t>2</a:t>
            </a:r>
          </a:p>
        </p:txBody>
      </p:sp>
      <p:sp>
        <p:nvSpPr>
          <p:cNvPr id="147508" name="Text Box 52"/>
          <p:cNvSpPr txBox="1">
            <a:spLocks noChangeArrowheads="1"/>
          </p:cNvSpPr>
          <p:nvPr/>
        </p:nvSpPr>
        <p:spPr bwMode="auto">
          <a:xfrm>
            <a:off x="2362200" y="4267200"/>
            <a:ext cx="3898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1">
                <a:latin typeface="Times New Roman" panose="02020603050405020304" pitchFamily="18" charset="0"/>
              </a:rPr>
              <a:t>S</a:t>
            </a:r>
            <a:r>
              <a:rPr lang="en-US" altLang="en-US" baseline="-25000">
                <a:latin typeface="Times New Roman" panose="02020603050405020304" pitchFamily="18" charset="0"/>
              </a:rPr>
              <a:t>3</a:t>
            </a:r>
          </a:p>
        </p:txBody>
      </p:sp>
      <p:sp>
        <p:nvSpPr>
          <p:cNvPr id="147486" name="Rectangle 30"/>
          <p:cNvSpPr>
            <a:spLocks noChangeArrowheads="1"/>
          </p:cNvSpPr>
          <p:nvPr/>
        </p:nvSpPr>
        <p:spPr bwMode="auto">
          <a:xfrm>
            <a:off x="9772650" y="4926013"/>
            <a:ext cx="361950" cy="215900"/>
          </a:xfrm>
          <a:prstGeom prst="rect">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endParaRPr lang="en-US" altLang="en-US"/>
          </a:p>
        </p:txBody>
      </p:sp>
      <p:sp>
        <p:nvSpPr>
          <p:cNvPr id="147487" name="Rectangle 31"/>
          <p:cNvSpPr>
            <a:spLocks noChangeArrowheads="1"/>
          </p:cNvSpPr>
          <p:nvPr/>
        </p:nvSpPr>
        <p:spPr bwMode="auto">
          <a:xfrm>
            <a:off x="5667375" y="4926013"/>
            <a:ext cx="361950" cy="215900"/>
          </a:xfrm>
          <a:prstGeom prst="rect">
            <a:avLst/>
          </a:prstGeom>
          <a:solidFill>
            <a:schemeClr val="accent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31</a:t>
            </a:r>
          </a:p>
        </p:txBody>
      </p:sp>
      <p:sp>
        <p:nvSpPr>
          <p:cNvPr id="147488" name="Rectangle 32"/>
          <p:cNvSpPr>
            <a:spLocks noChangeArrowheads="1"/>
          </p:cNvSpPr>
          <p:nvPr/>
        </p:nvSpPr>
        <p:spPr bwMode="auto">
          <a:xfrm>
            <a:off x="2854325" y="4926013"/>
            <a:ext cx="363538" cy="215900"/>
          </a:xfrm>
          <a:prstGeom prst="rect">
            <a:avLst/>
          </a:prstGeom>
          <a:solidFill>
            <a:schemeClr val="accent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dirty="0">
                <a:latin typeface="Symbol" panose="05050102010706020507" pitchFamily="18" charset="2"/>
                <a:sym typeface="Symbol" panose="05050102010706020507" pitchFamily="18" charset="2"/>
              </a:rPr>
              <a:t>-</a:t>
            </a:r>
            <a:r>
              <a:rPr lang="en-US" altLang="en-US" dirty="0">
                <a:sym typeface="Symbol" panose="05050102010706020507" pitchFamily="18" charset="2"/>
              </a:rPr>
              <a:t></a:t>
            </a:r>
            <a:endParaRPr lang="en-US" altLang="en-US" dirty="0"/>
          </a:p>
        </p:txBody>
      </p:sp>
      <p:cxnSp>
        <p:nvCxnSpPr>
          <p:cNvPr id="147489" name="AutoShape 33"/>
          <p:cNvCxnSpPr>
            <a:cxnSpLocks noChangeShapeType="1"/>
            <a:stCxn id="147488" idx="3"/>
            <a:endCxn id="147487" idx="1"/>
          </p:cNvCxnSpPr>
          <p:nvPr/>
        </p:nvCxnSpPr>
        <p:spPr bwMode="auto">
          <a:xfrm>
            <a:off x="3236913" y="5033963"/>
            <a:ext cx="2411412"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490" name="AutoShape 34"/>
          <p:cNvCxnSpPr>
            <a:cxnSpLocks noChangeShapeType="1"/>
            <a:stCxn id="147487" idx="3"/>
            <a:endCxn id="147486" idx="1"/>
          </p:cNvCxnSpPr>
          <p:nvPr/>
        </p:nvCxnSpPr>
        <p:spPr bwMode="auto">
          <a:xfrm>
            <a:off x="6048376" y="5033963"/>
            <a:ext cx="37052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510" name="AutoShape 54"/>
          <p:cNvCxnSpPr>
            <a:cxnSpLocks noChangeShapeType="1"/>
            <a:stCxn id="147488" idx="0"/>
            <a:endCxn id="147487" idx="0"/>
          </p:cNvCxnSpPr>
          <p:nvPr/>
        </p:nvCxnSpPr>
        <p:spPr bwMode="auto">
          <a:xfrm rot="5400000" flipV="1">
            <a:off x="4441826" y="3502026"/>
            <a:ext cx="1587" cy="2811462"/>
          </a:xfrm>
          <a:prstGeom prst="curvedConnector3">
            <a:avLst>
              <a:gd name="adj1" fmla="val -20900005"/>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515" name="AutoShape 59"/>
          <p:cNvCxnSpPr>
            <a:cxnSpLocks noChangeShapeType="1"/>
            <a:stCxn id="147483" idx="2"/>
            <a:endCxn id="147488" idx="0"/>
          </p:cNvCxnSpPr>
          <p:nvPr/>
        </p:nvCxnSpPr>
        <p:spPr bwMode="auto">
          <a:xfrm>
            <a:off x="3036888" y="4654551"/>
            <a:ext cx="0" cy="252413"/>
          </a:xfrm>
          <a:prstGeom prst="straightConnector1">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516" name="AutoShape 60"/>
          <p:cNvCxnSpPr>
            <a:cxnSpLocks noChangeShapeType="1"/>
            <a:stCxn id="147487" idx="2"/>
            <a:endCxn id="147495" idx="0"/>
          </p:cNvCxnSpPr>
          <p:nvPr/>
        </p:nvCxnSpPr>
        <p:spPr bwMode="auto">
          <a:xfrm>
            <a:off x="5848350" y="5160963"/>
            <a:ext cx="0" cy="252412"/>
          </a:xfrm>
          <a:prstGeom prst="straightConnector1">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517" name="AutoShape 61"/>
          <p:cNvCxnSpPr>
            <a:cxnSpLocks noChangeShapeType="1"/>
            <a:stCxn id="147493" idx="2"/>
            <a:endCxn id="147462" idx="0"/>
          </p:cNvCxnSpPr>
          <p:nvPr/>
        </p:nvCxnSpPr>
        <p:spPr bwMode="auto">
          <a:xfrm>
            <a:off x="8578850" y="5667376"/>
            <a:ext cx="0" cy="252413"/>
          </a:xfrm>
          <a:prstGeom prst="straightConnector1">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7493" name="Rectangle 37"/>
          <p:cNvSpPr>
            <a:spLocks noChangeArrowheads="1"/>
          </p:cNvSpPr>
          <p:nvPr/>
        </p:nvSpPr>
        <p:spPr bwMode="auto">
          <a:xfrm>
            <a:off x="8397876" y="5432425"/>
            <a:ext cx="360363" cy="215900"/>
          </a:xfrm>
          <a:prstGeom prst="rect">
            <a:avLst/>
          </a:prstGeom>
          <a:solidFill>
            <a:schemeClr val="accent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64</a:t>
            </a:r>
          </a:p>
        </p:txBody>
      </p:sp>
      <p:sp>
        <p:nvSpPr>
          <p:cNvPr id="147494" name="Rectangle 38"/>
          <p:cNvSpPr>
            <a:spLocks noChangeArrowheads="1"/>
          </p:cNvSpPr>
          <p:nvPr/>
        </p:nvSpPr>
        <p:spPr bwMode="auto">
          <a:xfrm>
            <a:off x="9772650" y="5432425"/>
            <a:ext cx="361950" cy="215900"/>
          </a:xfrm>
          <a:prstGeom prst="rect">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endParaRPr lang="en-US" altLang="en-US"/>
          </a:p>
        </p:txBody>
      </p:sp>
      <p:sp>
        <p:nvSpPr>
          <p:cNvPr id="147495" name="Rectangle 39"/>
          <p:cNvSpPr>
            <a:spLocks noChangeArrowheads="1"/>
          </p:cNvSpPr>
          <p:nvPr/>
        </p:nvSpPr>
        <p:spPr bwMode="auto">
          <a:xfrm>
            <a:off x="5667375" y="5432425"/>
            <a:ext cx="361950" cy="215900"/>
          </a:xfrm>
          <a:prstGeom prst="rect">
            <a:avLst/>
          </a:prstGeom>
          <a:solidFill>
            <a:schemeClr val="accent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31</a:t>
            </a:r>
          </a:p>
        </p:txBody>
      </p:sp>
      <p:sp>
        <p:nvSpPr>
          <p:cNvPr id="147496" name="Rectangle 40"/>
          <p:cNvSpPr>
            <a:spLocks noChangeArrowheads="1"/>
          </p:cNvSpPr>
          <p:nvPr/>
        </p:nvSpPr>
        <p:spPr bwMode="auto">
          <a:xfrm>
            <a:off x="6354764" y="5432425"/>
            <a:ext cx="363537" cy="215900"/>
          </a:xfrm>
          <a:prstGeom prst="rect">
            <a:avLst/>
          </a:prstGeom>
          <a:solidFill>
            <a:schemeClr val="accent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34</a:t>
            </a:r>
          </a:p>
        </p:txBody>
      </p:sp>
      <p:sp>
        <p:nvSpPr>
          <p:cNvPr id="147497" name="Rectangle 41"/>
          <p:cNvSpPr>
            <a:spLocks noChangeArrowheads="1"/>
          </p:cNvSpPr>
          <p:nvPr/>
        </p:nvSpPr>
        <p:spPr bwMode="auto">
          <a:xfrm>
            <a:off x="2854325" y="5432425"/>
            <a:ext cx="363538"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endParaRPr lang="en-US" altLang="en-US"/>
          </a:p>
        </p:txBody>
      </p:sp>
      <p:sp>
        <p:nvSpPr>
          <p:cNvPr id="147498" name="Rectangle 42"/>
          <p:cNvSpPr>
            <a:spLocks noChangeArrowheads="1"/>
          </p:cNvSpPr>
          <p:nvPr/>
        </p:nvSpPr>
        <p:spPr bwMode="auto">
          <a:xfrm>
            <a:off x="4230689" y="5432425"/>
            <a:ext cx="363537"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23</a:t>
            </a:r>
          </a:p>
        </p:txBody>
      </p:sp>
      <p:cxnSp>
        <p:nvCxnSpPr>
          <p:cNvPr id="147499" name="AutoShape 43"/>
          <p:cNvCxnSpPr>
            <a:cxnSpLocks noChangeShapeType="1"/>
            <a:stCxn id="147497" idx="3"/>
            <a:endCxn id="147498" idx="1"/>
          </p:cNvCxnSpPr>
          <p:nvPr/>
        </p:nvCxnSpPr>
        <p:spPr bwMode="auto">
          <a:xfrm>
            <a:off x="3227389" y="5540375"/>
            <a:ext cx="99377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500" name="AutoShape 44"/>
          <p:cNvCxnSpPr>
            <a:cxnSpLocks noChangeShapeType="1"/>
            <a:stCxn id="147498" idx="3"/>
            <a:endCxn id="147495" idx="1"/>
          </p:cNvCxnSpPr>
          <p:nvPr/>
        </p:nvCxnSpPr>
        <p:spPr bwMode="auto">
          <a:xfrm>
            <a:off x="4603751" y="5540375"/>
            <a:ext cx="104457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501" name="AutoShape 45"/>
          <p:cNvCxnSpPr>
            <a:cxnSpLocks noChangeShapeType="1"/>
            <a:stCxn id="147495" idx="3"/>
            <a:endCxn id="147496" idx="1"/>
          </p:cNvCxnSpPr>
          <p:nvPr/>
        </p:nvCxnSpPr>
        <p:spPr bwMode="auto">
          <a:xfrm>
            <a:off x="6048375" y="5540375"/>
            <a:ext cx="28733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502" name="AutoShape 46"/>
          <p:cNvCxnSpPr>
            <a:cxnSpLocks noChangeShapeType="1"/>
            <a:stCxn id="147496" idx="3"/>
            <a:endCxn id="147493" idx="1"/>
          </p:cNvCxnSpPr>
          <p:nvPr/>
        </p:nvCxnSpPr>
        <p:spPr bwMode="auto">
          <a:xfrm>
            <a:off x="6737351" y="5540375"/>
            <a:ext cx="164147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504" name="AutoShape 48"/>
          <p:cNvCxnSpPr>
            <a:cxnSpLocks noChangeShapeType="1"/>
            <a:stCxn id="147493" idx="3"/>
            <a:endCxn id="147494" idx="1"/>
          </p:cNvCxnSpPr>
          <p:nvPr/>
        </p:nvCxnSpPr>
        <p:spPr bwMode="auto">
          <a:xfrm>
            <a:off x="8777288" y="5540375"/>
            <a:ext cx="976312"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512" name="AutoShape 56"/>
          <p:cNvCxnSpPr>
            <a:cxnSpLocks noChangeShapeType="1"/>
            <a:stCxn id="147495" idx="0"/>
            <a:endCxn id="147496" idx="0"/>
          </p:cNvCxnSpPr>
          <p:nvPr/>
        </p:nvCxnSpPr>
        <p:spPr bwMode="auto">
          <a:xfrm rot="5400000" flipV="1">
            <a:off x="6192044" y="5069682"/>
            <a:ext cx="1588" cy="688975"/>
          </a:xfrm>
          <a:prstGeom prst="curvedConnector3">
            <a:avLst>
              <a:gd name="adj1" fmla="val -13200000"/>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518" name="AutoShape 62"/>
          <p:cNvCxnSpPr>
            <a:cxnSpLocks noChangeShapeType="1"/>
            <a:stCxn id="147496" idx="0"/>
            <a:endCxn id="147493" idx="0"/>
          </p:cNvCxnSpPr>
          <p:nvPr/>
        </p:nvCxnSpPr>
        <p:spPr bwMode="auto">
          <a:xfrm rot="5400000" flipV="1">
            <a:off x="7557294" y="4393407"/>
            <a:ext cx="1588" cy="2041525"/>
          </a:xfrm>
          <a:prstGeom prst="curvedConnector3">
            <a:avLst>
              <a:gd name="adj1" fmla="val -13200000"/>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7461" name="Rectangle 5"/>
          <p:cNvSpPr>
            <a:spLocks noChangeArrowheads="1"/>
          </p:cNvSpPr>
          <p:nvPr/>
        </p:nvSpPr>
        <p:spPr bwMode="auto">
          <a:xfrm>
            <a:off x="7708900" y="5938838"/>
            <a:ext cx="363538"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56</a:t>
            </a:r>
          </a:p>
        </p:txBody>
      </p:sp>
      <p:sp>
        <p:nvSpPr>
          <p:cNvPr id="147462" name="Rectangle 6"/>
          <p:cNvSpPr>
            <a:spLocks noChangeArrowheads="1"/>
          </p:cNvSpPr>
          <p:nvPr/>
        </p:nvSpPr>
        <p:spPr bwMode="auto">
          <a:xfrm>
            <a:off x="8397876" y="5938838"/>
            <a:ext cx="360363" cy="215900"/>
          </a:xfrm>
          <a:prstGeom prst="rect">
            <a:avLst/>
          </a:prstGeom>
          <a:solidFill>
            <a:schemeClr val="accent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64</a:t>
            </a:r>
          </a:p>
        </p:txBody>
      </p:sp>
      <p:sp>
        <p:nvSpPr>
          <p:cNvPr id="147463" name="Rectangle 7"/>
          <p:cNvSpPr>
            <a:spLocks noChangeArrowheads="1"/>
          </p:cNvSpPr>
          <p:nvPr/>
        </p:nvSpPr>
        <p:spPr bwMode="auto">
          <a:xfrm>
            <a:off x="9083675" y="5938838"/>
            <a:ext cx="361950" cy="215900"/>
          </a:xfrm>
          <a:prstGeom prst="rect">
            <a:avLst/>
          </a:prstGeom>
          <a:solidFill>
            <a:schemeClr val="accent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78</a:t>
            </a:r>
          </a:p>
        </p:txBody>
      </p:sp>
      <p:sp>
        <p:nvSpPr>
          <p:cNvPr id="147464" name="Rectangle 8"/>
          <p:cNvSpPr>
            <a:spLocks noChangeArrowheads="1"/>
          </p:cNvSpPr>
          <p:nvPr/>
        </p:nvSpPr>
        <p:spPr bwMode="auto">
          <a:xfrm>
            <a:off x="9772650" y="5938838"/>
            <a:ext cx="361950"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endParaRPr lang="en-US" altLang="en-US">
              <a:latin typeface="Times New Roman" panose="02020603050405020304" pitchFamily="18" charset="0"/>
            </a:endParaRPr>
          </a:p>
        </p:txBody>
      </p:sp>
      <p:sp>
        <p:nvSpPr>
          <p:cNvPr id="147465" name="Rectangle 9"/>
          <p:cNvSpPr>
            <a:spLocks noChangeArrowheads="1"/>
          </p:cNvSpPr>
          <p:nvPr/>
        </p:nvSpPr>
        <p:spPr bwMode="auto">
          <a:xfrm>
            <a:off x="5667375" y="5938838"/>
            <a:ext cx="361950"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31</a:t>
            </a:r>
          </a:p>
        </p:txBody>
      </p:sp>
      <p:sp>
        <p:nvSpPr>
          <p:cNvPr id="147466" name="Rectangle 10"/>
          <p:cNvSpPr>
            <a:spLocks noChangeArrowheads="1"/>
          </p:cNvSpPr>
          <p:nvPr/>
        </p:nvSpPr>
        <p:spPr bwMode="auto">
          <a:xfrm>
            <a:off x="6354764" y="5938838"/>
            <a:ext cx="363537"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34</a:t>
            </a:r>
          </a:p>
        </p:txBody>
      </p:sp>
      <p:sp>
        <p:nvSpPr>
          <p:cNvPr id="147467" name="Rectangle 11"/>
          <p:cNvSpPr>
            <a:spLocks noChangeArrowheads="1"/>
          </p:cNvSpPr>
          <p:nvPr/>
        </p:nvSpPr>
        <p:spPr bwMode="auto">
          <a:xfrm>
            <a:off x="7019925" y="5938838"/>
            <a:ext cx="363538"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44</a:t>
            </a:r>
          </a:p>
        </p:txBody>
      </p:sp>
      <p:sp>
        <p:nvSpPr>
          <p:cNvPr id="147468" name="Rectangle 12"/>
          <p:cNvSpPr>
            <a:spLocks noChangeArrowheads="1"/>
          </p:cNvSpPr>
          <p:nvPr/>
        </p:nvSpPr>
        <p:spPr bwMode="auto">
          <a:xfrm>
            <a:off x="2854325" y="5938838"/>
            <a:ext cx="363538"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p>
        </p:txBody>
      </p:sp>
      <p:sp>
        <p:nvSpPr>
          <p:cNvPr id="147469" name="Rectangle 13"/>
          <p:cNvSpPr>
            <a:spLocks noChangeArrowheads="1"/>
          </p:cNvSpPr>
          <p:nvPr/>
        </p:nvSpPr>
        <p:spPr bwMode="auto">
          <a:xfrm>
            <a:off x="3543300" y="5938838"/>
            <a:ext cx="363538"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12</a:t>
            </a:r>
          </a:p>
        </p:txBody>
      </p:sp>
      <p:sp>
        <p:nvSpPr>
          <p:cNvPr id="147470" name="Rectangle 14"/>
          <p:cNvSpPr>
            <a:spLocks noChangeArrowheads="1"/>
          </p:cNvSpPr>
          <p:nvPr/>
        </p:nvSpPr>
        <p:spPr bwMode="auto">
          <a:xfrm>
            <a:off x="4230689" y="5938838"/>
            <a:ext cx="363537"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23</a:t>
            </a:r>
          </a:p>
        </p:txBody>
      </p:sp>
      <p:sp>
        <p:nvSpPr>
          <p:cNvPr id="147471" name="Rectangle 15"/>
          <p:cNvSpPr>
            <a:spLocks noChangeArrowheads="1"/>
          </p:cNvSpPr>
          <p:nvPr/>
        </p:nvSpPr>
        <p:spPr bwMode="auto">
          <a:xfrm>
            <a:off x="4919664" y="5938838"/>
            <a:ext cx="363537"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26</a:t>
            </a:r>
          </a:p>
        </p:txBody>
      </p:sp>
      <p:cxnSp>
        <p:nvCxnSpPr>
          <p:cNvPr id="147472" name="AutoShape 16"/>
          <p:cNvCxnSpPr>
            <a:cxnSpLocks noChangeShapeType="1"/>
            <a:stCxn id="147468" idx="3"/>
            <a:endCxn id="147469" idx="1"/>
          </p:cNvCxnSpPr>
          <p:nvPr/>
        </p:nvCxnSpPr>
        <p:spPr bwMode="auto">
          <a:xfrm>
            <a:off x="3227389" y="6046788"/>
            <a:ext cx="30638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473" name="AutoShape 17"/>
          <p:cNvCxnSpPr>
            <a:cxnSpLocks noChangeShapeType="1"/>
            <a:stCxn id="147470" idx="3"/>
            <a:endCxn id="147471" idx="1"/>
          </p:cNvCxnSpPr>
          <p:nvPr/>
        </p:nvCxnSpPr>
        <p:spPr bwMode="auto">
          <a:xfrm>
            <a:off x="4603750" y="6046788"/>
            <a:ext cx="30638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474" name="AutoShape 18"/>
          <p:cNvCxnSpPr>
            <a:cxnSpLocks noChangeShapeType="1"/>
            <a:stCxn id="147465" idx="3"/>
            <a:endCxn id="147466" idx="1"/>
          </p:cNvCxnSpPr>
          <p:nvPr/>
        </p:nvCxnSpPr>
        <p:spPr bwMode="auto">
          <a:xfrm>
            <a:off x="6038850" y="6046788"/>
            <a:ext cx="30638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475" name="AutoShape 19"/>
          <p:cNvCxnSpPr>
            <a:cxnSpLocks noChangeShapeType="1"/>
            <a:stCxn id="147469" idx="3"/>
            <a:endCxn id="147470" idx="1"/>
          </p:cNvCxnSpPr>
          <p:nvPr/>
        </p:nvCxnSpPr>
        <p:spPr bwMode="auto">
          <a:xfrm>
            <a:off x="3916363" y="6046788"/>
            <a:ext cx="304800"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476" name="AutoShape 20"/>
          <p:cNvCxnSpPr>
            <a:cxnSpLocks noChangeShapeType="1"/>
            <a:stCxn id="147471" idx="3"/>
            <a:endCxn id="147465" idx="1"/>
          </p:cNvCxnSpPr>
          <p:nvPr/>
        </p:nvCxnSpPr>
        <p:spPr bwMode="auto">
          <a:xfrm>
            <a:off x="5292726" y="6046788"/>
            <a:ext cx="3651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477" name="AutoShape 21"/>
          <p:cNvCxnSpPr>
            <a:cxnSpLocks noChangeShapeType="1"/>
            <a:stCxn id="147466" idx="3"/>
            <a:endCxn id="147467" idx="1"/>
          </p:cNvCxnSpPr>
          <p:nvPr/>
        </p:nvCxnSpPr>
        <p:spPr bwMode="auto">
          <a:xfrm>
            <a:off x="6727826" y="6046788"/>
            <a:ext cx="28257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478" name="AutoShape 22"/>
          <p:cNvCxnSpPr>
            <a:cxnSpLocks noChangeShapeType="1"/>
            <a:stCxn id="147467" idx="3"/>
            <a:endCxn id="147461" idx="1"/>
          </p:cNvCxnSpPr>
          <p:nvPr/>
        </p:nvCxnSpPr>
        <p:spPr bwMode="auto">
          <a:xfrm>
            <a:off x="7392989" y="6046788"/>
            <a:ext cx="30638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479" name="AutoShape 23"/>
          <p:cNvCxnSpPr>
            <a:cxnSpLocks noChangeShapeType="1"/>
            <a:stCxn id="147461" idx="3"/>
            <a:endCxn id="147462" idx="1"/>
          </p:cNvCxnSpPr>
          <p:nvPr/>
        </p:nvCxnSpPr>
        <p:spPr bwMode="auto">
          <a:xfrm>
            <a:off x="8081963" y="6046788"/>
            <a:ext cx="296862"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480" name="AutoShape 24"/>
          <p:cNvCxnSpPr>
            <a:cxnSpLocks noChangeShapeType="1"/>
            <a:stCxn id="147462" idx="3"/>
            <a:endCxn id="147463" idx="1"/>
          </p:cNvCxnSpPr>
          <p:nvPr/>
        </p:nvCxnSpPr>
        <p:spPr bwMode="auto">
          <a:xfrm>
            <a:off x="8777289" y="6046788"/>
            <a:ext cx="28733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481" name="AutoShape 25"/>
          <p:cNvCxnSpPr>
            <a:cxnSpLocks noChangeShapeType="1"/>
            <a:stCxn id="147463" idx="3"/>
            <a:endCxn id="147464" idx="1"/>
          </p:cNvCxnSpPr>
          <p:nvPr/>
        </p:nvCxnSpPr>
        <p:spPr bwMode="auto">
          <a:xfrm>
            <a:off x="9464675" y="6046788"/>
            <a:ext cx="298450"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520" name="AutoShape 64"/>
          <p:cNvCxnSpPr>
            <a:cxnSpLocks noChangeShapeType="1"/>
            <a:stCxn id="147462" idx="0"/>
            <a:endCxn id="147463" idx="0"/>
          </p:cNvCxnSpPr>
          <p:nvPr/>
        </p:nvCxnSpPr>
        <p:spPr bwMode="auto">
          <a:xfrm rot="5400000" flipV="1">
            <a:off x="8920957" y="5577682"/>
            <a:ext cx="1587" cy="685800"/>
          </a:xfrm>
          <a:prstGeom prst="curvedConnector3">
            <a:avLst>
              <a:gd name="adj1" fmla="val -13200000"/>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Date Placeholder 1"/>
          <p:cNvSpPr>
            <a:spLocks noGrp="1"/>
          </p:cNvSpPr>
          <p:nvPr>
            <p:ph type="dt" sz="half" idx="10"/>
          </p:nvPr>
        </p:nvSpPr>
        <p:spPr/>
        <p:txBody>
          <a:bodyPr/>
          <a:lstStyle/>
          <a:p>
            <a:r>
              <a:rPr lang="en-US"/>
              <a:t>CS5250 - 2021/2022 Sem 2</a:t>
            </a:r>
          </a:p>
        </p:txBody>
      </p:sp>
    </p:spTree>
    <p:extLst>
      <p:ext uri="{BB962C8B-B14F-4D97-AF65-F5344CB8AC3E}">
        <p14:creationId xmlns:p14="http://schemas.microsoft.com/office/powerpoint/2010/main" val="1609814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47510"/>
                                        </p:tgtEl>
                                        <p:attrNameLst>
                                          <p:attrName>style.visibility</p:attrName>
                                        </p:attrNameLst>
                                      </p:cBhvr>
                                      <p:to>
                                        <p:strVal val="visible"/>
                                      </p:to>
                                    </p:set>
                                    <p:animEffect transition="in" filter="wipe(left)">
                                      <p:cBhvr>
                                        <p:cTn id="7" dur="500"/>
                                        <p:tgtEl>
                                          <p:spTgt spid="1475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47512"/>
                                        </p:tgtEl>
                                        <p:attrNameLst>
                                          <p:attrName>style.visibility</p:attrName>
                                        </p:attrNameLst>
                                      </p:cBhvr>
                                      <p:to>
                                        <p:strVal val="visible"/>
                                      </p:to>
                                    </p:set>
                                    <p:animEffect transition="in" filter="wipe(left)">
                                      <p:cBhvr>
                                        <p:cTn id="12" dur="500"/>
                                        <p:tgtEl>
                                          <p:spTgt spid="1475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47518"/>
                                        </p:tgtEl>
                                        <p:attrNameLst>
                                          <p:attrName>style.visibility</p:attrName>
                                        </p:attrNameLst>
                                      </p:cBhvr>
                                      <p:to>
                                        <p:strVal val="visible"/>
                                      </p:to>
                                    </p:set>
                                    <p:animEffect transition="in" filter="wipe(left)">
                                      <p:cBhvr>
                                        <p:cTn id="17" dur="500"/>
                                        <p:tgtEl>
                                          <p:spTgt spid="14751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47520"/>
                                        </p:tgtEl>
                                        <p:attrNameLst>
                                          <p:attrName>style.visibility</p:attrName>
                                        </p:attrNameLst>
                                      </p:cBhvr>
                                      <p:to>
                                        <p:strVal val="visible"/>
                                      </p:to>
                                    </p:set>
                                    <p:animEffect transition="in" filter="wipe(left)">
                                      <p:cBhvr>
                                        <p:cTn id="22" dur="500"/>
                                        <p:tgtEl>
                                          <p:spTgt spid="1475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altLang="en-US" dirty="0">
                <a:solidFill>
                  <a:srgbClr val="0070C0"/>
                </a:solidFill>
              </a:rPr>
              <a:t>Insertion</a:t>
            </a:r>
          </a:p>
        </p:txBody>
      </p:sp>
      <p:sp>
        <p:nvSpPr>
          <p:cNvPr id="148483" name="Rectangle 3" descr="Rectangle: Click to edit Master text styles&#10;Second level&#10;Third level&#10;Fourth level&#10;Fifth level"/>
          <p:cNvSpPr>
            <a:spLocks noGrp="1" noChangeArrowheads="1"/>
          </p:cNvSpPr>
          <p:nvPr>
            <p:ph idx="1"/>
          </p:nvPr>
        </p:nvSpPr>
        <p:spPr/>
        <p:txBody>
          <a:bodyPr>
            <a:normAutofit/>
          </a:bodyPr>
          <a:lstStyle/>
          <a:p>
            <a:pPr>
              <a:lnSpc>
                <a:spcPct val="90000"/>
              </a:lnSpc>
            </a:pPr>
            <a:r>
              <a:rPr lang="en-US" altLang="en-US" sz="2000" dirty="0"/>
              <a:t>To insert an entry </a:t>
            </a:r>
            <a:r>
              <a:rPr lang="en-US" altLang="en-US" sz="2000" dirty="0">
                <a:latin typeface="Times New Roman" panose="02020603050405020304" pitchFamily="18" charset="0"/>
              </a:rPr>
              <a:t>(</a:t>
            </a:r>
            <a:r>
              <a:rPr lang="en-US" altLang="en-US" sz="2000" b="1" i="1" dirty="0">
                <a:latin typeface="Times New Roman" panose="02020603050405020304" pitchFamily="18" charset="0"/>
              </a:rPr>
              <a:t>x</a:t>
            </a:r>
            <a:r>
              <a:rPr lang="en-US" altLang="en-US" sz="2000" dirty="0">
                <a:latin typeface="Times New Roman" panose="02020603050405020304" pitchFamily="18" charset="0"/>
              </a:rPr>
              <a:t>, </a:t>
            </a:r>
            <a:r>
              <a:rPr lang="en-US" altLang="en-US" sz="2000" b="1" i="1" dirty="0">
                <a:latin typeface="Times New Roman" panose="02020603050405020304" pitchFamily="18" charset="0"/>
              </a:rPr>
              <a:t>o</a:t>
            </a:r>
            <a:r>
              <a:rPr lang="en-US" altLang="en-US" sz="2000" dirty="0">
                <a:latin typeface="Times New Roman" panose="02020603050405020304" pitchFamily="18" charset="0"/>
              </a:rPr>
              <a:t>)</a:t>
            </a:r>
            <a:r>
              <a:rPr lang="en-US" altLang="en-US" sz="2000" dirty="0"/>
              <a:t> into a skip list, we use a randomized algorithm:</a:t>
            </a:r>
          </a:p>
          <a:p>
            <a:pPr lvl="1">
              <a:lnSpc>
                <a:spcPct val="90000"/>
              </a:lnSpc>
            </a:pPr>
            <a:r>
              <a:rPr lang="en-US" altLang="en-US" sz="1800" dirty="0"/>
              <a:t>We repeatedly toss a coin until we get tails, and we denote with </a:t>
            </a:r>
            <a:r>
              <a:rPr lang="en-US" altLang="en-US" sz="1800" b="1" i="1" dirty="0" err="1">
                <a:latin typeface="Times New Roman" panose="02020603050405020304" pitchFamily="18" charset="0"/>
              </a:rPr>
              <a:t>i</a:t>
            </a:r>
            <a:r>
              <a:rPr lang="en-US" altLang="en-US" sz="1800" b="1" i="1" dirty="0">
                <a:latin typeface="Times New Roman" panose="02020603050405020304" pitchFamily="18" charset="0"/>
              </a:rPr>
              <a:t> </a:t>
            </a:r>
            <a:r>
              <a:rPr lang="en-US" altLang="en-US" sz="1800" dirty="0"/>
              <a:t>the number of times the coin came up heads</a:t>
            </a:r>
          </a:p>
          <a:p>
            <a:pPr lvl="1">
              <a:lnSpc>
                <a:spcPct val="90000"/>
              </a:lnSpc>
            </a:pPr>
            <a:r>
              <a:rPr lang="en-US" altLang="en-US" sz="1800" dirty="0"/>
              <a:t>If </a:t>
            </a:r>
            <a:r>
              <a:rPr lang="en-US" altLang="en-US" sz="1800" b="1" i="1" dirty="0" err="1">
                <a:latin typeface="Times New Roman" panose="02020603050405020304" pitchFamily="18" charset="0"/>
              </a:rPr>
              <a:t>i</a:t>
            </a:r>
            <a:r>
              <a:rPr lang="en-US" altLang="en-US" sz="1800" b="1" i="1" dirty="0">
                <a:latin typeface="Times New Roman" panose="02020603050405020304" pitchFamily="18" charset="0"/>
              </a:rPr>
              <a:t> </a:t>
            </a:r>
            <a:r>
              <a:rPr lang="en-US" altLang="en-US" sz="1800" dirty="0">
                <a:latin typeface="Symbol" panose="05050102010706020507" pitchFamily="18" charset="2"/>
                <a:sym typeface="Symbol" panose="05050102010706020507" pitchFamily="18" charset="2"/>
              </a:rPr>
              <a:t></a:t>
            </a:r>
            <a:r>
              <a:rPr lang="en-US" altLang="en-US" sz="1800" b="1" i="1" dirty="0">
                <a:latin typeface="Times New Roman" panose="02020603050405020304" pitchFamily="18" charset="0"/>
              </a:rPr>
              <a:t> h</a:t>
            </a:r>
            <a:r>
              <a:rPr lang="en-US" altLang="en-US" sz="1800" dirty="0"/>
              <a:t>, we add to the skip list new lists </a:t>
            </a:r>
            <a:r>
              <a:rPr lang="en-US" altLang="en-US" sz="1800" b="1" i="1" dirty="0">
                <a:latin typeface="Times New Roman" panose="02020603050405020304" pitchFamily="18" charset="0"/>
              </a:rPr>
              <a:t>S</a:t>
            </a:r>
            <a:r>
              <a:rPr lang="en-US" altLang="en-US" sz="1800" b="1" i="1" baseline="-25000" dirty="0">
                <a:latin typeface="Times New Roman" panose="02020603050405020304" pitchFamily="18" charset="0"/>
              </a:rPr>
              <a:t>h</a:t>
            </a:r>
            <a:r>
              <a:rPr lang="en-US" altLang="en-US" sz="1800" baseline="-25000" dirty="0">
                <a:latin typeface="Symbol" panose="05050102010706020507" pitchFamily="18" charset="2"/>
              </a:rPr>
              <a:t>+</a:t>
            </a:r>
            <a:r>
              <a:rPr lang="en-US" altLang="en-US" sz="1800" baseline="-25000" dirty="0">
                <a:latin typeface="Times New Roman" panose="02020603050405020304" pitchFamily="18" charset="0"/>
              </a:rPr>
              <a:t>1</a:t>
            </a:r>
            <a:r>
              <a:rPr lang="en-US" altLang="en-US" sz="1800" dirty="0">
                <a:latin typeface="Times New Roman" panose="02020603050405020304" pitchFamily="18" charset="0"/>
              </a:rPr>
              <a:t>, … , </a:t>
            </a:r>
            <a:r>
              <a:rPr lang="en-US" altLang="en-US" sz="1800" b="1" i="1" dirty="0">
                <a:latin typeface="Times New Roman" panose="02020603050405020304" pitchFamily="18" charset="0"/>
              </a:rPr>
              <a:t>S</a:t>
            </a:r>
            <a:r>
              <a:rPr lang="en-US" altLang="en-US" sz="1800" b="1" i="1" baseline="-25000" dirty="0">
                <a:latin typeface="Times New Roman" panose="02020603050405020304" pitchFamily="18" charset="0"/>
              </a:rPr>
              <a:t>i </a:t>
            </a:r>
            <a:r>
              <a:rPr lang="en-US" altLang="en-US" sz="1800" baseline="-25000" dirty="0">
                <a:latin typeface="Symbol" panose="05050102010706020507" pitchFamily="18" charset="2"/>
              </a:rPr>
              <a:t>+</a:t>
            </a:r>
            <a:r>
              <a:rPr lang="en-US" altLang="en-US" sz="1800" baseline="-25000" dirty="0">
                <a:latin typeface="Times New Roman" panose="02020603050405020304" pitchFamily="18" charset="0"/>
              </a:rPr>
              <a:t>1</a:t>
            </a:r>
            <a:r>
              <a:rPr lang="en-US" altLang="en-US" sz="1800" dirty="0"/>
              <a:t>, each containing only the two special keys</a:t>
            </a:r>
          </a:p>
          <a:p>
            <a:pPr lvl="1">
              <a:lnSpc>
                <a:spcPct val="90000"/>
              </a:lnSpc>
            </a:pPr>
            <a:r>
              <a:rPr lang="en-US" altLang="en-US" sz="1800" dirty="0"/>
              <a:t>We search for </a:t>
            </a:r>
            <a:r>
              <a:rPr lang="en-US" altLang="en-US" sz="1800" b="1" i="1" dirty="0">
                <a:latin typeface="Times New Roman" panose="02020603050405020304" pitchFamily="18" charset="0"/>
              </a:rPr>
              <a:t>x </a:t>
            </a:r>
            <a:r>
              <a:rPr lang="en-US" altLang="en-US" sz="1800" dirty="0"/>
              <a:t>in the skip list and find the positions </a:t>
            </a:r>
            <a:r>
              <a:rPr lang="en-US" altLang="en-US" sz="1800" b="1" i="1" dirty="0">
                <a:latin typeface="Times New Roman" panose="02020603050405020304" pitchFamily="18" charset="0"/>
              </a:rPr>
              <a:t>p</a:t>
            </a:r>
            <a:r>
              <a:rPr lang="en-US" altLang="en-US" sz="1800" baseline="-25000" dirty="0">
                <a:latin typeface="Times New Roman" panose="02020603050405020304" pitchFamily="18" charset="0"/>
              </a:rPr>
              <a:t>0</a:t>
            </a:r>
            <a:r>
              <a:rPr lang="en-US" altLang="en-US" sz="1800" dirty="0">
                <a:latin typeface="Times New Roman" panose="02020603050405020304" pitchFamily="18" charset="0"/>
              </a:rPr>
              <a:t>, </a:t>
            </a:r>
            <a:r>
              <a:rPr lang="en-US" altLang="en-US" sz="1800" baseline="-25000" dirty="0">
                <a:latin typeface="Times New Roman" panose="02020603050405020304" pitchFamily="18" charset="0"/>
              </a:rPr>
              <a:t> </a:t>
            </a:r>
            <a:r>
              <a:rPr lang="en-US" altLang="en-US" sz="1800" b="1" i="1" dirty="0">
                <a:latin typeface="Times New Roman" panose="02020603050405020304" pitchFamily="18" charset="0"/>
              </a:rPr>
              <a:t>p</a:t>
            </a:r>
            <a:r>
              <a:rPr lang="en-US" altLang="en-US" sz="1800" baseline="-25000" dirty="0">
                <a:latin typeface="Times New Roman" panose="02020603050405020304" pitchFamily="18" charset="0"/>
              </a:rPr>
              <a:t>1 </a:t>
            </a:r>
            <a:r>
              <a:rPr lang="en-US" altLang="en-US" sz="1800" dirty="0">
                <a:latin typeface="Times New Roman" panose="02020603050405020304" pitchFamily="18" charset="0"/>
              </a:rPr>
              <a:t>, …, </a:t>
            </a:r>
            <a:r>
              <a:rPr lang="en-US" altLang="en-US" sz="1800" b="1" i="1" dirty="0">
                <a:latin typeface="Times New Roman" panose="02020603050405020304" pitchFamily="18" charset="0"/>
              </a:rPr>
              <a:t>p</a:t>
            </a:r>
            <a:r>
              <a:rPr lang="en-US" altLang="en-US" sz="1800" b="1" i="1" baseline="-25000" dirty="0">
                <a:latin typeface="Times New Roman" panose="02020603050405020304" pitchFamily="18" charset="0"/>
              </a:rPr>
              <a:t>i </a:t>
            </a:r>
            <a:r>
              <a:rPr lang="en-US" altLang="en-US" sz="1800" dirty="0"/>
              <a:t>of the items with largest key less than </a:t>
            </a:r>
            <a:r>
              <a:rPr lang="en-US" altLang="en-US" sz="1800" b="1" i="1" dirty="0">
                <a:latin typeface="Times New Roman" panose="02020603050405020304" pitchFamily="18" charset="0"/>
              </a:rPr>
              <a:t>x</a:t>
            </a:r>
            <a:r>
              <a:rPr lang="en-US" altLang="en-US" sz="1800" dirty="0"/>
              <a:t> in each list </a:t>
            </a:r>
            <a:r>
              <a:rPr lang="en-US" altLang="en-US" sz="1800" b="1" i="1" dirty="0">
                <a:latin typeface="Times New Roman" panose="02020603050405020304" pitchFamily="18" charset="0"/>
              </a:rPr>
              <a:t>S</a:t>
            </a:r>
            <a:r>
              <a:rPr lang="en-US" altLang="en-US" sz="1800" baseline="-25000" dirty="0">
                <a:latin typeface="Times New Roman" panose="02020603050405020304" pitchFamily="18" charset="0"/>
              </a:rPr>
              <a:t>0</a:t>
            </a:r>
            <a:r>
              <a:rPr lang="en-US" altLang="en-US" sz="1800" dirty="0">
                <a:latin typeface="Times New Roman" panose="02020603050405020304" pitchFamily="18" charset="0"/>
              </a:rPr>
              <a:t>, </a:t>
            </a:r>
            <a:r>
              <a:rPr lang="en-US" altLang="en-US" sz="1800" b="1" i="1" dirty="0">
                <a:latin typeface="Times New Roman" panose="02020603050405020304" pitchFamily="18" charset="0"/>
              </a:rPr>
              <a:t>S</a:t>
            </a:r>
            <a:r>
              <a:rPr lang="en-US" altLang="en-US" sz="1800" baseline="-25000" dirty="0">
                <a:latin typeface="Times New Roman" panose="02020603050405020304" pitchFamily="18" charset="0"/>
              </a:rPr>
              <a:t>1</a:t>
            </a:r>
            <a:r>
              <a:rPr lang="en-US" altLang="en-US" sz="1800" dirty="0">
                <a:latin typeface="Times New Roman" panose="02020603050405020304" pitchFamily="18" charset="0"/>
              </a:rPr>
              <a:t>, … , </a:t>
            </a:r>
            <a:r>
              <a:rPr lang="en-US" altLang="en-US" sz="1800" b="1" i="1" dirty="0">
                <a:latin typeface="Times New Roman" panose="02020603050405020304" pitchFamily="18" charset="0"/>
              </a:rPr>
              <a:t>S</a:t>
            </a:r>
            <a:r>
              <a:rPr lang="en-US" altLang="en-US" sz="1800" b="1" i="1" baseline="-25000" dirty="0">
                <a:latin typeface="Times New Roman" panose="02020603050405020304" pitchFamily="18" charset="0"/>
              </a:rPr>
              <a:t>i</a:t>
            </a:r>
            <a:endParaRPr lang="en-US" altLang="en-US" sz="1800" dirty="0"/>
          </a:p>
          <a:p>
            <a:pPr lvl="1">
              <a:lnSpc>
                <a:spcPct val="90000"/>
              </a:lnSpc>
            </a:pPr>
            <a:r>
              <a:rPr lang="en-US" altLang="en-US" sz="1800" dirty="0"/>
              <a:t>For </a:t>
            </a:r>
            <a:r>
              <a:rPr lang="en-US" altLang="en-US" sz="1800" b="1" i="1" dirty="0">
                <a:latin typeface="Times New Roman" panose="02020603050405020304" pitchFamily="18" charset="0"/>
              </a:rPr>
              <a:t>j</a:t>
            </a:r>
            <a:r>
              <a:rPr lang="en-US" altLang="en-US" sz="1800" dirty="0">
                <a:latin typeface="Times New Roman" panose="02020603050405020304" pitchFamily="18" charset="0"/>
              </a:rPr>
              <a:t> </a:t>
            </a:r>
            <a:r>
              <a:rPr lang="en-US" altLang="en-US" sz="1800" dirty="0">
                <a:latin typeface="Symbol" panose="05050102010706020507" pitchFamily="18" charset="2"/>
                <a:sym typeface="Symbol" panose="05050102010706020507" pitchFamily="18" charset="2"/>
              </a:rPr>
              <a:t></a:t>
            </a:r>
            <a:r>
              <a:rPr lang="en-US" altLang="en-US" sz="1800" dirty="0">
                <a:latin typeface="Times New Roman" panose="02020603050405020304" pitchFamily="18" charset="0"/>
              </a:rPr>
              <a:t> 0, …, </a:t>
            </a:r>
            <a:r>
              <a:rPr lang="en-US" altLang="en-US" sz="1800" b="1" i="1" dirty="0" err="1">
                <a:latin typeface="Times New Roman" panose="02020603050405020304" pitchFamily="18" charset="0"/>
              </a:rPr>
              <a:t>i</a:t>
            </a:r>
            <a:r>
              <a:rPr lang="en-US" altLang="en-US" sz="1800" dirty="0"/>
              <a:t>, we insert item </a:t>
            </a:r>
            <a:r>
              <a:rPr lang="en-US" altLang="en-US" sz="1800" dirty="0">
                <a:latin typeface="Times New Roman" panose="02020603050405020304" pitchFamily="18" charset="0"/>
              </a:rPr>
              <a:t>(</a:t>
            </a:r>
            <a:r>
              <a:rPr lang="en-US" altLang="en-US" sz="1800" b="1" i="1" dirty="0">
                <a:latin typeface="Times New Roman" panose="02020603050405020304" pitchFamily="18" charset="0"/>
              </a:rPr>
              <a:t>x</a:t>
            </a:r>
            <a:r>
              <a:rPr lang="en-US" altLang="en-US" sz="1800" dirty="0">
                <a:latin typeface="Times New Roman" panose="02020603050405020304" pitchFamily="18" charset="0"/>
              </a:rPr>
              <a:t>, </a:t>
            </a:r>
            <a:r>
              <a:rPr lang="en-US" altLang="en-US" sz="1800" b="1" i="1" dirty="0">
                <a:latin typeface="Times New Roman" panose="02020603050405020304" pitchFamily="18" charset="0"/>
              </a:rPr>
              <a:t>o</a:t>
            </a:r>
            <a:r>
              <a:rPr lang="en-US" altLang="en-US" sz="1800" dirty="0">
                <a:latin typeface="Times New Roman" panose="02020603050405020304" pitchFamily="18" charset="0"/>
              </a:rPr>
              <a:t>)</a:t>
            </a:r>
            <a:r>
              <a:rPr lang="en-US" altLang="en-US" sz="1800" dirty="0"/>
              <a:t> into list </a:t>
            </a:r>
            <a:r>
              <a:rPr lang="en-US" altLang="en-US" sz="1800" b="1" i="1" dirty="0" err="1">
                <a:latin typeface="Times New Roman" panose="02020603050405020304" pitchFamily="18" charset="0"/>
              </a:rPr>
              <a:t>S</a:t>
            </a:r>
            <a:r>
              <a:rPr lang="en-US" altLang="en-US" sz="1800" b="1" i="1" baseline="-25000" dirty="0" err="1">
                <a:latin typeface="Times New Roman" panose="02020603050405020304" pitchFamily="18" charset="0"/>
              </a:rPr>
              <a:t>j</a:t>
            </a:r>
            <a:r>
              <a:rPr lang="en-US" altLang="en-US" sz="1800" dirty="0"/>
              <a:t> after position </a:t>
            </a:r>
            <a:r>
              <a:rPr lang="en-US" altLang="en-US" sz="1800" b="1" i="1" dirty="0" err="1">
                <a:latin typeface="Times New Roman" panose="02020603050405020304" pitchFamily="18" charset="0"/>
              </a:rPr>
              <a:t>p</a:t>
            </a:r>
            <a:r>
              <a:rPr lang="en-US" altLang="en-US" sz="1800" b="1" i="1" baseline="-25000" dirty="0" err="1">
                <a:latin typeface="Times New Roman" panose="02020603050405020304" pitchFamily="18" charset="0"/>
              </a:rPr>
              <a:t>j</a:t>
            </a:r>
            <a:endParaRPr lang="en-US" altLang="en-US" sz="1800" b="1" i="1" baseline="-25000" dirty="0">
              <a:latin typeface="Times New Roman" panose="02020603050405020304" pitchFamily="18" charset="0"/>
            </a:endParaRPr>
          </a:p>
          <a:p>
            <a:pPr>
              <a:lnSpc>
                <a:spcPct val="90000"/>
              </a:lnSpc>
            </a:pPr>
            <a:r>
              <a:rPr lang="en-US" altLang="en-US" sz="2000" dirty="0"/>
              <a:t>Example: insert key </a:t>
            </a:r>
            <a:r>
              <a:rPr lang="en-US" altLang="en-US" sz="2000" dirty="0">
                <a:latin typeface="Times New Roman" panose="02020603050405020304" pitchFamily="18" charset="0"/>
              </a:rPr>
              <a:t>15</a:t>
            </a:r>
            <a:r>
              <a:rPr lang="en-US" altLang="en-US" sz="2000" dirty="0"/>
              <a:t>, with </a:t>
            </a:r>
            <a:r>
              <a:rPr lang="en-US" altLang="en-US" sz="2000" b="1" i="1" dirty="0" err="1">
                <a:latin typeface="Times New Roman" panose="02020603050405020304" pitchFamily="18" charset="0"/>
              </a:rPr>
              <a:t>i</a:t>
            </a:r>
            <a:r>
              <a:rPr lang="en-US" altLang="en-US" sz="2000" dirty="0">
                <a:latin typeface="Times New Roman" panose="02020603050405020304" pitchFamily="18" charset="0"/>
              </a:rPr>
              <a:t> </a:t>
            </a:r>
            <a:r>
              <a:rPr lang="en-US" altLang="en-US" sz="2000" dirty="0">
                <a:latin typeface="Symbol" panose="05050102010706020507" pitchFamily="18" charset="2"/>
                <a:sym typeface="Symbol" panose="05050102010706020507" pitchFamily="18" charset="2"/>
              </a:rPr>
              <a:t>=</a:t>
            </a:r>
            <a:r>
              <a:rPr lang="en-US" altLang="en-US" sz="2000" dirty="0">
                <a:latin typeface="Times New Roman" panose="02020603050405020304" pitchFamily="18" charset="0"/>
              </a:rPr>
              <a:t> 2</a:t>
            </a:r>
          </a:p>
        </p:txBody>
      </p:sp>
      <p:sp>
        <p:nvSpPr>
          <p:cNvPr id="66" name="Slide Number Placeholder 5"/>
          <p:cNvSpPr>
            <a:spLocks noGrp="1"/>
          </p:cNvSpPr>
          <p:nvPr>
            <p:ph type="sldNum" sz="quarter" idx="12"/>
          </p:nvPr>
        </p:nvSpPr>
        <p:spPr/>
        <p:txBody>
          <a:bodyPr/>
          <a:lstStyle/>
          <a:p>
            <a:fld id="{FA415055-8E57-4A79-8BCC-3ED7BDDDB68D}" type="slidenum">
              <a:rPr lang="en-US" altLang="en-US"/>
              <a:pPr/>
              <a:t>158</a:t>
            </a:fld>
            <a:endParaRPr lang="en-US" altLang="en-US"/>
          </a:p>
        </p:txBody>
      </p:sp>
      <p:sp>
        <p:nvSpPr>
          <p:cNvPr id="148487" name="Rectangle 7"/>
          <p:cNvSpPr>
            <a:spLocks noChangeArrowheads="1"/>
          </p:cNvSpPr>
          <p:nvPr/>
        </p:nvSpPr>
        <p:spPr bwMode="auto">
          <a:xfrm>
            <a:off x="5029200" y="5938838"/>
            <a:ext cx="361950"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endParaRPr lang="en-US" altLang="en-US">
              <a:latin typeface="Times New Roman" panose="02020603050405020304" pitchFamily="18" charset="0"/>
            </a:endParaRPr>
          </a:p>
        </p:txBody>
      </p:sp>
      <p:sp>
        <p:nvSpPr>
          <p:cNvPr id="148491" name="Rectangle 11"/>
          <p:cNvSpPr>
            <a:spLocks noChangeArrowheads="1"/>
          </p:cNvSpPr>
          <p:nvPr/>
        </p:nvSpPr>
        <p:spPr bwMode="auto">
          <a:xfrm>
            <a:off x="2549525" y="5938838"/>
            <a:ext cx="363538" cy="215900"/>
          </a:xfrm>
          <a:prstGeom prst="rect">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p>
        </p:txBody>
      </p:sp>
      <p:sp>
        <p:nvSpPr>
          <p:cNvPr id="148492" name="Rectangle 12"/>
          <p:cNvSpPr>
            <a:spLocks noChangeArrowheads="1"/>
          </p:cNvSpPr>
          <p:nvPr/>
        </p:nvSpPr>
        <p:spPr bwMode="auto">
          <a:xfrm>
            <a:off x="3168650" y="5938838"/>
            <a:ext cx="363538" cy="215900"/>
          </a:xfrm>
          <a:prstGeom prst="rect">
            <a:avLst/>
          </a:prstGeom>
          <a:solidFill>
            <a:schemeClr val="accent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10</a:t>
            </a:r>
          </a:p>
        </p:txBody>
      </p:sp>
      <p:sp>
        <p:nvSpPr>
          <p:cNvPr id="148494" name="Rectangle 14"/>
          <p:cNvSpPr>
            <a:spLocks noChangeArrowheads="1"/>
          </p:cNvSpPr>
          <p:nvPr/>
        </p:nvSpPr>
        <p:spPr bwMode="auto">
          <a:xfrm>
            <a:off x="4408489" y="5938838"/>
            <a:ext cx="363537"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36</a:t>
            </a:r>
          </a:p>
        </p:txBody>
      </p:sp>
      <p:cxnSp>
        <p:nvCxnSpPr>
          <p:cNvPr id="148495" name="AutoShape 15"/>
          <p:cNvCxnSpPr>
            <a:cxnSpLocks noChangeShapeType="1"/>
            <a:stCxn id="148491" idx="3"/>
            <a:endCxn id="148492" idx="1"/>
          </p:cNvCxnSpPr>
          <p:nvPr/>
        </p:nvCxnSpPr>
        <p:spPr bwMode="auto">
          <a:xfrm>
            <a:off x="2932114" y="6046788"/>
            <a:ext cx="21748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8496" name="AutoShape 16"/>
          <p:cNvCxnSpPr>
            <a:cxnSpLocks noChangeShapeType="1"/>
            <a:stCxn id="148493" idx="3"/>
            <a:endCxn id="148494" idx="1"/>
          </p:cNvCxnSpPr>
          <p:nvPr/>
        </p:nvCxnSpPr>
        <p:spPr bwMode="auto">
          <a:xfrm>
            <a:off x="4170363" y="6046788"/>
            <a:ext cx="228600"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8498" name="AutoShape 18"/>
          <p:cNvCxnSpPr>
            <a:cxnSpLocks noChangeShapeType="1"/>
            <a:stCxn id="148492" idx="3"/>
            <a:endCxn id="148493" idx="1"/>
          </p:cNvCxnSpPr>
          <p:nvPr/>
        </p:nvCxnSpPr>
        <p:spPr bwMode="auto">
          <a:xfrm>
            <a:off x="3551239" y="6046788"/>
            <a:ext cx="21748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8499" name="AutoShape 19"/>
          <p:cNvCxnSpPr>
            <a:cxnSpLocks noChangeShapeType="1"/>
            <a:stCxn id="148494" idx="3"/>
            <a:endCxn id="148487" idx="1"/>
          </p:cNvCxnSpPr>
          <p:nvPr/>
        </p:nvCxnSpPr>
        <p:spPr bwMode="auto">
          <a:xfrm>
            <a:off x="4781551" y="6046788"/>
            <a:ext cx="2381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8509" name="Rectangle 29"/>
          <p:cNvSpPr>
            <a:spLocks noChangeArrowheads="1"/>
          </p:cNvSpPr>
          <p:nvPr/>
        </p:nvSpPr>
        <p:spPr bwMode="auto">
          <a:xfrm>
            <a:off x="5029200" y="4926013"/>
            <a:ext cx="361950" cy="215900"/>
          </a:xfrm>
          <a:prstGeom prst="rect">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endParaRPr lang="en-US" altLang="en-US"/>
          </a:p>
        </p:txBody>
      </p:sp>
      <p:sp>
        <p:nvSpPr>
          <p:cNvPr id="148511" name="Rectangle 31"/>
          <p:cNvSpPr>
            <a:spLocks noChangeArrowheads="1"/>
          </p:cNvSpPr>
          <p:nvPr/>
        </p:nvSpPr>
        <p:spPr bwMode="auto">
          <a:xfrm>
            <a:off x="2549525" y="4926013"/>
            <a:ext cx="363538" cy="215900"/>
          </a:xfrm>
          <a:prstGeom prst="rect">
            <a:avLst/>
          </a:prstGeom>
          <a:solidFill>
            <a:schemeClr val="accent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endParaRPr lang="en-US" altLang="en-US"/>
          </a:p>
        </p:txBody>
      </p:sp>
      <p:cxnSp>
        <p:nvCxnSpPr>
          <p:cNvPr id="148512" name="AutoShape 32"/>
          <p:cNvCxnSpPr>
            <a:cxnSpLocks noChangeShapeType="1"/>
            <a:stCxn id="148511" idx="3"/>
            <a:endCxn id="148509" idx="1"/>
          </p:cNvCxnSpPr>
          <p:nvPr/>
        </p:nvCxnSpPr>
        <p:spPr bwMode="auto">
          <a:xfrm>
            <a:off x="2932114" y="5033963"/>
            <a:ext cx="207803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8493" name="Rectangle 13"/>
          <p:cNvSpPr>
            <a:spLocks noChangeArrowheads="1"/>
          </p:cNvSpPr>
          <p:nvPr/>
        </p:nvSpPr>
        <p:spPr bwMode="auto">
          <a:xfrm>
            <a:off x="3787775" y="5938838"/>
            <a:ext cx="363538" cy="215900"/>
          </a:xfrm>
          <a:prstGeom prst="rect">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23</a:t>
            </a:r>
          </a:p>
        </p:txBody>
      </p:sp>
      <p:sp>
        <p:nvSpPr>
          <p:cNvPr id="148521" name="Rectangle 41"/>
          <p:cNvSpPr>
            <a:spLocks noChangeArrowheads="1"/>
          </p:cNvSpPr>
          <p:nvPr/>
        </p:nvSpPr>
        <p:spPr bwMode="auto">
          <a:xfrm>
            <a:off x="3789364" y="5438775"/>
            <a:ext cx="363537" cy="215900"/>
          </a:xfrm>
          <a:prstGeom prst="rect">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23</a:t>
            </a:r>
          </a:p>
        </p:txBody>
      </p:sp>
      <p:sp>
        <p:nvSpPr>
          <p:cNvPr id="148517" name="Rectangle 37"/>
          <p:cNvSpPr>
            <a:spLocks noChangeArrowheads="1"/>
          </p:cNvSpPr>
          <p:nvPr/>
        </p:nvSpPr>
        <p:spPr bwMode="auto">
          <a:xfrm>
            <a:off x="5029200" y="5432425"/>
            <a:ext cx="361950"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endParaRPr lang="en-US" altLang="en-US"/>
          </a:p>
        </p:txBody>
      </p:sp>
      <p:sp>
        <p:nvSpPr>
          <p:cNvPr id="148520" name="Rectangle 40"/>
          <p:cNvSpPr>
            <a:spLocks noChangeArrowheads="1"/>
          </p:cNvSpPr>
          <p:nvPr/>
        </p:nvSpPr>
        <p:spPr bwMode="auto">
          <a:xfrm>
            <a:off x="2549525" y="5432425"/>
            <a:ext cx="363538" cy="215900"/>
          </a:xfrm>
          <a:prstGeom prst="rect">
            <a:avLst/>
          </a:prstGeom>
          <a:solidFill>
            <a:schemeClr val="accent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dirty="0">
                <a:latin typeface="Symbol" panose="05050102010706020507" pitchFamily="18" charset="2"/>
                <a:sym typeface="Symbol" panose="05050102010706020507" pitchFamily="18" charset="2"/>
              </a:rPr>
              <a:t>-</a:t>
            </a:r>
            <a:r>
              <a:rPr lang="en-US" altLang="en-US" dirty="0">
                <a:sym typeface="Symbol" panose="05050102010706020507" pitchFamily="18" charset="2"/>
              </a:rPr>
              <a:t></a:t>
            </a:r>
            <a:endParaRPr lang="en-US" altLang="en-US" dirty="0"/>
          </a:p>
        </p:txBody>
      </p:sp>
      <p:cxnSp>
        <p:nvCxnSpPr>
          <p:cNvPr id="148522" name="AutoShape 42"/>
          <p:cNvCxnSpPr>
            <a:cxnSpLocks noChangeShapeType="1"/>
            <a:stCxn id="148520" idx="3"/>
            <a:endCxn id="148521" idx="1"/>
          </p:cNvCxnSpPr>
          <p:nvPr/>
        </p:nvCxnSpPr>
        <p:spPr bwMode="auto">
          <a:xfrm>
            <a:off x="2932113" y="5540375"/>
            <a:ext cx="838200" cy="63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8527" name="AutoShape 47"/>
          <p:cNvCxnSpPr>
            <a:cxnSpLocks noChangeShapeType="1"/>
            <a:stCxn id="148521" idx="3"/>
            <a:endCxn id="148517" idx="1"/>
          </p:cNvCxnSpPr>
          <p:nvPr/>
        </p:nvCxnSpPr>
        <p:spPr bwMode="auto">
          <a:xfrm flipV="1">
            <a:off x="4171951" y="5540375"/>
            <a:ext cx="847725" cy="63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8528" name="Text Box 48"/>
          <p:cNvSpPr txBox="1">
            <a:spLocks noChangeArrowheads="1"/>
          </p:cNvSpPr>
          <p:nvPr/>
        </p:nvSpPr>
        <p:spPr bwMode="auto">
          <a:xfrm>
            <a:off x="2190750" y="5864226"/>
            <a:ext cx="387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1">
                <a:latin typeface="Times New Roman" panose="02020603050405020304" pitchFamily="18" charset="0"/>
              </a:rPr>
              <a:t>S</a:t>
            </a:r>
            <a:r>
              <a:rPr lang="en-US" altLang="en-US" baseline="-25000">
                <a:latin typeface="Times New Roman" panose="02020603050405020304" pitchFamily="18" charset="0"/>
              </a:rPr>
              <a:t>0</a:t>
            </a:r>
          </a:p>
        </p:txBody>
      </p:sp>
      <p:sp>
        <p:nvSpPr>
          <p:cNvPr id="148529" name="Text Box 49"/>
          <p:cNvSpPr txBox="1">
            <a:spLocks noChangeArrowheads="1"/>
          </p:cNvSpPr>
          <p:nvPr/>
        </p:nvSpPr>
        <p:spPr bwMode="auto">
          <a:xfrm>
            <a:off x="2190750" y="5356226"/>
            <a:ext cx="387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1">
                <a:latin typeface="Times New Roman" panose="02020603050405020304" pitchFamily="18" charset="0"/>
              </a:rPr>
              <a:t>S</a:t>
            </a:r>
            <a:r>
              <a:rPr lang="en-US" altLang="en-US" baseline="-25000">
                <a:latin typeface="Times New Roman" panose="02020603050405020304" pitchFamily="18" charset="0"/>
              </a:rPr>
              <a:t>1</a:t>
            </a:r>
          </a:p>
        </p:txBody>
      </p:sp>
      <p:sp>
        <p:nvSpPr>
          <p:cNvPr id="148530" name="Text Box 50"/>
          <p:cNvSpPr txBox="1">
            <a:spLocks noChangeArrowheads="1"/>
          </p:cNvSpPr>
          <p:nvPr/>
        </p:nvSpPr>
        <p:spPr bwMode="auto">
          <a:xfrm>
            <a:off x="2190750" y="4848226"/>
            <a:ext cx="387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1">
                <a:latin typeface="Times New Roman" panose="02020603050405020304" pitchFamily="18" charset="0"/>
              </a:rPr>
              <a:t>S</a:t>
            </a:r>
            <a:r>
              <a:rPr lang="en-US" altLang="en-US" baseline="-25000">
                <a:latin typeface="Times New Roman" panose="02020603050405020304" pitchFamily="18" charset="0"/>
              </a:rPr>
              <a:t>2</a:t>
            </a:r>
          </a:p>
        </p:txBody>
      </p:sp>
      <p:grpSp>
        <p:nvGrpSpPr>
          <p:cNvPr id="148604" name="Group 124"/>
          <p:cNvGrpSpPr>
            <a:grpSpLocks/>
          </p:cNvGrpSpPr>
          <p:nvPr/>
        </p:nvGrpSpPr>
        <p:grpSpPr bwMode="auto">
          <a:xfrm>
            <a:off x="6902450" y="4422775"/>
            <a:ext cx="3460750" cy="215900"/>
            <a:chOff x="3154" y="2834"/>
            <a:chExt cx="2180" cy="136"/>
          </a:xfrm>
        </p:grpSpPr>
        <p:sp>
          <p:nvSpPr>
            <p:cNvPr id="148573" name="Rectangle 93"/>
            <p:cNvSpPr>
              <a:spLocks noChangeArrowheads="1"/>
            </p:cNvSpPr>
            <p:nvPr/>
          </p:nvSpPr>
          <p:spPr bwMode="auto">
            <a:xfrm>
              <a:off x="5106" y="2834"/>
              <a:ext cx="228" cy="136"/>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endParaRPr lang="en-US" altLang="en-US"/>
            </a:p>
          </p:txBody>
        </p:sp>
        <p:sp>
          <p:nvSpPr>
            <p:cNvPr id="148574" name="Rectangle 94"/>
            <p:cNvSpPr>
              <a:spLocks noChangeArrowheads="1"/>
            </p:cNvSpPr>
            <p:nvPr/>
          </p:nvSpPr>
          <p:spPr bwMode="auto">
            <a:xfrm>
              <a:off x="3154" y="2834"/>
              <a:ext cx="229" cy="136"/>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p>
          </p:txBody>
        </p:sp>
        <p:cxnSp>
          <p:nvCxnSpPr>
            <p:cNvPr id="148575" name="AutoShape 95"/>
            <p:cNvCxnSpPr>
              <a:cxnSpLocks noChangeShapeType="1"/>
              <a:stCxn id="148574" idx="3"/>
              <a:endCxn id="148573" idx="1"/>
            </p:cNvCxnSpPr>
            <p:nvPr/>
          </p:nvCxnSpPr>
          <p:spPr bwMode="auto">
            <a:xfrm>
              <a:off x="3389" y="2902"/>
              <a:ext cx="1711"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48586" name="Text Box 106"/>
          <p:cNvSpPr txBox="1">
            <a:spLocks noChangeArrowheads="1"/>
          </p:cNvSpPr>
          <p:nvPr/>
        </p:nvSpPr>
        <p:spPr bwMode="auto">
          <a:xfrm>
            <a:off x="6562725" y="5867401"/>
            <a:ext cx="387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1">
                <a:latin typeface="Times New Roman" panose="02020603050405020304" pitchFamily="18" charset="0"/>
              </a:rPr>
              <a:t>S</a:t>
            </a:r>
            <a:r>
              <a:rPr lang="en-US" altLang="en-US" baseline="-25000">
                <a:latin typeface="Times New Roman" panose="02020603050405020304" pitchFamily="18" charset="0"/>
              </a:rPr>
              <a:t>0</a:t>
            </a:r>
          </a:p>
        </p:txBody>
      </p:sp>
      <p:sp>
        <p:nvSpPr>
          <p:cNvPr id="148587" name="Text Box 107"/>
          <p:cNvSpPr txBox="1">
            <a:spLocks noChangeArrowheads="1"/>
          </p:cNvSpPr>
          <p:nvPr/>
        </p:nvSpPr>
        <p:spPr bwMode="auto">
          <a:xfrm>
            <a:off x="6562725" y="5359401"/>
            <a:ext cx="387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1">
                <a:latin typeface="Times New Roman" panose="02020603050405020304" pitchFamily="18" charset="0"/>
              </a:rPr>
              <a:t>S</a:t>
            </a:r>
            <a:r>
              <a:rPr lang="en-US" altLang="en-US" baseline="-25000">
                <a:latin typeface="Times New Roman" panose="02020603050405020304" pitchFamily="18" charset="0"/>
              </a:rPr>
              <a:t>1</a:t>
            </a:r>
          </a:p>
        </p:txBody>
      </p:sp>
      <p:sp>
        <p:nvSpPr>
          <p:cNvPr id="148588" name="Text Box 108"/>
          <p:cNvSpPr txBox="1">
            <a:spLocks noChangeArrowheads="1"/>
          </p:cNvSpPr>
          <p:nvPr/>
        </p:nvSpPr>
        <p:spPr bwMode="auto">
          <a:xfrm>
            <a:off x="6562725" y="4851401"/>
            <a:ext cx="387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1">
                <a:latin typeface="Times New Roman" panose="02020603050405020304" pitchFamily="18" charset="0"/>
              </a:rPr>
              <a:t>S</a:t>
            </a:r>
            <a:r>
              <a:rPr lang="en-US" altLang="en-US" baseline="-25000">
                <a:latin typeface="Times New Roman" panose="02020603050405020304" pitchFamily="18" charset="0"/>
              </a:rPr>
              <a:t>2</a:t>
            </a:r>
          </a:p>
        </p:txBody>
      </p:sp>
      <p:sp>
        <p:nvSpPr>
          <p:cNvPr id="148589" name="Text Box 109"/>
          <p:cNvSpPr txBox="1">
            <a:spLocks noChangeArrowheads="1"/>
          </p:cNvSpPr>
          <p:nvPr/>
        </p:nvSpPr>
        <p:spPr bwMode="auto">
          <a:xfrm>
            <a:off x="6562725" y="4343401"/>
            <a:ext cx="387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1">
                <a:latin typeface="Times New Roman" panose="02020603050405020304" pitchFamily="18" charset="0"/>
              </a:rPr>
              <a:t>S</a:t>
            </a:r>
            <a:r>
              <a:rPr lang="en-US" altLang="en-US" baseline="-25000">
                <a:latin typeface="Times New Roman" panose="02020603050405020304" pitchFamily="18" charset="0"/>
              </a:rPr>
              <a:t>3</a:t>
            </a:r>
          </a:p>
        </p:txBody>
      </p:sp>
      <p:grpSp>
        <p:nvGrpSpPr>
          <p:cNvPr id="148601" name="Group 121"/>
          <p:cNvGrpSpPr>
            <a:grpSpLocks/>
          </p:cNvGrpSpPr>
          <p:nvPr/>
        </p:nvGrpSpPr>
        <p:grpSpPr bwMode="auto">
          <a:xfrm>
            <a:off x="6902450" y="5942014"/>
            <a:ext cx="3460750" cy="217487"/>
            <a:chOff x="3154" y="3791"/>
            <a:chExt cx="2180" cy="137"/>
          </a:xfrm>
        </p:grpSpPr>
        <p:sp>
          <p:nvSpPr>
            <p:cNvPr id="148565" name="Rectangle 85"/>
            <p:cNvSpPr>
              <a:spLocks noChangeArrowheads="1"/>
            </p:cNvSpPr>
            <p:nvPr/>
          </p:nvSpPr>
          <p:spPr bwMode="auto">
            <a:xfrm>
              <a:off x="5106" y="3791"/>
              <a:ext cx="228" cy="136"/>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endParaRPr lang="en-US" altLang="en-US">
                <a:latin typeface="Times New Roman" panose="02020603050405020304" pitchFamily="18" charset="0"/>
              </a:endParaRPr>
            </a:p>
          </p:txBody>
        </p:sp>
        <p:sp>
          <p:nvSpPr>
            <p:cNvPr id="148566" name="Rectangle 86"/>
            <p:cNvSpPr>
              <a:spLocks noChangeArrowheads="1"/>
            </p:cNvSpPr>
            <p:nvPr/>
          </p:nvSpPr>
          <p:spPr bwMode="auto">
            <a:xfrm>
              <a:off x="3154" y="3791"/>
              <a:ext cx="229" cy="136"/>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p>
          </p:txBody>
        </p:sp>
        <p:sp>
          <p:nvSpPr>
            <p:cNvPr id="148567" name="Rectangle 87"/>
            <p:cNvSpPr>
              <a:spLocks noChangeArrowheads="1"/>
            </p:cNvSpPr>
            <p:nvPr/>
          </p:nvSpPr>
          <p:spPr bwMode="auto">
            <a:xfrm>
              <a:off x="3544" y="3791"/>
              <a:ext cx="229" cy="136"/>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10</a:t>
              </a:r>
            </a:p>
          </p:txBody>
        </p:sp>
        <p:sp>
          <p:nvSpPr>
            <p:cNvPr id="148568" name="Rectangle 88"/>
            <p:cNvSpPr>
              <a:spLocks noChangeArrowheads="1"/>
            </p:cNvSpPr>
            <p:nvPr/>
          </p:nvSpPr>
          <p:spPr bwMode="auto">
            <a:xfrm>
              <a:off x="4715" y="3791"/>
              <a:ext cx="229" cy="136"/>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36</a:t>
              </a:r>
            </a:p>
          </p:txBody>
        </p:sp>
        <p:cxnSp>
          <p:nvCxnSpPr>
            <p:cNvPr id="148569" name="AutoShape 89"/>
            <p:cNvCxnSpPr>
              <a:cxnSpLocks noChangeShapeType="1"/>
              <a:stCxn id="148566" idx="3"/>
              <a:endCxn id="148567" idx="1"/>
            </p:cNvCxnSpPr>
            <p:nvPr/>
          </p:nvCxnSpPr>
          <p:spPr bwMode="auto">
            <a:xfrm>
              <a:off x="3389" y="3859"/>
              <a:ext cx="149"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8570" name="AutoShape 90"/>
            <p:cNvCxnSpPr>
              <a:cxnSpLocks noChangeShapeType="1"/>
              <a:stCxn id="148582" idx="3"/>
              <a:endCxn id="148568" idx="1"/>
            </p:cNvCxnSpPr>
            <p:nvPr/>
          </p:nvCxnSpPr>
          <p:spPr bwMode="auto">
            <a:xfrm>
              <a:off x="4559" y="3859"/>
              <a:ext cx="150"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8571" name="AutoShape 91"/>
            <p:cNvCxnSpPr>
              <a:cxnSpLocks noChangeShapeType="1"/>
              <a:stCxn id="148567" idx="3"/>
              <a:endCxn id="148590" idx="1"/>
            </p:cNvCxnSpPr>
            <p:nvPr/>
          </p:nvCxnSpPr>
          <p:spPr bwMode="auto">
            <a:xfrm>
              <a:off x="3779" y="3859"/>
              <a:ext cx="151" cy="1"/>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8572" name="AutoShape 92"/>
            <p:cNvCxnSpPr>
              <a:cxnSpLocks noChangeShapeType="1"/>
              <a:stCxn id="148568" idx="3"/>
              <a:endCxn id="148565" idx="1"/>
            </p:cNvCxnSpPr>
            <p:nvPr/>
          </p:nvCxnSpPr>
          <p:spPr bwMode="auto">
            <a:xfrm>
              <a:off x="4950" y="3859"/>
              <a:ext cx="150"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8582" name="Rectangle 102"/>
            <p:cNvSpPr>
              <a:spLocks noChangeArrowheads="1"/>
            </p:cNvSpPr>
            <p:nvPr/>
          </p:nvSpPr>
          <p:spPr bwMode="auto">
            <a:xfrm>
              <a:off x="4324" y="3791"/>
              <a:ext cx="229" cy="136"/>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23</a:t>
              </a:r>
            </a:p>
          </p:txBody>
        </p:sp>
        <p:sp>
          <p:nvSpPr>
            <p:cNvPr id="148590" name="Rectangle 110"/>
            <p:cNvSpPr>
              <a:spLocks noChangeArrowheads="1"/>
            </p:cNvSpPr>
            <p:nvPr/>
          </p:nvSpPr>
          <p:spPr bwMode="auto">
            <a:xfrm>
              <a:off x="3936" y="3792"/>
              <a:ext cx="229" cy="136"/>
            </a:xfrm>
            <a:prstGeom prst="rect">
              <a:avLst/>
            </a:prstGeom>
            <a:solidFill>
              <a:schemeClr val="bg2"/>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15</a:t>
              </a:r>
            </a:p>
          </p:txBody>
        </p:sp>
        <p:cxnSp>
          <p:nvCxnSpPr>
            <p:cNvPr id="148592" name="AutoShape 112"/>
            <p:cNvCxnSpPr>
              <a:cxnSpLocks noChangeShapeType="1"/>
              <a:stCxn id="148590" idx="3"/>
              <a:endCxn id="148582" idx="1"/>
            </p:cNvCxnSpPr>
            <p:nvPr/>
          </p:nvCxnSpPr>
          <p:spPr bwMode="auto">
            <a:xfrm flipV="1">
              <a:off x="4171" y="3859"/>
              <a:ext cx="147" cy="1"/>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48603" name="Group 123"/>
          <p:cNvGrpSpPr>
            <a:grpSpLocks/>
          </p:cNvGrpSpPr>
          <p:nvPr/>
        </p:nvGrpSpPr>
        <p:grpSpPr bwMode="auto">
          <a:xfrm>
            <a:off x="6902450" y="4929188"/>
            <a:ext cx="3460750" cy="215900"/>
            <a:chOff x="3154" y="3173"/>
            <a:chExt cx="2180" cy="136"/>
          </a:xfrm>
        </p:grpSpPr>
        <p:sp>
          <p:nvSpPr>
            <p:cNvPr id="148576" name="Rectangle 96"/>
            <p:cNvSpPr>
              <a:spLocks noChangeArrowheads="1"/>
            </p:cNvSpPr>
            <p:nvPr/>
          </p:nvSpPr>
          <p:spPr bwMode="auto">
            <a:xfrm>
              <a:off x="5106" y="3173"/>
              <a:ext cx="228" cy="136"/>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endParaRPr lang="en-US" altLang="en-US"/>
            </a:p>
          </p:txBody>
        </p:sp>
        <p:sp>
          <p:nvSpPr>
            <p:cNvPr id="148577" name="Rectangle 97"/>
            <p:cNvSpPr>
              <a:spLocks noChangeArrowheads="1"/>
            </p:cNvSpPr>
            <p:nvPr/>
          </p:nvSpPr>
          <p:spPr bwMode="auto">
            <a:xfrm>
              <a:off x="3154" y="3173"/>
              <a:ext cx="229" cy="136"/>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endParaRPr lang="en-US" altLang="en-US"/>
            </a:p>
          </p:txBody>
        </p:sp>
        <p:cxnSp>
          <p:nvCxnSpPr>
            <p:cNvPr id="148578" name="AutoShape 98"/>
            <p:cNvCxnSpPr>
              <a:cxnSpLocks noChangeShapeType="1"/>
              <a:stCxn id="148577" idx="3"/>
              <a:endCxn id="148594" idx="1"/>
            </p:cNvCxnSpPr>
            <p:nvPr/>
          </p:nvCxnSpPr>
          <p:spPr bwMode="auto">
            <a:xfrm>
              <a:off x="3389" y="3241"/>
              <a:ext cx="541"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8594" name="Rectangle 114"/>
            <p:cNvSpPr>
              <a:spLocks noChangeArrowheads="1"/>
            </p:cNvSpPr>
            <p:nvPr/>
          </p:nvSpPr>
          <p:spPr bwMode="auto">
            <a:xfrm>
              <a:off x="3936" y="3173"/>
              <a:ext cx="229" cy="136"/>
            </a:xfrm>
            <a:prstGeom prst="rect">
              <a:avLst/>
            </a:prstGeom>
            <a:solidFill>
              <a:schemeClr val="bg2"/>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15</a:t>
              </a:r>
            </a:p>
          </p:txBody>
        </p:sp>
        <p:cxnSp>
          <p:nvCxnSpPr>
            <p:cNvPr id="148595" name="AutoShape 115"/>
            <p:cNvCxnSpPr>
              <a:cxnSpLocks noChangeShapeType="1"/>
              <a:stCxn id="148594" idx="3"/>
              <a:endCxn id="148576" idx="1"/>
            </p:cNvCxnSpPr>
            <p:nvPr/>
          </p:nvCxnSpPr>
          <p:spPr bwMode="auto">
            <a:xfrm>
              <a:off x="4171" y="3241"/>
              <a:ext cx="929"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48602" name="Group 122"/>
          <p:cNvGrpSpPr>
            <a:grpSpLocks/>
          </p:cNvGrpSpPr>
          <p:nvPr/>
        </p:nvGrpSpPr>
        <p:grpSpPr bwMode="auto">
          <a:xfrm>
            <a:off x="6902450" y="5435600"/>
            <a:ext cx="3460750" cy="215900"/>
            <a:chOff x="3154" y="3504"/>
            <a:chExt cx="2180" cy="136"/>
          </a:xfrm>
        </p:grpSpPr>
        <p:sp>
          <p:nvSpPr>
            <p:cNvPr id="148579" name="Rectangle 99"/>
            <p:cNvSpPr>
              <a:spLocks noChangeArrowheads="1"/>
            </p:cNvSpPr>
            <p:nvPr/>
          </p:nvSpPr>
          <p:spPr bwMode="auto">
            <a:xfrm>
              <a:off x="5106" y="3504"/>
              <a:ext cx="228" cy="136"/>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endParaRPr lang="en-US" altLang="en-US"/>
            </a:p>
          </p:txBody>
        </p:sp>
        <p:sp>
          <p:nvSpPr>
            <p:cNvPr id="148580" name="Rectangle 100"/>
            <p:cNvSpPr>
              <a:spLocks noChangeArrowheads="1"/>
            </p:cNvSpPr>
            <p:nvPr/>
          </p:nvSpPr>
          <p:spPr bwMode="auto">
            <a:xfrm>
              <a:off x="3154" y="3504"/>
              <a:ext cx="229" cy="136"/>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endParaRPr lang="en-US" altLang="en-US"/>
            </a:p>
          </p:txBody>
        </p:sp>
        <p:sp>
          <p:nvSpPr>
            <p:cNvPr id="148583" name="Rectangle 103"/>
            <p:cNvSpPr>
              <a:spLocks noChangeArrowheads="1"/>
            </p:cNvSpPr>
            <p:nvPr/>
          </p:nvSpPr>
          <p:spPr bwMode="auto">
            <a:xfrm>
              <a:off x="4325" y="3504"/>
              <a:ext cx="229" cy="136"/>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23</a:t>
              </a:r>
            </a:p>
          </p:txBody>
        </p:sp>
        <p:cxnSp>
          <p:nvCxnSpPr>
            <p:cNvPr id="148584" name="AutoShape 104"/>
            <p:cNvCxnSpPr>
              <a:cxnSpLocks noChangeShapeType="1"/>
              <a:stCxn id="148580" idx="3"/>
              <a:endCxn id="148593" idx="1"/>
            </p:cNvCxnSpPr>
            <p:nvPr/>
          </p:nvCxnSpPr>
          <p:spPr bwMode="auto">
            <a:xfrm>
              <a:off x="3389" y="3572"/>
              <a:ext cx="541"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8585" name="AutoShape 105"/>
            <p:cNvCxnSpPr>
              <a:cxnSpLocks noChangeShapeType="1"/>
              <a:stCxn id="148583" idx="3"/>
              <a:endCxn id="148579" idx="1"/>
            </p:cNvCxnSpPr>
            <p:nvPr/>
          </p:nvCxnSpPr>
          <p:spPr bwMode="auto">
            <a:xfrm>
              <a:off x="4560" y="3572"/>
              <a:ext cx="540"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8593" name="Rectangle 113"/>
            <p:cNvSpPr>
              <a:spLocks noChangeArrowheads="1"/>
            </p:cNvSpPr>
            <p:nvPr/>
          </p:nvSpPr>
          <p:spPr bwMode="auto">
            <a:xfrm>
              <a:off x="3936" y="3504"/>
              <a:ext cx="229" cy="136"/>
            </a:xfrm>
            <a:prstGeom prst="rect">
              <a:avLst/>
            </a:prstGeom>
            <a:solidFill>
              <a:schemeClr val="bg2"/>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15</a:t>
              </a:r>
            </a:p>
          </p:txBody>
        </p:sp>
        <p:cxnSp>
          <p:nvCxnSpPr>
            <p:cNvPr id="148596" name="AutoShape 116"/>
            <p:cNvCxnSpPr>
              <a:cxnSpLocks noChangeShapeType="1"/>
              <a:stCxn id="148593" idx="3"/>
              <a:endCxn id="148583" idx="1"/>
            </p:cNvCxnSpPr>
            <p:nvPr/>
          </p:nvCxnSpPr>
          <p:spPr bwMode="auto">
            <a:xfrm>
              <a:off x="4171" y="3572"/>
              <a:ext cx="14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48605" name="AutoShape 125"/>
          <p:cNvSpPr>
            <a:spLocks noChangeArrowheads="1"/>
          </p:cNvSpPr>
          <p:nvPr/>
        </p:nvSpPr>
        <p:spPr bwMode="auto">
          <a:xfrm>
            <a:off x="5753100" y="5411788"/>
            <a:ext cx="609600" cy="303212"/>
          </a:xfrm>
          <a:prstGeom prst="rightArrow">
            <a:avLst>
              <a:gd name="adj1" fmla="val 50000"/>
              <a:gd name="adj2" fmla="val 50262"/>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48606" name="AutoShape 126"/>
          <p:cNvCxnSpPr>
            <a:cxnSpLocks noChangeShapeType="1"/>
            <a:stCxn id="148511" idx="2"/>
            <a:endCxn id="148520" idx="0"/>
          </p:cNvCxnSpPr>
          <p:nvPr/>
        </p:nvCxnSpPr>
        <p:spPr bwMode="auto">
          <a:xfrm>
            <a:off x="2732088" y="5160963"/>
            <a:ext cx="0" cy="252412"/>
          </a:xfrm>
          <a:prstGeom prst="straightConnector1">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8607" name="AutoShape 127"/>
          <p:cNvCxnSpPr>
            <a:cxnSpLocks noChangeShapeType="1"/>
            <a:stCxn id="148491" idx="0"/>
            <a:endCxn id="148492" idx="0"/>
          </p:cNvCxnSpPr>
          <p:nvPr/>
        </p:nvCxnSpPr>
        <p:spPr bwMode="auto">
          <a:xfrm rot="5400000" flipV="1">
            <a:off x="3040858" y="5611020"/>
            <a:ext cx="1587" cy="619125"/>
          </a:xfrm>
          <a:prstGeom prst="curvedConnector3">
            <a:avLst>
              <a:gd name="adj1" fmla="val -13200000"/>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8608" name="AutoShape 128"/>
          <p:cNvCxnSpPr>
            <a:cxnSpLocks noChangeShapeType="1"/>
            <a:stCxn id="148520" idx="2"/>
            <a:endCxn id="148491" idx="0"/>
          </p:cNvCxnSpPr>
          <p:nvPr/>
        </p:nvCxnSpPr>
        <p:spPr bwMode="auto">
          <a:xfrm>
            <a:off x="2732088" y="5667376"/>
            <a:ext cx="0" cy="252413"/>
          </a:xfrm>
          <a:prstGeom prst="straightConnector1">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8610" name="Text Box 130"/>
          <p:cNvSpPr txBox="1">
            <a:spLocks noChangeArrowheads="1"/>
          </p:cNvSpPr>
          <p:nvPr/>
        </p:nvSpPr>
        <p:spPr bwMode="auto">
          <a:xfrm>
            <a:off x="3324225" y="5562601"/>
            <a:ext cx="374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1">
                <a:latin typeface="Times New Roman" panose="02020603050405020304" pitchFamily="18" charset="0"/>
              </a:rPr>
              <a:t>p</a:t>
            </a:r>
            <a:r>
              <a:rPr lang="en-US" altLang="en-US" baseline="-25000">
                <a:latin typeface="Times New Roman" panose="02020603050405020304" pitchFamily="18" charset="0"/>
              </a:rPr>
              <a:t>0</a:t>
            </a:r>
          </a:p>
        </p:txBody>
      </p:sp>
      <p:sp>
        <p:nvSpPr>
          <p:cNvPr id="148611" name="Text Box 131"/>
          <p:cNvSpPr txBox="1">
            <a:spLocks noChangeArrowheads="1"/>
          </p:cNvSpPr>
          <p:nvPr/>
        </p:nvSpPr>
        <p:spPr bwMode="auto">
          <a:xfrm>
            <a:off x="2743200" y="5080001"/>
            <a:ext cx="374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1">
                <a:latin typeface="Times New Roman" panose="02020603050405020304" pitchFamily="18" charset="0"/>
              </a:rPr>
              <a:t>p</a:t>
            </a:r>
            <a:r>
              <a:rPr lang="en-US" altLang="en-US" baseline="-25000">
                <a:latin typeface="Times New Roman" panose="02020603050405020304" pitchFamily="18" charset="0"/>
              </a:rPr>
              <a:t>1</a:t>
            </a:r>
          </a:p>
        </p:txBody>
      </p:sp>
      <p:sp>
        <p:nvSpPr>
          <p:cNvPr id="148612" name="Text Box 132"/>
          <p:cNvSpPr txBox="1">
            <a:spLocks noChangeArrowheads="1"/>
          </p:cNvSpPr>
          <p:nvPr/>
        </p:nvSpPr>
        <p:spPr bwMode="auto">
          <a:xfrm>
            <a:off x="2743200" y="4572001"/>
            <a:ext cx="374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1">
                <a:latin typeface="Times New Roman" panose="02020603050405020304" pitchFamily="18" charset="0"/>
              </a:rPr>
              <a:t>p</a:t>
            </a:r>
            <a:r>
              <a:rPr lang="en-US" altLang="en-US" baseline="-25000">
                <a:latin typeface="Times New Roman" panose="02020603050405020304" pitchFamily="18" charset="0"/>
              </a:rPr>
              <a:t>2</a:t>
            </a:r>
          </a:p>
        </p:txBody>
      </p:sp>
      <p:sp>
        <p:nvSpPr>
          <p:cNvPr id="2" name="Date Placeholder 1"/>
          <p:cNvSpPr>
            <a:spLocks noGrp="1"/>
          </p:cNvSpPr>
          <p:nvPr>
            <p:ph type="dt" sz="half" idx="10"/>
          </p:nvPr>
        </p:nvSpPr>
        <p:spPr/>
        <p:txBody>
          <a:bodyPr/>
          <a:lstStyle/>
          <a:p>
            <a:r>
              <a:rPr lang="en-US"/>
              <a:t>CS5250 - 2021/2022 Sem 2</a:t>
            </a:r>
          </a:p>
        </p:txBody>
      </p:sp>
    </p:spTree>
    <p:extLst>
      <p:ext uri="{BB962C8B-B14F-4D97-AF65-F5344CB8AC3E}">
        <p14:creationId xmlns:p14="http://schemas.microsoft.com/office/powerpoint/2010/main" val="23542398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48607"/>
                                        </p:tgtEl>
                                        <p:attrNameLst>
                                          <p:attrName>style.visibility</p:attrName>
                                        </p:attrNameLst>
                                      </p:cBhvr>
                                      <p:to>
                                        <p:strVal val="visible"/>
                                      </p:to>
                                    </p:set>
                                    <p:animEffect transition="in" filter="wipe(left)">
                                      <p:cBhvr>
                                        <p:cTn id="7" dur="500"/>
                                        <p:tgtEl>
                                          <p:spTgt spid="1486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r>
              <a:rPr lang="en-US" altLang="en-US" dirty="0">
                <a:solidFill>
                  <a:srgbClr val="0070C0"/>
                </a:solidFill>
              </a:rPr>
              <a:t>Deletion</a:t>
            </a:r>
          </a:p>
        </p:txBody>
      </p:sp>
      <p:sp>
        <p:nvSpPr>
          <p:cNvPr id="149507" name="Rectangle 3" descr="Rectangle: Click to edit Master text styles&#10;Second level&#10;Third level&#10;Fourth level&#10;Fifth level"/>
          <p:cNvSpPr>
            <a:spLocks noGrp="1" noChangeArrowheads="1"/>
          </p:cNvSpPr>
          <p:nvPr>
            <p:ph idx="1"/>
          </p:nvPr>
        </p:nvSpPr>
        <p:spPr/>
        <p:txBody>
          <a:bodyPr/>
          <a:lstStyle/>
          <a:p>
            <a:r>
              <a:rPr lang="en-US" altLang="en-US" sz="2000"/>
              <a:t>To remove an entry with key </a:t>
            </a:r>
            <a:r>
              <a:rPr lang="en-US" altLang="en-US" sz="2000" b="1" i="1">
                <a:latin typeface="Times New Roman" panose="02020603050405020304" pitchFamily="18" charset="0"/>
              </a:rPr>
              <a:t>x</a:t>
            </a:r>
            <a:r>
              <a:rPr lang="en-US" altLang="en-US" sz="2000">
                <a:latin typeface="Times New Roman" panose="02020603050405020304" pitchFamily="18" charset="0"/>
              </a:rPr>
              <a:t> </a:t>
            </a:r>
            <a:r>
              <a:rPr lang="en-US" altLang="en-US" sz="2000"/>
              <a:t>from a skip list, we proceed as follows:</a:t>
            </a:r>
          </a:p>
          <a:p>
            <a:pPr lvl="1"/>
            <a:r>
              <a:rPr lang="en-US" altLang="en-US" sz="1800"/>
              <a:t>We search for </a:t>
            </a:r>
            <a:r>
              <a:rPr lang="en-US" altLang="en-US" sz="1800" b="1" i="1">
                <a:latin typeface="Times New Roman" panose="02020603050405020304" pitchFamily="18" charset="0"/>
              </a:rPr>
              <a:t>x </a:t>
            </a:r>
            <a:r>
              <a:rPr lang="en-US" altLang="en-US" sz="1800"/>
              <a:t>in the skip list and find the positions </a:t>
            </a:r>
            <a:r>
              <a:rPr lang="en-US" altLang="en-US" sz="1800" b="1" i="1">
                <a:latin typeface="Times New Roman" panose="02020603050405020304" pitchFamily="18" charset="0"/>
              </a:rPr>
              <a:t>p</a:t>
            </a:r>
            <a:r>
              <a:rPr lang="en-US" altLang="en-US" sz="1800" baseline="-25000">
                <a:latin typeface="Times New Roman" panose="02020603050405020304" pitchFamily="18" charset="0"/>
              </a:rPr>
              <a:t>0</a:t>
            </a:r>
            <a:r>
              <a:rPr lang="en-US" altLang="en-US" sz="1800">
                <a:latin typeface="Times New Roman" panose="02020603050405020304" pitchFamily="18" charset="0"/>
              </a:rPr>
              <a:t>, </a:t>
            </a:r>
            <a:r>
              <a:rPr lang="en-US" altLang="en-US" sz="1800" baseline="-25000">
                <a:latin typeface="Times New Roman" panose="02020603050405020304" pitchFamily="18" charset="0"/>
              </a:rPr>
              <a:t> </a:t>
            </a:r>
            <a:r>
              <a:rPr lang="en-US" altLang="en-US" sz="1800" b="1" i="1">
                <a:latin typeface="Times New Roman" panose="02020603050405020304" pitchFamily="18" charset="0"/>
              </a:rPr>
              <a:t>p</a:t>
            </a:r>
            <a:r>
              <a:rPr lang="en-US" altLang="en-US" sz="1800" baseline="-25000">
                <a:latin typeface="Times New Roman" panose="02020603050405020304" pitchFamily="18" charset="0"/>
              </a:rPr>
              <a:t>1 </a:t>
            </a:r>
            <a:r>
              <a:rPr lang="en-US" altLang="en-US" sz="1800">
                <a:latin typeface="Times New Roman" panose="02020603050405020304" pitchFamily="18" charset="0"/>
              </a:rPr>
              <a:t>, …, </a:t>
            </a:r>
            <a:r>
              <a:rPr lang="en-US" altLang="en-US" sz="1800" b="1" i="1">
                <a:latin typeface="Times New Roman" panose="02020603050405020304" pitchFamily="18" charset="0"/>
              </a:rPr>
              <a:t>p</a:t>
            </a:r>
            <a:r>
              <a:rPr lang="en-US" altLang="en-US" sz="1800" b="1" i="1" baseline="-25000">
                <a:latin typeface="Times New Roman" panose="02020603050405020304" pitchFamily="18" charset="0"/>
              </a:rPr>
              <a:t>i </a:t>
            </a:r>
            <a:r>
              <a:rPr lang="en-US" altLang="en-US" sz="1800"/>
              <a:t>of the items with key </a:t>
            </a:r>
            <a:r>
              <a:rPr lang="en-US" altLang="en-US" sz="1800" b="1" i="1">
                <a:latin typeface="Times New Roman" panose="02020603050405020304" pitchFamily="18" charset="0"/>
              </a:rPr>
              <a:t>x</a:t>
            </a:r>
            <a:r>
              <a:rPr lang="en-US" altLang="en-US" sz="1800"/>
              <a:t>, where position </a:t>
            </a:r>
            <a:r>
              <a:rPr lang="en-US" altLang="en-US" sz="1800" b="1" i="1">
                <a:latin typeface="Times New Roman" panose="02020603050405020304" pitchFamily="18" charset="0"/>
              </a:rPr>
              <a:t>p</a:t>
            </a:r>
            <a:r>
              <a:rPr lang="en-US" altLang="en-US" sz="1800" b="1" i="1" baseline="-25000">
                <a:latin typeface="Times New Roman" panose="02020603050405020304" pitchFamily="18" charset="0"/>
              </a:rPr>
              <a:t>j</a:t>
            </a:r>
            <a:r>
              <a:rPr lang="en-US" altLang="en-US" sz="1800"/>
              <a:t> is in list </a:t>
            </a:r>
            <a:r>
              <a:rPr lang="en-US" altLang="en-US" sz="1800" b="1" i="1">
                <a:latin typeface="Times New Roman" panose="02020603050405020304" pitchFamily="18" charset="0"/>
              </a:rPr>
              <a:t>S</a:t>
            </a:r>
            <a:r>
              <a:rPr lang="en-US" altLang="en-US" sz="1800" b="1" i="1" baseline="-25000">
                <a:latin typeface="Times New Roman" panose="02020603050405020304" pitchFamily="18" charset="0"/>
              </a:rPr>
              <a:t>j</a:t>
            </a:r>
          </a:p>
          <a:p>
            <a:pPr lvl="1"/>
            <a:r>
              <a:rPr lang="en-US" altLang="en-US" sz="1800"/>
              <a:t>We remove positions </a:t>
            </a:r>
            <a:r>
              <a:rPr lang="en-US" altLang="en-US" sz="1800" b="1" i="1">
                <a:latin typeface="Times New Roman" panose="02020603050405020304" pitchFamily="18" charset="0"/>
              </a:rPr>
              <a:t>p</a:t>
            </a:r>
            <a:r>
              <a:rPr lang="en-US" altLang="en-US" sz="1800" baseline="-25000">
                <a:latin typeface="Times New Roman" panose="02020603050405020304" pitchFamily="18" charset="0"/>
              </a:rPr>
              <a:t>0</a:t>
            </a:r>
            <a:r>
              <a:rPr lang="en-US" altLang="en-US" sz="1800">
                <a:latin typeface="Times New Roman" panose="02020603050405020304" pitchFamily="18" charset="0"/>
              </a:rPr>
              <a:t>, </a:t>
            </a:r>
            <a:r>
              <a:rPr lang="en-US" altLang="en-US" sz="1800" baseline="-25000">
                <a:latin typeface="Times New Roman" panose="02020603050405020304" pitchFamily="18" charset="0"/>
              </a:rPr>
              <a:t> </a:t>
            </a:r>
            <a:r>
              <a:rPr lang="en-US" altLang="en-US" sz="1800" b="1" i="1">
                <a:latin typeface="Times New Roman" panose="02020603050405020304" pitchFamily="18" charset="0"/>
              </a:rPr>
              <a:t>p</a:t>
            </a:r>
            <a:r>
              <a:rPr lang="en-US" altLang="en-US" sz="1800" baseline="-25000">
                <a:latin typeface="Times New Roman" panose="02020603050405020304" pitchFamily="18" charset="0"/>
              </a:rPr>
              <a:t>1 </a:t>
            </a:r>
            <a:r>
              <a:rPr lang="en-US" altLang="en-US" sz="1800">
                <a:latin typeface="Times New Roman" panose="02020603050405020304" pitchFamily="18" charset="0"/>
              </a:rPr>
              <a:t>, …, </a:t>
            </a:r>
            <a:r>
              <a:rPr lang="en-US" altLang="en-US" sz="1800" b="1" i="1">
                <a:latin typeface="Times New Roman" panose="02020603050405020304" pitchFamily="18" charset="0"/>
              </a:rPr>
              <a:t>p</a:t>
            </a:r>
            <a:r>
              <a:rPr lang="en-US" altLang="en-US" sz="1800" b="1" i="1" baseline="-25000">
                <a:latin typeface="Times New Roman" panose="02020603050405020304" pitchFamily="18" charset="0"/>
              </a:rPr>
              <a:t>i</a:t>
            </a:r>
            <a:r>
              <a:rPr lang="en-US" altLang="en-US" sz="1800"/>
              <a:t> from the lists </a:t>
            </a:r>
            <a:r>
              <a:rPr lang="en-US" altLang="en-US" sz="1800" b="1" i="1">
                <a:latin typeface="Times New Roman" panose="02020603050405020304" pitchFamily="18" charset="0"/>
              </a:rPr>
              <a:t>S</a:t>
            </a:r>
            <a:r>
              <a:rPr lang="en-US" altLang="en-US" sz="1800" baseline="-25000">
                <a:latin typeface="Times New Roman" panose="02020603050405020304" pitchFamily="18" charset="0"/>
              </a:rPr>
              <a:t>0</a:t>
            </a:r>
            <a:r>
              <a:rPr lang="en-US" altLang="en-US" sz="1800">
                <a:latin typeface="Times New Roman" panose="02020603050405020304" pitchFamily="18" charset="0"/>
              </a:rPr>
              <a:t>, </a:t>
            </a:r>
            <a:r>
              <a:rPr lang="en-US" altLang="en-US" sz="1800" b="1" i="1">
                <a:latin typeface="Times New Roman" panose="02020603050405020304" pitchFamily="18" charset="0"/>
              </a:rPr>
              <a:t>S</a:t>
            </a:r>
            <a:r>
              <a:rPr lang="en-US" altLang="en-US" sz="1800" baseline="-25000">
                <a:latin typeface="Times New Roman" panose="02020603050405020304" pitchFamily="18" charset="0"/>
              </a:rPr>
              <a:t>1</a:t>
            </a:r>
            <a:r>
              <a:rPr lang="en-US" altLang="en-US" sz="1800">
                <a:latin typeface="Times New Roman" panose="02020603050405020304" pitchFamily="18" charset="0"/>
              </a:rPr>
              <a:t>, … , </a:t>
            </a:r>
            <a:r>
              <a:rPr lang="en-US" altLang="en-US" sz="1800" b="1" i="1">
                <a:latin typeface="Times New Roman" panose="02020603050405020304" pitchFamily="18" charset="0"/>
              </a:rPr>
              <a:t>S</a:t>
            </a:r>
            <a:r>
              <a:rPr lang="en-US" altLang="en-US" sz="1800" b="1" i="1" baseline="-25000">
                <a:latin typeface="Times New Roman" panose="02020603050405020304" pitchFamily="18" charset="0"/>
              </a:rPr>
              <a:t>i</a:t>
            </a:r>
            <a:endParaRPr lang="en-US" altLang="en-US" sz="1800"/>
          </a:p>
          <a:p>
            <a:pPr lvl="1"/>
            <a:r>
              <a:rPr lang="en-US" altLang="en-US" sz="1800"/>
              <a:t>We remove all but one list containing only the two special keys</a:t>
            </a:r>
          </a:p>
          <a:p>
            <a:r>
              <a:rPr lang="en-US" altLang="en-US" sz="2000"/>
              <a:t>Example: remove key </a:t>
            </a:r>
            <a:r>
              <a:rPr lang="en-US" altLang="en-US" sz="2000">
                <a:latin typeface="Times New Roman" panose="02020603050405020304" pitchFamily="18" charset="0"/>
              </a:rPr>
              <a:t>34</a:t>
            </a:r>
            <a:endParaRPr lang="en-US" altLang="en-US" sz="2000"/>
          </a:p>
        </p:txBody>
      </p:sp>
      <p:sp>
        <p:nvSpPr>
          <p:cNvPr id="63" name="Slide Number Placeholder 5"/>
          <p:cNvSpPr>
            <a:spLocks noGrp="1"/>
          </p:cNvSpPr>
          <p:nvPr>
            <p:ph type="sldNum" sz="quarter" idx="12"/>
          </p:nvPr>
        </p:nvSpPr>
        <p:spPr/>
        <p:txBody>
          <a:bodyPr/>
          <a:lstStyle/>
          <a:p>
            <a:fld id="{A99F5C36-8C44-42E5-BCE9-D73C21390481}" type="slidenum">
              <a:rPr lang="en-US" altLang="en-US"/>
              <a:pPr/>
              <a:t>159</a:t>
            </a:fld>
            <a:endParaRPr lang="en-US" altLang="en-US"/>
          </a:p>
        </p:txBody>
      </p:sp>
      <p:sp>
        <p:nvSpPr>
          <p:cNvPr id="149508" name="Rectangle 4"/>
          <p:cNvSpPr>
            <a:spLocks noChangeArrowheads="1"/>
          </p:cNvSpPr>
          <p:nvPr/>
        </p:nvSpPr>
        <p:spPr bwMode="auto">
          <a:xfrm flipH="1">
            <a:off x="7486650" y="5938838"/>
            <a:ext cx="361950"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endParaRPr lang="en-US" altLang="en-US">
              <a:latin typeface="Times New Roman" panose="02020603050405020304" pitchFamily="18" charset="0"/>
            </a:endParaRPr>
          </a:p>
        </p:txBody>
      </p:sp>
      <p:sp>
        <p:nvSpPr>
          <p:cNvPr id="149509" name="Rectangle 5"/>
          <p:cNvSpPr>
            <a:spLocks noChangeArrowheads="1"/>
          </p:cNvSpPr>
          <p:nvPr/>
        </p:nvSpPr>
        <p:spPr bwMode="auto">
          <a:xfrm flipH="1">
            <a:off x="9964739" y="5938838"/>
            <a:ext cx="363537"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p>
        </p:txBody>
      </p:sp>
      <p:sp>
        <p:nvSpPr>
          <p:cNvPr id="149510" name="Rectangle 6"/>
          <p:cNvSpPr>
            <a:spLocks noChangeArrowheads="1"/>
          </p:cNvSpPr>
          <p:nvPr/>
        </p:nvSpPr>
        <p:spPr bwMode="auto">
          <a:xfrm flipH="1">
            <a:off x="9345614" y="5938838"/>
            <a:ext cx="363537"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45</a:t>
            </a:r>
          </a:p>
        </p:txBody>
      </p:sp>
      <p:sp>
        <p:nvSpPr>
          <p:cNvPr id="149511" name="Rectangle 7"/>
          <p:cNvSpPr>
            <a:spLocks noChangeArrowheads="1"/>
          </p:cNvSpPr>
          <p:nvPr/>
        </p:nvSpPr>
        <p:spPr bwMode="auto">
          <a:xfrm flipH="1">
            <a:off x="8105775" y="5938838"/>
            <a:ext cx="363538"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12</a:t>
            </a:r>
          </a:p>
        </p:txBody>
      </p:sp>
      <p:cxnSp>
        <p:nvCxnSpPr>
          <p:cNvPr id="149512" name="AutoShape 8"/>
          <p:cNvCxnSpPr>
            <a:cxnSpLocks noChangeShapeType="1"/>
            <a:stCxn id="149509" idx="3"/>
            <a:endCxn id="149510" idx="1"/>
          </p:cNvCxnSpPr>
          <p:nvPr/>
        </p:nvCxnSpPr>
        <p:spPr bwMode="auto">
          <a:xfrm flipH="1">
            <a:off x="9720264" y="6045200"/>
            <a:ext cx="23653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9513" name="AutoShape 9"/>
          <p:cNvCxnSpPr>
            <a:cxnSpLocks noChangeShapeType="1"/>
            <a:stCxn id="149519" idx="3"/>
            <a:endCxn id="149511" idx="1"/>
          </p:cNvCxnSpPr>
          <p:nvPr/>
        </p:nvCxnSpPr>
        <p:spPr bwMode="auto">
          <a:xfrm flipH="1">
            <a:off x="8480426" y="6045200"/>
            <a:ext cx="2381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9514" name="AutoShape 10"/>
          <p:cNvCxnSpPr>
            <a:cxnSpLocks noChangeShapeType="1"/>
            <a:stCxn id="149510" idx="3"/>
            <a:endCxn id="149519" idx="1"/>
          </p:cNvCxnSpPr>
          <p:nvPr/>
        </p:nvCxnSpPr>
        <p:spPr bwMode="auto">
          <a:xfrm flipH="1">
            <a:off x="9101139" y="6045200"/>
            <a:ext cx="23653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9515" name="AutoShape 11"/>
          <p:cNvCxnSpPr>
            <a:cxnSpLocks noChangeShapeType="1"/>
            <a:stCxn id="149511" idx="3"/>
            <a:endCxn id="149508" idx="1"/>
          </p:cNvCxnSpPr>
          <p:nvPr/>
        </p:nvCxnSpPr>
        <p:spPr bwMode="auto">
          <a:xfrm flipH="1">
            <a:off x="7858126" y="6045200"/>
            <a:ext cx="23971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9516" name="Rectangle 12"/>
          <p:cNvSpPr>
            <a:spLocks noChangeArrowheads="1"/>
          </p:cNvSpPr>
          <p:nvPr/>
        </p:nvSpPr>
        <p:spPr bwMode="auto">
          <a:xfrm flipH="1">
            <a:off x="7486650" y="4926013"/>
            <a:ext cx="361950"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endParaRPr lang="en-US" altLang="en-US"/>
          </a:p>
        </p:txBody>
      </p:sp>
      <p:sp>
        <p:nvSpPr>
          <p:cNvPr id="149517" name="Rectangle 13"/>
          <p:cNvSpPr>
            <a:spLocks noChangeArrowheads="1"/>
          </p:cNvSpPr>
          <p:nvPr/>
        </p:nvSpPr>
        <p:spPr bwMode="auto">
          <a:xfrm flipH="1">
            <a:off x="9964739" y="4926013"/>
            <a:ext cx="363537"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p>
        </p:txBody>
      </p:sp>
      <p:cxnSp>
        <p:nvCxnSpPr>
          <p:cNvPr id="149518" name="AutoShape 14"/>
          <p:cNvCxnSpPr>
            <a:cxnSpLocks noChangeShapeType="1"/>
            <a:stCxn id="149517" idx="3"/>
            <a:endCxn id="149516" idx="1"/>
          </p:cNvCxnSpPr>
          <p:nvPr/>
        </p:nvCxnSpPr>
        <p:spPr bwMode="auto">
          <a:xfrm flipH="1">
            <a:off x="7858126" y="5032375"/>
            <a:ext cx="209867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9519" name="Rectangle 15"/>
          <p:cNvSpPr>
            <a:spLocks noChangeArrowheads="1"/>
          </p:cNvSpPr>
          <p:nvPr/>
        </p:nvSpPr>
        <p:spPr bwMode="auto">
          <a:xfrm flipH="1">
            <a:off x="8726489" y="5938838"/>
            <a:ext cx="363537"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23</a:t>
            </a:r>
          </a:p>
        </p:txBody>
      </p:sp>
      <p:sp>
        <p:nvSpPr>
          <p:cNvPr id="149520" name="Rectangle 16"/>
          <p:cNvSpPr>
            <a:spLocks noChangeArrowheads="1"/>
          </p:cNvSpPr>
          <p:nvPr/>
        </p:nvSpPr>
        <p:spPr bwMode="auto">
          <a:xfrm flipH="1">
            <a:off x="8724900" y="5438775"/>
            <a:ext cx="363538"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23</a:t>
            </a:r>
          </a:p>
        </p:txBody>
      </p:sp>
      <p:sp>
        <p:nvSpPr>
          <p:cNvPr id="149521" name="Rectangle 17"/>
          <p:cNvSpPr>
            <a:spLocks noChangeArrowheads="1"/>
          </p:cNvSpPr>
          <p:nvPr/>
        </p:nvSpPr>
        <p:spPr bwMode="auto">
          <a:xfrm flipH="1">
            <a:off x="7486650" y="5432425"/>
            <a:ext cx="361950"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endParaRPr lang="en-US" altLang="en-US"/>
          </a:p>
        </p:txBody>
      </p:sp>
      <p:sp>
        <p:nvSpPr>
          <p:cNvPr id="149522" name="Rectangle 18"/>
          <p:cNvSpPr>
            <a:spLocks noChangeArrowheads="1"/>
          </p:cNvSpPr>
          <p:nvPr/>
        </p:nvSpPr>
        <p:spPr bwMode="auto">
          <a:xfrm flipH="1">
            <a:off x="9964739" y="5432425"/>
            <a:ext cx="363537"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p>
        </p:txBody>
      </p:sp>
      <p:cxnSp>
        <p:nvCxnSpPr>
          <p:cNvPr id="149523" name="AutoShape 19"/>
          <p:cNvCxnSpPr>
            <a:cxnSpLocks noChangeShapeType="1"/>
            <a:stCxn id="149522" idx="3"/>
            <a:endCxn id="149520" idx="1"/>
          </p:cNvCxnSpPr>
          <p:nvPr/>
        </p:nvCxnSpPr>
        <p:spPr bwMode="auto">
          <a:xfrm flipH="1">
            <a:off x="9099550" y="5538788"/>
            <a:ext cx="857250" cy="63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9524" name="AutoShape 20"/>
          <p:cNvCxnSpPr>
            <a:cxnSpLocks noChangeShapeType="1"/>
            <a:stCxn id="149520" idx="3"/>
            <a:endCxn id="149521" idx="1"/>
          </p:cNvCxnSpPr>
          <p:nvPr/>
        </p:nvCxnSpPr>
        <p:spPr bwMode="auto">
          <a:xfrm flipH="1" flipV="1">
            <a:off x="7858125" y="5538788"/>
            <a:ext cx="858838" cy="63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9525" name="Text Box 21"/>
          <p:cNvSpPr txBox="1">
            <a:spLocks noChangeArrowheads="1"/>
          </p:cNvSpPr>
          <p:nvPr/>
        </p:nvSpPr>
        <p:spPr bwMode="auto">
          <a:xfrm flipH="1">
            <a:off x="7105650" y="5864226"/>
            <a:ext cx="387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1">
                <a:latin typeface="Times New Roman" panose="02020603050405020304" pitchFamily="18" charset="0"/>
              </a:rPr>
              <a:t>S</a:t>
            </a:r>
            <a:r>
              <a:rPr lang="en-US" altLang="en-US" baseline="-25000">
                <a:latin typeface="Times New Roman" panose="02020603050405020304" pitchFamily="18" charset="0"/>
              </a:rPr>
              <a:t>0</a:t>
            </a:r>
          </a:p>
        </p:txBody>
      </p:sp>
      <p:sp>
        <p:nvSpPr>
          <p:cNvPr id="149526" name="Text Box 22"/>
          <p:cNvSpPr txBox="1">
            <a:spLocks noChangeArrowheads="1"/>
          </p:cNvSpPr>
          <p:nvPr/>
        </p:nvSpPr>
        <p:spPr bwMode="auto">
          <a:xfrm flipH="1">
            <a:off x="7105650" y="5356226"/>
            <a:ext cx="387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1">
                <a:latin typeface="Times New Roman" panose="02020603050405020304" pitchFamily="18" charset="0"/>
              </a:rPr>
              <a:t>S</a:t>
            </a:r>
            <a:r>
              <a:rPr lang="en-US" altLang="en-US" baseline="-25000">
                <a:latin typeface="Times New Roman" panose="02020603050405020304" pitchFamily="18" charset="0"/>
              </a:rPr>
              <a:t>1</a:t>
            </a:r>
          </a:p>
        </p:txBody>
      </p:sp>
      <p:sp>
        <p:nvSpPr>
          <p:cNvPr id="149527" name="Text Box 23"/>
          <p:cNvSpPr txBox="1">
            <a:spLocks noChangeArrowheads="1"/>
          </p:cNvSpPr>
          <p:nvPr/>
        </p:nvSpPr>
        <p:spPr bwMode="auto">
          <a:xfrm flipH="1">
            <a:off x="7105650" y="4848226"/>
            <a:ext cx="387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1">
                <a:latin typeface="Times New Roman" panose="02020603050405020304" pitchFamily="18" charset="0"/>
              </a:rPr>
              <a:t>S</a:t>
            </a:r>
            <a:r>
              <a:rPr lang="en-US" altLang="en-US" baseline="-25000">
                <a:latin typeface="Times New Roman" panose="02020603050405020304" pitchFamily="18" charset="0"/>
              </a:rPr>
              <a:t>2</a:t>
            </a:r>
          </a:p>
        </p:txBody>
      </p:sp>
      <p:sp>
        <p:nvSpPr>
          <p:cNvPr id="149529" name="Rectangle 25"/>
          <p:cNvSpPr>
            <a:spLocks noChangeArrowheads="1"/>
          </p:cNvSpPr>
          <p:nvPr/>
        </p:nvSpPr>
        <p:spPr bwMode="auto">
          <a:xfrm flipH="1">
            <a:off x="2549525" y="4422775"/>
            <a:ext cx="361950" cy="215900"/>
          </a:xfrm>
          <a:prstGeom prst="rect">
            <a:avLst/>
          </a:prstGeom>
          <a:solidFill>
            <a:schemeClr val="accent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dirty="0">
                <a:latin typeface="Symbol" panose="05050102010706020507" pitchFamily="18" charset="2"/>
                <a:sym typeface="Symbol" panose="05050102010706020507" pitchFamily="18" charset="2"/>
              </a:rPr>
              <a:t>-</a:t>
            </a:r>
            <a:r>
              <a:rPr lang="en-US" altLang="en-US" dirty="0">
                <a:sym typeface="Symbol" panose="05050102010706020507" pitchFamily="18" charset="2"/>
              </a:rPr>
              <a:t></a:t>
            </a:r>
            <a:endParaRPr lang="en-US" altLang="en-US" dirty="0"/>
          </a:p>
        </p:txBody>
      </p:sp>
      <p:sp>
        <p:nvSpPr>
          <p:cNvPr id="149530" name="Rectangle 26"/>
          <p:cNvSpPr>
            <a:spLocks noChangeArrowheads="1"/>
          </p:cNvSpPr>
          <p:nvPr/>
        </p:nvSpPr>
        <p:spPr bwMode="auto">
          <a:xfrm flipH="1">
            <a:off x="5646739" y="4422775"/>
            <a:ext cx="363537" cy="215900"/>
          </a:xfrm>
          <a:prstGeom prst="rect">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p>
        </p:txBody>
      </p:sp>
      <p:cxnSp>
        <p:nvCxnSpPr>
          <p:cNvPr id="149531" name="AutoShape 27"/>
          <p:cNvCxnSpPr>
            <a:cxnSpLocks noChangeShapeType="1"/>
            <a:stCxn id="149530" idx="3"/>
            <a:endCxn id="149529" idx="1"/>
          </p:cNvCxnSpPr>
          <p:nvPr/>
        </p:nvCxnSpPr>
        <p:spPr bwMode="auto">
          <a:xfrm flipH="1">
            <a:off x="2930525" y="4529138"/>
            <a:ext cx="2698750"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9532" name="Text Box 28"/>
          <p:cNvSpPr txBox="1">
            <a:spLocks noChangeArrowheads="1"/>
          </p:cNvSpPr>
          <p:nvPr/>
        </p:nvSpPr>
        <p:spPr bwMode="auto">
          <a:xfrm flipH="1">
            <a:off x="2178050" y="5867401"/>
            <a:ext cx="387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1">
                <a:latin typeface="Times New Roman" panose="02020603050405020304" pitchFamily="18" charset="0"/>
              </a:rPr>
              <a:t>S</a:t>
            </a:r>
            <a:r>
              <a:rPr lang="en-US" altLang="en-US" baseline="-25000">
                <a:latin typeface="Times New Roman" panose="02020603050405020304" pitchFamily="18" charset="0"/>
              </a:rPr>
              <a:t>0</a:t>
            </a:r>
          </a:p>
        </p:txBody>
      </p:sp>
      <p:sp>
        <p:nvSpPr>
          <p:cNvPr id="149533" name="Text Box 29"/>
          <p:cNvSpPr txBox="1">
            <a:spLocks noChangeArrowheads="1"/>
          </p:cNvSpPr>
          <p:nvPr/>
        </p:nvSpPr>
        <p:spPr bwMode="auto">
          <a:xfrm flipH="1">
            <a:off x="2178050" y="5359401"/>
            <a:ext cx="387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1">
                <a:latin typeface="Times New Roman" panose="02020603050405020304" pitchFamily="18" charset="0"/>
              </a:rPr>
              <a:t>S</a:t>
            </a:r>
            <a:r>
              <a:rPr lang="en-US" altLang="en-US" baseline="-25000">
                <a:latin typeface="Times New Roman" panose="02020603050405020304" pitchFamily="18" charset="0"/>
              </a:rPr>
              <a:t>1</a:t>
            </a:r>
          </a:p>
        </p:txBody>
      </p:sp>
      <p:sp>
        <p:nvSpPr>
          <p:cNvPr id="149534" name="Text Box 30"/>
          <p:cNvSpPr txBox="1">
            <a:spLocks noChangeArrowheads="1"/>
          </p:cNvSpPr>
          <p:nvPr/>
        </p:nvSpPr>
        <p:spPr bwMode="auto">
          <a:xfrm flipH="1">
            <a:off x="2178050" y="4851401"/>
            <a:ext cx="387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1">
                <a:latin typeface="Times New Roman" panose="02020603050405020304" pitchFamily="18" charset="0"/>
              </a:rPr>
              <a:t>S</a:t>
            </a:r>
            <a:r>
              <a:rPr lang="en-US" altLang="en-US" baseline="-25000">
                <a:latin typeface="Times New Roman" panose="02020603050405020304" pitchFamily="18" charset="0"/>
              </a:rPr>
              <a:t>2</a:t>
            </a:r>
          </a:p>
        </p:txBody>
      </p:sp>
      <p:sp>
        <p:nvSpPr>
          <p:cNvPr id="149535" name="Text Box 31"/>
          <p:cNvSpPr txBox="1">
            <a:spLocks noChangeArrowheads="1"/>
          </p:cNvSpPr>
          <p:nvPr/>
        </p:nvSpPr>
        <p:spPr bwMode="auto">
          <a:xfrm flipH="1">
            <a:off x="2178050" y="4343401"/>
            <a:ext cx="387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1">
                <a:latin typeface="Times New Roman" panose="02020603050405020304" pitchFamily="18" charset="0"/>
              </a:rPr>
              <a:t>S</a:t>
            </a:r>
            <a:r>
              <a:rPr lang="en-US" altLang="en-US" baseline="-25000">
                <a:latin typeface="Times New Roman" panose="02020603050405020304" pitchFamily="18" charset="0"/>
              </a:rPr>
              <a:t>3</a:t>
            </a:r>
          </a:p>
        </p:txBody>
      </p:sp>
      <p:sp>
        <p:nvSpPr>
          <p:cNvPr id="149537" name="Rectangle 33"/>
          <p:cNvSpPr>
            <a:spLocks noChangeArrowheads="1"/>
          </p:cNvSpPr>
          <p:nvPr/>
        </p:nvSpPr>
        <p:spPr bwMode="auto">
          <a:xfrm flipH="1">
            <a:off x="2549525" y="5942013"/>
            <a:ext cx="361950"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endParaRPr lang="en-US" altLang="en-US">
              <a:latin typeface="Times New Roman" panose="02020603050405020304" pitchFamily="18" charset="0"/>
            </a:endParaRPr>
          </a:p>
        </p:txBody>
      </p:sp>
      <p:sp>
        <p:nvSpPr>
          <p:cNvPr id="149538" name="Rectangle 34"/>
          <p:cNvSpPr>
            <a:spLocks noChangeArrowheads="1"/>
          </p:cNvSpPr>
          <p:nvPr/>
        </p:nvSpPr>
        <p:spPr bwMode="auto">
          <a:xfrm flipH="1">
            <a:off x="5646739" y="5942013"/>
            <a:ext cx="363537"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p>
        </p:txBody>
      </p:sp>
      <p:sp>
        <p:nvSpPr>
          <p:cNvPr id="149539" name="Rectangle 35"/>
          <p:cNvSpPr>
            <a:spLocks noChangeArrowheads="1"/>
          </p:cNvSpPr>
          <p:nvPr/>
        </p:nvSpPr>
        <p:spPr bwMode="auto">
          <a:xfrm flipH="1">
            <a:off x="5027614" y="5942013"/>
            <a:ext cx="363537"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45</a:t>
            </a:r>
          </a:p>
        </p:txBody>
      </p:sp>
      <p:sp>
        <p:nvSpPr>
          <p:cNvPr id="149540" name="Rectangle 36"/>
          <p:cNvSpPr>
            <a:spLocks noChangeArrowheads="1"/>
          </p:cNvSpPr>
          <p:nvPr/>
        </p:nvSpPr>
        <p:spPr bwMode="auto">
          <a:xfrm flipH="1">
            <a:off x="3168650" y="5942013"/>
            <a:ext cx="363538"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12</a:t>
            </a:r>
          </a:p>
        </p:txBody>
      </p:sp>
      <p:cxnSp>
        <p:nvCxnSpPr>
          <p:cNvPr id="149541" name="AutoShape 37"/>
          <p:cNvCxnSpPr>
            <a:cxnSpLocks noChangeShapeType="1"/>
            <a:stCxn id="149538" idx="3"/>
            <a:endCxn id="149539" idx="1"/>
          </p:cNvCxnSpPr>
          <p:nvPr/>
        </p:nvCxnSpPr>
        <p:spPr bwMode="auto">
          <a:xfrm flipH="1">
            <a:off x="5402264" y="6048375"/>
            <a:ext cx="23653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9542" name="AutoShape 38"/>
          <p:cNvCxnSpPr>
            <a:cxnSpLocks noChangeShapeType="1"/>
            <a:stCxn id="149545" idx="3"/>
            <a:endCxn id="149540" idx="1"/>
          </p:cNvCxnSpPr>
          <p:nvPr/>
        </p:nvCxnSpPr>
        <p:spPr bwMode="auto">
          <a:xfrm flipH="1">
            <a:off x="3543301" y="6048375"/>
            <a:ext cx="2381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9543" name="AutoShape 39"/>
          <p:cNvCxnSpPr>
            <a:cxnSpLocks noChangeShapeType="1"/>
            <a:stCxn id="149539" idx="3"/>
            <a:endCxn id="149546" idx="1"/>
          </p:cNvCxnSpPr>
          <p:nvPr/>
        </p:nvCxnSpPr>
        <p:spPr bwMode="auto">
          <a:xfrm flipH="1">
            <a:off x="4789489" y="6048375"/>
            <a:ext cx="230187" cy="1588"/>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9544" name="AutoShape 40"/>
          <p:cNvCxnSpPr>
            <a:cxnSpLocks noChangeShapeType="1"/>
            <a:stCxn id="149540" idx="3"/>
            <a:endCxn id="149537" idx="1"/>
          </p:cNvCxnSpPr>
          <p:nvPr/>
        </p:nvCxnSpPr>
        <p:spPr bwMode="auto">
          <a:xfrm flipH="1">
            <a:off x="2921001" y="6048375"/>
            <a:ext cx="23971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9545" name="Rectangle 41"/>
          <p:cNvSpPr>
            <a:spLocks noChangeArrowheads="1"/>
          </p:cNvSpPr>
          <p:nvPr/>
        </p:nvSpPr>
        <p:spPr bwMode="auto">
          <a:xfrm flipH="1">
            <a:off x="3789364" y="5942013"/>
            <a:ext cx="363537"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23</a:t>
            </a:r>
          </a:p>
        </p:txBody>
      </p:sp>
      <p:sp>
        <p:nvSpPr>
          <p:cNvPr id="149546" name="Rectangle 42"/>
          <p:cNvSpPr>
            <a:spLocks noChangeArrowheads="1"/>
          </p:cNvSpPr>
          <p:nvPr/>
        </p:nvSpPr>
        <p:spPr bwMode="auto">
          <a:xfrm flipH="1">
            <a:off x="4405314" y="5943600"/>
            <a:ext cx="363537" cy="215900"/>
          </a:xfrm>
          <a:prstGeom prst="rect">
            <a:avLst/>
          </a:prstGeom>
          <a:solidFill>
            <a:schemeClr val="bg2"/>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34</a:t>
            </a:r>
          </a:p>
        </p:txBody>
      </p:sp>
      <p:cxnSp>
        <p:nvCxnSpPr>
          <p:cNvPr id="149547" name="AutoShape 43"/>
          <p:cNvCxnSpPr>
            <a:cxnSpLocks noChangeShapeType="1"/>
            <a:stCxn id="149546" idx="3"/>
            <a:endCxn id="149545" idx="1"/>
          </p:cNvCxnSpPr>
          <p:nvPr/>
        </p:nvCxnSpPr>
        <p:spPr bwMode="auto">
          <a:xfrm flipH="1" flipV="1">
            <a:off x="4164014" y="6048375"/>
            <a:ext cx="223837" cy="1588"/>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9549" name="Rectangle 45"/>
          <p:cNvSpPr>
            <a:spLocks noChangeArrowheads="1"/>
          </p:cNvSpPr>
          <p:nvPr/>
        </p:nvSpPr>
        <p:spPr bwMode="auto">
          <a:xfrm flipH="1">
            <a:off x="2549525" y="4929188"/>
            <a:ext cx="361950" cy="215900"/>
          </a:xfrm>
          <a:prstGeom prst="rect">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endParaRPr lang="en-US" altLang="en-US"/>
          </a:p>
        </p:txBody>
      </p:sp>
      <p:sp>
        <p:nvSpPr>
          <p:cNvPr id="149550" name="Rectangle 46"/>
          <p:cNvSpPr>
            <a:spLocks noChangeArrowheads="1"/>
          </p:cNvSpPr>
          <p:nvPr/>
        </p:nvSpPr>
        <p:spPr bwMode="auto">
          <a:xfrm flipH="1">
            <a:off x="5646739" y="4929188"/>
            <a:ext cx="363537"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p>
        </p:txBody>
      </p:sp>
      <p:cxnSp>
        <p:nvCxnSpPr>
          <p:cNvPr id="149551" name="AutoShape 47"/>
          <p:cNvCxnSpPr>
            <a:cxnSpLocks noChangeShapeType="1"/>
            <a:stCxn id="149550" idx="3"/>
            <a:endCxn id="149552" idx="1"/>
          </p:cNvCxnSpPr>
          <p:nvPr/>
        </p:nvCxnSpPr>
        <p:spPr bwMode="auto">
          <a:xfrm flipH="1">
            <a:off x="4789488" y="5035550"/>
            <a:ext cx="849312"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9552" name="Rectangle 48"/>
          <p:cNvSpPr>
            <a:spLocks noChangeArrowheads="1"/>
          </p:cNvSpPr>
          <p:nvPr/>
        </p:nvSpPr>
        <p:spPr bwMode="auto">
          <a:xfrm flipH="1">
            <a:off x="4405314" y="4929188"/>
            <a:ext cx="363537" cy="215900"/>
          </a:xfrm>
          <a:prstGeom prst="rect">
            <a:avLst/>
          </a:prstGeom>
          <a:solidFill>
            <a:schemeClr val="bg2"/>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34</a:t>
            </a:r>
          </a:p>
        </p:txBody>
      </p:sp>
      <p:cxnSp>
        <p:nvCxnSpPr>
          <p:cNvPr id="149553" name="AutoShape 49"/>
          <p:cNvCxnSpPr>
            <a:cxnSpLocks noChangeShapeType="1"/>
            <a:stCxn id="149552" idx="3"/>
            <a:endCxn id="149549" idx="1"/>
          </p:cNvCxnSpPr>
          <p:nvPr/>
        </p:nvCxnSpPr>
        <p:spPr bwMode="auto">
          <a:xfrm flipH="1">
            <a:off x="2930526" y="5035550"/>
            <a:ext cx="14573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9555" name="Rectangle 51"/>
          <p:cNvSpPr>
            <a:spLocks noChangeArrowheads="1"/>
          </p:cNvSpPr>
          <p:nvPr/>
        </p:nvSpPr>
        <p:spPr bwMode="auto">
          <a:xfrm flipH="1">
            <a:off x="2549525" y="5435600"/>
            <a:ext cx="361950"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endParaRPr lang="en-US" altLang="en-US"/>
          </a:p>
        </p:txBody>
      </p:sp>
      <p:sp>
        <p:nvSpPr>
          <p:cNvPr id="149556" name="Rectangle 52"/>
          <p:cNvSpPr>
            <a:spLocks noChangeArrowheads="1"/>
          </p:cNvSpPr>
          <p:nvPr/>
        </p:nvSpPr>
        <p:spPr bwMode="auto">
          <a:xfrm flipH="1">
            <a:off x="5646739" y="5435600"/>
            <a:ext cx="363537"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p>
        </p:txBody>
      </p:sp>
      <p:sp>
        <p:nvSpPr>
          <p:cNvPr id="149557" name="Rectangle 53"/>
          <p:cNvSpPr>
            <a:spLocks noChangeArrowheads="1"/>
          </p:cNvSpPr>
          <p:nvPr/>
        </p:nvSpPr>
        <p:spPr bwMode="auto">
          <a:xfrm flipH="1">
            <a:off x="3787775" y="5435600"/>
            <a:ext cx="363538"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23</a:t>
            </a:r>
          </a:p>
        </p:txBody>
      </p:sp>
      <p:cxnSp>
        <p:nvCxnSpPr>
          <p:cNvPr id="149558" name="AutoShape 54"/>
          <p:cNvCxnSpPr>
            <a:cxnSpLocks noChangeShapeType="1"/>
            <a:stCxn id="149556" idx="3"/>
            <a:endCxn id="149560" idx="1"/>
          </p:cNvCxnSpPr>
          <p:nvPr/>
        </p:nvCxnSpPr>
        <p:spPr bwMode="auto">
          <a:xfrm flipH="1">
            <a:off x="4789488" y="5541963"/>
            <a:ext cx="849312"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9559" name="AutoShape 55"/>
          <p:cNvCxnSpPr>
            <a:cxnSpLocks noChangeShapeType="1"/>
            <a:stCxn id="149557" idx="3"/>
            <a:endCxn id="149555" idx="1"/>
          </p:cNvCxnSpPr>
          <p:nvPr/>
        </p:nvCxnSpPr>
        <p:spPr bwMode="auto">
          <a:xfrm flipH="1">
            <a:off x="2921000" y="5541963"/>
            <a:ext cx="85883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9560" name="Rectangle 56"/>
          <p:cNvSpPr>
            <a:spLocks noChangeArrowheads="1"/>
          </p:cNvSpPr>
          <p:nvPr/>
        </p:nvSpPr>
        <p:spPr bwMode="auto">
          <a:xfrm flipH="1">
            <a:off x="4405314" y="5435600"/>
            <a:ext cx="363537" cy="215900"/>
          </a:xfrm>
          <a:prstGeom prst="rect">
            <a:avLst/>
          </a:prstGeom>
          <a:solidFill>
            <a:schemeClr val="bg2"/>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34</a:t>
            </a:r>
          </a:p>
        </p:txBody>
      </p:sp>
      <p:cxnSp>
        <p:nvCxnSpPr>
          <p:cNvPr id="149561" name="AutoShape 57"/>
          <p:cNvCxnSpPr>
            <a:cxnSpLocks noChangeShapeType="1"/>
            <a:stCxn id="149560" idx="3"/>
            <a:endCxn id="149557" idx="1"/>
          </p:cNvCxnSpPr>
          <p:nvPr/>
        </p:nvCxnSpPr>
        <p:spPr bwMode="auto">
          <a:xfrm flipH="1">
            <a:off x="4162426" y="5541963"/>
            <a:ext cx="2254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9562" name="AutoShape 58"/>
          <p:cNvSpPr>
            <a:spLocks noChangeArrowheads="1"/>
          </p:cNvSpPr>
          <p:nvPr/>
        </p:nvSpPr>
        <p:spPr bwMode="auto">
          <a:xfrm>
            <a:off x="6372225" y="5411788"/>
            <a:ext cx="609600" cy="303212"/>
          </a:xfrm>
          <a:prstGeom prst="rightArrow">
            <a:avLst>
              <a:gd name="adj1" fmla="val 50000"/>
              <a:gd name="adj2" fmla="val 50262"/>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49564" name="AutoShape 60"/>
          <p:cNvCxnSpPr>
            <a:cxnSpLocks noChangeShapeType="1"/>
            <a:stCxn id="149549" idx="0"/>
            <a:endCxn id="149552" idx="0"/>
          </p:cNvCxnSpPr>
          <p:nvPr/>
        </p:nvCxnSpPr>
        <p:spPr bwMode="auto">
          <a:xfrm rot="5400000" flipV="1">
            <a:off x="3658395" y="3982245"/>
            <a:ext cx="1587" cy="1857375"/>
          </a:xfrm>
          <a:prstGeom prst="curvedConnector3">
            <a:avLst>
              <a:gd name="adj1" fmla="val -13200000"/>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9565" name="AutoShape 61"/>
          <p:cNvCxnSpPr>
            <a:cxnSpLocks noChangeShapeType="1"/>
            <a:stCxn id="149529" idx="2"/>
            <a:endCxn id="149549" idx="0"/>
          </p:cNvCxnSpPr>
          <p:nvPr/>
        </p:nvCxnSpPr>
        <p:spPr bwMode="auto">
          <a:xfrm>
            <a:off x="2730500" y="4656138"/>
            <a:ext cx="0" cy="254000"/>
          </a:xfrm>
          <a:prstGeom prst="straightConnector1">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9566" name="Text Box 62"/>
          <p:cNvSpPr txBox="1">
            <a:spLocks noChangeArrowheads="1"/>
          </p:cNvSpPr>
          <p:nvPr/>
        </p:nvSpPr>
        <p:spPr bwMode="auto">
          <a:xfrm flipH="1">
            <a:off x="4638675" y="5562601"/>
            <a:ext cx="374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1">
                <a:latin typeface="Times New Roman" panose="02020603050405020304" pitchFamily="18" charset="0"/>
              </a:rPr>
              <a:t>p</a:t>
            </a:r>
            <a:r>
              <a:rPr lang="en-US" altLang="en-US" baseline="-25000">
                <a:latin typeface="Times New Roman" panose="02020603050405020304" pitchFamily="18" charset="0"/>
              </a:rPr>
              <a:t>0</a:t>
            </a:r>
          </a:p>
        </p:txBody>
      </p:sp>
      <p:sp>
        <p:nvSpPr>
          <p:cNvPr id="149567" name="Text Box 63"/>
          <p:cNvSpPr txBox="1">
            <a:spLocks noChangeArrowheads="1"/>
          </p:cNvSpPr>
          <p:nvPr/>
        </p:nvSpPr>
        <p:spPr bwMode="auto">
          <a:xfrm flipH="1">
            <a:off x="4638675" y="5080001"/>
            <a:ext cx="374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1">
                <a:latin typeface="Times New Roman" panose="02020603050405020304" pitchFamily="18" charset="0"/>
              </a:rPr>
              <a:t>p</a:t>
            </a:r>
            <a:r>
              <a:rPr lang="en-US" altLang="en-US" baseline="-25000">
                <a:latin typeface="Times New Roman" panose="02020603050405020304" pitchFamily="18" charset="0"/>
              </a:rPr>
              <a:t>1</a:t>
            </a:r>
          </a:p>
        </p:txBody>
      </p:sp>
      <p:sp>
        <p:nvSpPr>
          <p:cNvPr id="149568" name="Text Box 64"/>
          <p:cNvSpPr txBox="1">
            <a:spLocks noChangeArrowheads="1"/>
          </p:cNvSpPr>
          <p:nvPr/>
        </p:nvSpPr>
        <p:spPr bwMode="auto">
          <a:xfrm flipH="1">
            <a:off x="4638675" y="4572001"/>
            <a:ext cx="374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1">
                <a:latin typeface="Times New Roman" panose="02020603050405020304" pitchFamily="18" charset="0"/>
              </a:rPr>
              <a:t>p</a:t>
            </a:r>
            <a:r>
              <a:rPr lang="en-US" altLang="en-US" baseline="-25000">
                <a:latin typeface="Times New Roman" panose="02020603050405020304" pitchFamily="18" charset="0"/>
              </a:rPr>
              <a:t>2</a:t>
            </a:r>
          </a:p>
        </p:txBody>
      </p:sp>
      <p:cxnSp>
        <p:nvCxnSpPr>
          <p:cNvPr id="149570" name="AutoShape 66"/>
          <p:cNvCxnSpPr>
            <a:cxnSpLocks noChangeShapeType="1"/>
            <a:stCxn id="149552" idx="2"/>
            <a:endCxn id="149560" idx="0"/>
          </p:cNvCxnSpPr>
          <p:nvPr/>
        </p:nvCxnSpPr>
        <p:spPr bwMode="auto">
          <a:xfrm>
            <a:off x="4587875" y="5162550"/>
            <a:ext cx="0" cy="254000"/>
          </a:xfrm>
          <a:prstGeom prst="straightConnector1">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9571" name="AutoShape 67"/>
          <p:cNvCxnSpPr>
            <a:cxnSpLocks noChangeShapeType="1"/>
            <a:stCxn id="149560" idx="2"/>
            <a:endCxn id="149546" idx="0"/>
          </p:cNvCxnSpPr>
          <p:nvPr/>
        </p:nvCxnSpPr>
        <p:spPr bwMode="auto">
          <a:xfrm>
            <a:off x="4587875" y="5668964"/>
            <a:ext cx="0" cy="255587"/>
          </a:xfrm>
          <a:prstGeom prst="straightConnector1">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Date Placeholder 1"/>
          <p:cNvSpPr>
            <a:spLocks noGrp="1"/>
          </p:cNvSpPr>
          <p:nvPr>
            <p:ph type="dt" sz="half" idx="10"/>
          </p:nvPr>
        </p:nvSpPr>
        <p:spPr/>
        <p:txBody>
          <a:bodyPr/>
          <a:lstStyle/>
          <a:p>
            <a:r>
              <a:rPr lang="en-US"/>
              <a:t>CS5250 - 2021/2022 Sem 2</a:t>
            </a:r>
          </a:p>
        </p:txBody>
      </p:sp>
    </p:spTree>
    <p:extLst>
      <p:ext uri="{BB962C8B-B14F-4D97-AF65-F5344CB8AC3E}">
        <p14:creationId xmlns:p14="http://schemas.microsoft.com/office/powerpoint/2010/main" val="22351150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49564"/>
                                        </p:tgtEl>
                                        <p:attrNameLst>
                                          <p:attrName>style.visibility</p:attrName>
                                        </p:attrNameLst>
                                      </p:cBhvr>
                                      <p:to>
                                        <p:strVal val="visible"/>
                                      </p:to>
                                    </p:set>
                                    <p:animEffect transition="in" filter="wipe(left)">
                                      <p:cBhvr>
                                        <p:cTn id="7" dur="500"/>
                                        <p:tgtEl>
                                          <p:spTgt spid="1495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Copy-on-Write (COW)</a:t>
            </a:r>
          </a:p>
        </p:txBody>
      </p:sp>
      <p:sp>
        <p:nvSpPr>
          <p:cNvPr id="3" name="Content Placeholder 2"/>
          <p:cNvSpPr>
            <a:spLocks noGrp="1"/>
          </p:cNvSpPr>
          <p:nvPr>
            <p:ph idx="1"/>
          </p:nvPr>
        </p:nvSpPr>
        <p:spPr/>
        <p:txBody>
          <a:bodyPr>
            <a:normAutofit lnSpcReduction="10000"/>
          </a:bodyPr>
          <a:lstStyle/>
          <a:p>
            <a:r>
              <a:rPr lang="en-US" dirty="0"/>
              <a:t>Parent and the child process initially share same physical pages</a:t>
            </a:r>
          </a:p>
          <a:p>
            <a:pPr lvl="1"/>
            <a:r>
              <a:rPr lang="en-US" dirty="0">
                <a:solidFill>
                  <a:schemeClr val="accent4">
                    <a:lumMod val="75000"/>
                  </a:schemeClr>
                </a:solidFill>
              </a:rPr>
              <a:t>Linux terminology</a:t>
            </a:r>
            <a:r>
              <a:rPr lang="en-US" dirty="0"/>
              <a:t>: physical pages are called </a:t>
            </a:r>
            <a:r>
              <a:rPr lang="en-US" dirty="0">
                <a:solidFill>
                  <a:srgbClr val="FF0000"/>
                </a:solidFill>
              </a:rPr>
              <a:t>page frames </a:t>
            </a:r>
            <a:r>
              <a:rPr lang="en-US" dirty="0"/>
              <a:t>or just </a:t>
            </a:r>
            <a:r>
              <a:rPr lang="en-US" dirty="0">
                <a:solidFill>
                  <a:srgbClr val="FF0000"/>
                </a:solidFill>
              </a:rPr>
              <a:t>frames</a:t>
            </a:r>
            <a:r>
              <a:rPr lang="en-US" dirty="0"/>
              <a:t>; “pages” refers to virtual pages.</a:t>
            </a:r>
          </a:p>
          <a:p>
            <a:r>
              <a:rPr lang="en-US" dirty="0"/>
              <a:t>As long as they are shared, they cannot be modified </a:t>
            </a:r>
          </a:p>
          <a:p>
            <a:r>
              <a:rPr lang="en-US" dirty="0"/>
              <a:t>Any attempt to write a shared frame triggers an exception </a:t>
            </a:r>
          </a:p>
          <a:p>
            <a:r>
              <a:rPr lang="en-US" dirty="0"/>
              <a:t>Kernel duplicates the page into a new page frame and marks it as writable. </a:t>
            </a:r>
          </a:p>
          <a:p>
            <a:r>
              <a:rPr lang="en-US" dirty="0"/>
              <a:t>Original page frame remains write-protected: kernel checks whether the writing process is the only owner of the page frame. If so, makes the page frame writable for the process</a:t>
            </a:r>
          </a:p>
          <a:p>
            <a:pPr marL="0" indent="0">
              <a:buNone/>
            </a:pPr>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16</a:t>
            </a:fld>
            <a:endParaRPr lang="en-US"/>
          </a:p>
        </p:txBody>
      </p:sp>
    </p:spTree>
    <p:extLst>
      <p:ext uri="{BB962C8B-B14F-4D97-AF65-F5344CB8AC3E}">
        <p14:creationId xmlns:p14="http://schemas.microsoft.com/office/powerpoint/2010/main" val="259548563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Complexity</a:t>
            </a:r>
          </a:p>
        </p:txBody>
      </p:sp>
      <p:sp>
        <p:nvSpPr>
          <p:cNvPr id="3" name="Content Placeholder 2"/>
          <p:cNvSpPr>
            <a:spLocks noGrp="1"/>
          </p:cNvSpPr>
          <p:nvPr>
            <p:ph idx="1"/>
          </p:nvPr>
        </p:nvSpPr>
        <p:spPr/>
        <p:txBody>
          <a:bodyPr/>
          <a:lstStyle/>
          <a:p>
            <a:r>
              <a:rPr lang="en-US" dirty="0"/>
              <a:t>The expected space usage of a skip list is </a:t>
            </a:r>
            <a:r>
              <a:rPr lang="en-US" dirty="0">
                <a:solidFill>
                  <a:srgbClr val="FF0000"/>
                </a:solidFill>
                <a:latin typeface="Times New Roman" panose="02020603050405020304" pitchFamily="18" charset="0"/>
                <a:cs typeface="Times New Roman" panose="02020603050405020304" pitchFamily="18" charset="0"/>
              </a:rPr>
              <a:t>O(</a:t>
            </a:r>
            <a:r>
              <a:rPr lang="en-US" i="1" dirty="0">
                <a:solidFill>
                  <a:srgbClr val="FF0000"/>
                </a:solidFill>
                <a:latin typeface="Times New Roman" panose="02020603050405020304" pitchFamily="18" charset="0"/>
                <a:cs typeface="Times New Roman" panose="02020603050405020304" pitchFamily="18" charset="0"/>
              </a:rPr>
              <a:t>n</a:t>
            </a:r>
            <a:r>
              <a:rPr lang="en-US" dirty="0">
                <a:solidFill>
                  <a:srgbClr val="FF0000"/>
                </a:solidFill>
                <a:latin typeface="Times New Roman" panose="02020603050405020304" pitchFamily="18" charset="0"/>
                <a:cs typeface="Times New Roman" panose="02020603050405020304" pitchFamily="18" charset="0"/>
              </a:rPr>
              <a:t>)</a:t>
            </a:r>
          </a:p>
          <a:p>
            <a:endParaRPr lang="en-US" dirty="0">
              <a:solidFill>
                <a:srgbClr val="FF0000"/>
              </a:solidFill>
              <a:latin typeface="Times New Roman" panose="02020603050405020304" pitchFamily="18" charset="0"/>
              <a:cs typeface="Times New Roman" panose="02020603050405020304" pitchFamily="18" charset="0"/>
            </a:endParaRPr>
          </a:p>
          <a:p>
            <a:r>
              <a:rPr lang="en-US" dirty="0"/>
              <a:t>A skip list with n entries has height at most </a:t>
            </a:r>
            <a:r>
              <a:rPr lang="en-US" dirty="0">
                <a:solidFill>
                  <a:srgbClr val="FF0000"/>
                </a:solidFill>
                <a:latin typeface="Times New Roman" panose="02020603050405020304" pitchFamily="18" charset="0"/>
                <a:cs typeface="Times New Roman" panose="02020603050405020304" pitchFamily="18" charset="0"/>
              </a:rPr>
              <a:t>3log </a:t>
            </a:r>
            <a:r>
              <a:rPr lang="en-US" i="1" dirty="0">
                <a:solidFill>
                  <a:srgbClr val="FF0000"/>
                </a:solidFill>
                <a:latin typeface="Times New Roman" panose="02020603050405020304" pitchFamily="18" charset="0"/>
                <a:cs typeface="Times New Roman" panose="02020603050405020304" pitchFamily="18" charset="0"/>
              </a:rPr>
              <a:t>n</a:t>
            </a:r>
            <a:r>
              <a:rPr lang="en-US" dirty="0"/>
              <a:t> with probability at least </a:t>
            </a:r>
            <a:r>
              <a:rPr lang="en-US" dirty="0">
                <a:solidFill>
                  <a:srgbClr val="FF0000"/>
                </a:solidFill>
                <a:latin typeface="Times New Roman" panose="02020603050405020304" pitchFamily="18" charset="0"/>
                <a:cs typeface="Times New Roman" panose="02020603050405020304" pitchFamily="18" charset="0"/>
              </a:rPr>
              <a:t>1 -  1/</a:t>
            </a:r>
            <a:r>
              <a:rPr lang="en-US" i="1" dirty="0">
                <a:solidFill>
                  <a:srgbClr val="FF0000"/>
                </a:solidFill>
                <a:latin typeface="Times New Roman" panose="02020603050405020304" pitchFamily="18" charset="0"/>
                <a:cs typeface="Times New Roman" panose="02020603050405020304" pitchFamily="18" charset="0"/>
              </a:rPr>
              <a:t>n</a:t>
            </a:r>
            <a:r>
              <a:rPr lang="en-US" baseline="30000" dirty="0">
                <a:solidFill>
                  <a:srgbClr val="FF0000"/>
                </a:solidFill>
                <a:latin typeface="Times New Roman" panose="02020603050405020304" pitchFamily="18" charset="0"/>
                <a:cs typeface="Times New Roman" panose="02020603050405020304" pitchFamily="18" charset="0"/>
              </a:rPr>
              <a:t>2</a:t>
            </a:r>
          </a:p>
          <a:p>
            <a:endParaRPr lang="en-US" baseline="30000" dirty="0">
              <a:solidFill>
                <a:srgbClr val="FF0000"/>
              </a:solidFill>
              <a:latin typeface="Times New Roman" panose="02020603050405020304" pitchFamily="18" charset="0"/>
              <a:cs typeface="Times New Roman" panose="02020603050405020304" pitchFamily="18" charset="0"/>
            </a:endParaRPr>
          </a:p>
          <a:p>
            <a:r>
              <a:rPr lang="en-US" dirty="0"/>
              <a:t>Expected times for search, insertion, deletion all of </a:t>
            </a:r>
            <a:r>
              <a:rPr lang="en-US" dirty="0">
                <a:solidFill>
                  <a:srgbClr val="FF0000"/>
                </a:solidFill>
                <a:latin typeface="Times New Roman" panose="02020603050405020304" pitchFamily="18" charset="0"/>
                <a:cs typeface="Times New Roman" panose="02020603050405020304" pitchFamily="18" charset="0"/>
              </a:rPr>
              <a:t>O(log </a:t>
            </a:r>
            <a:r>
              <a:rPr lang="en-US" i="1" dirty="0">
                <a:solidFill>
                  <a:srgbClr val="FF0000"/>
                </a:solidFill>
                <a:latin typeface="Times New Roman" panose="02020603050405020304" pitchFamily="18" charset="0"/>
                <a:cs typeface="Times New Roman" panose="02020603050405020304" pitchFamily="18" charset="0"/>
              </a:rPr>
              <a:t>n</a:t>
            </a:r>
            <a:r>
              <a:rPr lang="en-US" dirty="0">
                <a:solidFill>
                  <a:srgbClr val="FF0000"/>
                </a:solidFill>
                <a:latin typeface="Times New Roman" panose="02020603050405020304" pitchFamily="18" charset="0"/>
                <a:cs typeface="Times New Roman" panose="02020603050405020304" pitchFamily="18" charset="0"/>
              </a:rPr>
              <a:t>)</a:t>
            </a:r>
            <a:endParaRPr lang="en-US" dirty="0">
              <a:solidFill>
                <a:srgbClr val="FF0000"/>
              </a:solidFill>
            </a:endParaRPr>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160</a:t>
            </a:fld>
            <a:endParaRPr lang="en-US"/>
          </a:p>
        </p:txBody>
      </p:sp>
    </p:spTree>
    <p:extLst>
      <p:ext uri="{BB962C8B-B14F-4D97-AF65-F5344CB8AC3E}">
        <p14:creationId xmlns:p14="http://schemas.microsoft.com/office/powerpoint/2010/main" val="23240966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Improvements to BFS</a:t>
            </a:r>
          </a:p>
        </p:txBody>
      </p:sp>
      <p:sp>
        <p:nvSpPr>
          <p:cNvPr id="3" name="Content Placeholder 2"/>
          <p:cNvSpPr>
            <a:spLocks noGrp="1"/>
          </p:cNvSpPr>
          <p:nvPr>
            <p:ph idx="1"/>
          </p:nvPr>
        </p:nvSpPr>
        <p:spPr/>
        <p:txBody>
          <a:bodyPr/>
          <a:lstStyle/>
          <a:p>
            <a:r>
              <a:rPr lang="en-US" dirty="0"/>
              <a:t>In Sep 2011, Con </a:t>
            </a:r>
            <a:r>
              <a:rPr lang="en-US" dirty="0" err="1"/>
              <a:t>Kolivas</a:t>
            </a:r>
            <a:r>
              <a:rPr lang="en-US" dirty="0"/>
              <a:t> announced major changes to BFS</a:t>
            </a:r>
          </a:p>
          <a:p>
            <a:r>
              <a:rPr lang="en-US" dirty="0"/>
              <a:t>No more priority map and doubly-linked list</a:t>
            </a:r>
          </a:p>
          <a:p>
            <a:r>
              <a:rPr lang="en-US" dirty="0"/>
              <a:t>Instead global </a:t>
            </a:r>
            <a:r>
              <a:rPr lang="en-US" dirty="0" err="1"/>
              <a:t>runqueue</a:t>
            </a:r>
            <a:r>
              <a:rPr lang="en-US" dirty="0"/>
              <a:t> is a single skip list sorted </a:t>
            </a:r>
            <a:r>
              <a:rPr lang="en-US"/>
              <a:t>by virtual deadlines</a:t>
            </a:r>
            <a:endParaRPr lang="en-US" dirty="0"/>
          </a:p>
          <a:p>
            <a:r>
              <a:rPr lang="en-US" dirty="0"/>
              <a:t>First task in the “bottom list” is the highest priority</a:t>
            </a:r>
          </a:p>
          <a:p>
            <a:pPr lvl="1"/>
            <a:r>
              <a:rPr lang="en-US" dirty="0"/>
              <a:t>Lookup is </a:t>
            </a:r>
            <a:r>
              <a:rPr lang="en-US" dirty="0">
                <a:latin typeface="Times New Roman" panose="02020603050405020304" pitchFamily="18" charset="0"/>
                <a:cs typeface="Times New Roman" panose="02020603050405020304" pitchFamily="18" charset="0"/>
              </a:rPr>
              <a:t>O(1)</a:t>
            </a:r>
          </a:p>
          <a:p>
            <a:r>
              <a:rPr lang="en-US" dirty="0"/>
              <a:t>Other tweaks yielded </a:t>
            </a:r>
            <a:r>
              <a:rPr lang="en-US" dirty="0">
                <a:latin typeface="Times New Roman" panose="02020603050405020304" pitchFamily="18" charset="0"/>
                <a:cs typeface="Times New Roman" panose="02020603050405020304" pitchFamily="18" charset="0"/>
              </a:rPr>
              <a:t>O(log </a:t>
            </a:r>
            <a:r>
              <a:rPr lang="en-US" i="1" dirty="0">
                <a:latin typeface="Times New Roman" panose="02020603050405020304" pitchFamily="18" charset="0"/>
                <a:cs typeface="Times New Roman" panose="02020603050405020304" pitchFamily="18" charset="0"/>
              </a:rPr>
              <a:t>n</a:t>
            </a:r>
            <a:r>
              <a:rPr lang="en-US" dirty="0">
                <a:latin typeface="Times New Roman" panose="02020603050405020304" pitchFamily="18" charset="0"/>
                <a:cs typeface="Times New Roman" panose="02020603050405020304" pitchFamily="18" charset="0"/>
              </a:rPr>
              <a:t>)</a:t>
            </a:r>
            <a:r>
              <a:rPr lang="en-US" dirty="0"/>
              <a:t> insertion, </a:t>
            </a:r>
            <a:r>
              <a:rPr lang="en-US" dirty="0">
                <a:latin typeface="Times New Roman" panose="02020603050405020304" pitchFamily="18" charset="0"/>
                <a:cs typeface="Times New Roman" panose="02020603050405020304" pitchFamily="18" charset="0"/>
              </a:rPr>
              <a:t>O(1)</a:t>
            </a:r>
            <a:r>
              <a:rPr lang="en-US" dirty="0"/>
              <a:t> lookup, and </a:t>
            </a:r>
            <a:r>
              <a:rPr lang="en-US" dirty="0">
                <a:latin typeface="Times New Roman" panose="02020603050405020304" pitchFamily="18" charset="0"/>
                <a:cs typeface="Times New Roman" panose="02020603050405020304" pitchFamily="18" charset="0"/>
              </a:rPr>
              <a:t>O(</a:t>
            </a:r>
            <a:r>
              <a:rPr lang="en-US" i="1" dirty="0">
                <a:latin typeface="Times New Roman" panose="02020603050405020304" pitchFamily="18" charset="0"/>
                <a:cs typeface="Times New Roman" panose="02020603050405020304" pitchFamily="18" charset="0"/>
              </a:rPr>
              <a:t>k</a:t>
            </a:r>
            <a:r>
              <a:rPr lang="en-US" dirty="0">
                <a:latin typeface="Times New Roman" panose="02020603050405020304" pitchFamily="18" charset="0"/>
                <a:cs typeface="Times New Roman" panose="02020603050405020304" pitchFamily="18" charset="0"/>
              </a:rPr>
              <a:t>)</a:t>
            </a:r>
            <a:r>
              <a:rPr lang="en-US" dirty="0"/>
              <a:t> removal </a:t>
            </a:r>
          </a:p>
          <a:p>
            <a:pPr lvl="1"/>
            <a:r>
              <a:rPr lang="en-US" i="1" dirty="0">
                <a:latin typeface="Times New Roman" panose="02020603050405020304" pitchFamily="18" charset="0"/>
                <a:cs typeface="Times New Roman" panose="02020603050405020304" pitchFamily="18" charset="0"/>
              </a:rPr>
              <a:t>k</a:t>
            </a:r>
            <a:r>
              <a:rPr lang="en-US" dirty="0"/>
              <a:t> is the height of the node in question, up to 16, but usually only 1-4</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161</a:t>
            </a:fld>
            <a:endParaRPr lang="en-US"/>
          </a:p>
        </p:txBody>
      </p:sp>
    </p:spTree>
    <p:extLst>
      <p:ext uri="{BB962C8B-B14F-4D97-AF65-F5344CB8AC3E}">
        <p14:creationId xmlns:p14="http://schemas.microsoft.com/office/powerpoint/2010/main" val="291081845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Multiple Queue </a:t>
            </a:r>
            <a:r>
              <a:rPr lang="en-US" dirty="0" err="1">
                <a:solidFill>
                  <a:srgbClr val="0070C0"/>
                </a:solidFill>
              </a:rPr>
              <a:t>Skiplist</a:t>
            </a:r>
            <a:r>
              <a:rPr lang="en-US" dirty="0">
                <a:solidFill>
                  <a:srgbClr val="0070C0"/>
                </a:solidFill>
              </a:rPr>
              <a:t> Scheduler (</a:t>
            </a:r>
            <a:r>
              <a:rPr lang="en-US" dirty="0" err="1">
                <a:solidFill>
                  <a:srgbClr val="0070C0"/>
                </a:solidFill>
              </a:rPr>
              <a:t>MuQSS</a:t>
            </a:r>
            <a:r>
              <a:rPr lang="en-US" dirty="0">
                <a:solidFill>
                  <a:srgbClr val="0070C0"/>
                </a:solidFill>
              </a:rPr>
              <a:t>)</a:t>
            </a:r>
          </a:p>
        </p:txBody>
      </p:sp>
      <p:sp>
        <p:nvSpPr>
          <p:cNvPr id="3" name="Content Placeholder 2"/>
          <p:cNvSpPr>
            <a:spLocks noGrp="1"/>
          </p:cNvSpPr>
          <p:nvPr>
            <p:ph idx="1"/>
          </p:nvPr>
        </p:nvSpPr>
        <p:spPr/>
        <p:txBody>
          <a:bodyPr/>
          <a:lstStyle/>
          <a:p>
            <a:r>
              <a:rPr lang="en-US" dirty="0"/>
              <a:t>Released by Con </a:t>
            </a:r>
            <a:r>
              <a:rPr lang="en-US" dirty="0" err="1"/>
              <a:t>Kolivas</a:t>
            </a:r>
            <a:r>
              <a:rPr lang="en-US" dirty="0"/>
              <a:t> in Oct 2016</a:t>
            </a:r>
          </a:p>
          <a:p>
            <a:r>
              <a:rPr lang="en-US" dirty="0"/>
              <a:t>Problems with (original) BFS:</a:t>
            </a:r>
          </a:p>
          <a:p>
            <a:pPr marL="914400" lvl="1" indent="-457200">
              <a:buFont typeface="+mj-lt"/>
              <a:buAutoNum type="arabicPeriod"/>
            </a:pPr>
            <a:r>
              <a:rPr lang="en-US" dirty="0"/>
              <a:t>The single </a:t>
            </a:r>
            <a:r>
              <a:rPr lang="en-US" dirty="0" err="1"/>
              <a:t>runqueue</a:t>
            </a:r>
            <a:r>
              <a:rPr lang="en-US" dirty="0"/>
              <a:t> results in serious lock contention</a:t>
            </a:r>
          </a:p>
          <a:p>
            <a:pPr marL="914400" lvl="1" indent="-457200">
              <a:buFont typeface="+mj-lt"/>
              <a:buAutoNum type="arabicPeriod"/>
            </a:pPr>
            <a:r>
              <a:rPr lang="en-US" dirty="0"/>
              <a:t>O(n) lookup</a:t>
            </a:r>
          </a:p>
          <a:p>
            <a:r>
              <a:rPr lang="en-US" dirty="0" err="1"/>
              <a:t>Skiplist</a:t>
            </a:r>
            <a:r>
              <a:rPr lang="en-US" dirty="0"/>
              <a:t> BFS solved 2</a:t>
            </a:r>
          </a:p>
          <a:p>
            <a:r>
              <a:rPr lang="en-US" dirty="0"/>
              <a:t>To solve 1, go back to one </a:t>
            </a:r>
            <a:r>
              <a:rPr lang="en-US" dirty="0" err="1"/>
              <a:t>runqueue</a:t>
            </a:r>
            <a:r>
              <a:rPr lang="en-US" dirty="0"/>
              <a:t> per CPU</a:t>
            </a:r>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162</a:t>
            </a:fld>
            <a:endParaRPr lang="en-US"/>
          </a:p>
        </p:txBody>
      </p:sp>
    </p:spTree>
    <p:extLst>
      <p:ext uri="{BB962C8B-B14F-4D97-AF65-F5344CB8AC3E}">
        <p14:creationId xmlns:p14="http://schemas.microsoft.com/office/powerpoint/2010/main" val="362642019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accent1"/>
                </a:solidFill>
              </a:rPr>
              <a:t>MuQSS</a:t>
            </a:r>
            <a:endParaRPr lang="en-US" dirty="0">
              <a:solidFill>
                <a:schemeClr val="accent1"/>
              </a:solidFill>
            </a:endParaRPr>
          </a:p>
        </p:txBody>
      </p:sp>
      <p:sp>
        <p:nvSpPr>
          <p:cNvPr id="3" name="Content Placeholder 2"/>
          <p:cNvSpPr>
            <a:spLocks noGrp="1"/>
          </p:cNvSpPr>
          <p:nvPr>
            <p:ph idx="1"/>
          </p:nvPr>
        </p:nvSpPr>
        <p:spPr/>
        <p:txBody>
          <a:bodyPr/>
          <a:lstStyle/>
          <a:p>
            <a:r>
              <a:rPr lang="en-US" dirty="0"/>
              <a:t>Goal: Good desktop interactivity and responsiveness</a:t>
            </a:r>
          </a:p>
          <a:p>
            <a:r>
              <a:rPr lang="en-US" dirty="0"/>
              <a:t>Earliest Eligible Virtual Deadline First (EEVDF) policy</a:t>
            </a:r>
          </a:p>
          <a:p>
            <a:r>
              <a:rPr lang="en-US" dirty="0"/>
              <a:t>Multiple per-CPU </a:t>
            </a:r>
            <a:r>
              <a:rPr lang="en-US" dirty="0" err="1"/>
              <a:t>runqueues</a:t>
            </a:r>
            <a:endParaRPr lang="en-US" dirty="0"/>
          </a:p>
          <a:p>
            <a:pPr lvl="1"/>
            <a:r>
              <a:rPr lang="en-US" dirty="0"/>
              <a:t>O(log n) insertion</a:t>
            </a:r>
          </a:p>
          <a:p>
            <a:pPr lvl="1"/>
            <a:r>
              <a:rPr lang="en-US" dirty="0"/>
              <a:t>O(1) lookup</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163</a:t>
            </a:fld>
            <a:endParaRPr lang="en-US"/>
          </a:p>
        </p:txBody>
      </p:sp>
    </p:spTree>
    <p:extLst>
      <p:ext uri="{BB962C8B-B14F-4D97-AF65-F5344CB8AC3E}">
        <p14:creationId xmlns:p14="http://schemas.microsoft.com/office/powerpoint/2010/main" val="330621067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accent1"/>
                </a:solidFill>
              </a:rPr>
              <a:t>Skiplists</a:t>
            </a:r>
            <a:r>
              <a:rPr lang="en-US" dirty="0">
                <a:solidFill>
                  <a:schemeClr val="accent1"/>
                </a:solidFill>
              </a:rPr>
              <a:t> in </a:t>
            </a:r>
            <a:r>
              <a:rPr lang="en-US" dirty="0" err="1">
                <a:solidFill>
                  <a:schemeClr val="accent1"/>
                </a:solidFill>
              </a:rPr>
              <a:t>MuQSS</a:t>
            </a:r>
            <a:endParaRPr lang="en-US" dirty="0">
              <a:solidFill>
                <a:schemeClr val="accent1"/>
              </a:solidFill>
            </a:endParaRPr>
          </a:p>
        </p:txBody>
      </p:sp>
      <p:sp>
        <p:nvSpPr>
          <p:cNvPr id="3" name="Content Placeholder 2"/>
          <p:cNvSpPr>
            <a:spLocks noGrp="1"/>
          </p:cNvSpPr>
          <p:nvPr>
            <p:ph idx="1"/>
          </p:nvPr>
        </p:nvSpPr>
        <p:spPr/>
        <p:txBody>
          <a:bodyPr/>
          <a:lstStyle/>
          <a:p>
            <a:r>
              <a:rPr lang="en-US" dirty="0"/>
              <a:t>Each processor has one </a:t>
            </a:r>
            <a:r>
              <a:rPr lang="en-US" dirty="0" err="1"/>
              <a:t>runqueue</a:t>
            </a:r>
            <a:endParaRPr lang="en-US" dirty="0"/>
          </a:p>
          <a:p>
            <a:pPr lvl="1"/>
            <a:r>
              <a:rPr lang="en-US" dirty="0"/>
              <a:t>Each </a:t>
            </a:r>
            <a:r>
              <a:rPr lang="en-US" dirty="0" err="1"/>
              <a:t>runqueue</a:t>
            </a:r>
            <a:r>
              <a:rPr lang="en-US" dirty="0"/>
              <a:t> has one lock</a:t>
            </a:r>
          </a:p>
          <a:p>
            <a:r>
              <a:rPr lang="en-US" dirty="0"/>
              <a:t>Each </a:t>
            </a:r>
            <a:r>
              <a:rPr lang="en-US" dirty="0" err="1"/>
              <a:t>runqueue</a:t>
            </a:r>
            <a:r>
              <a:rPr lang="en-US" dirty="0"/>
              <a:t> has exactly 8 levels</a:t>
            </a:r>
          </a:p>
          <a:p>
            <a:pPr lvl="1"/>
            <a:r>
              <a:rPr lang="en-US" dirty="0"/>
              <a:t>Array of pointers to each level fits cache line size</a:t>
            </a:r>
          </a:p>
          <a:p>
            <a:pPr lvl="1"/>
            <a:r>
              <a:rPr lang="en-US" dirty="0"/>
              <a:t>Bidirectional </a:t>
            </a:r>
            <a:r>
              <a:rPr lang="en-US" dirty="0" err="1"/>
              <a:t>skiplists</a:t>
            </a:r>
            <a:endParaRPr lang="en-US" dirty="0"/>
          </a:p>
          <a:p>
            <a:pPr lvl="1"/>
            <a:r>
              <a:rPr lang="en-US" dirty="0"/>
              <a:t>Can handle up to 256 tasks</a:t>
            </a:r>
          </a:p>
          <a:p>
            <a:pPr lvl="1"/>
            <a:r>
              <a:rPr lang="en-US" dirty="0"/>
              <a:t>Total number of tasks = 256 * number of logical CPUs</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164</a:t>
            </a:fld>
            <a:endParaRPr lang="en-US"/>
          </a:p>
        </p:txBody>
      </p:sp>
    </p:spTree>
    <p:extLst>
      <p:ext uri="{BB962C8B-B14F-4D97-AF65-F5344CB8AC3E}">
        <p14:creationId xmlns:p14="http://schemas.microsoft.com/office/powerpoint/2010/main" val="337357102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5"/>
                </a:solidFill>
              </a:rPr>
              <a:t>Virtual deadlines</a:t>
            </a:r>
          </a:p>
        </p:txBody>
      </p:sp>
      <p:sp>
        <p:nvSpPr>
          <p:cNvPr id="3" name="Content Placeholder 2"/>
          <p:cNvSpPr>
            <a:spLocks noGrp="1"/>
          </p:cNvSpPr>
          <p:nvPr>
            <p:ph idx="1"/>
          </p:nvPr>
        </p:nvSpPr>
        <p:spPr/>
        <p:txBody>
          <a:bodyPr>
            <a:normAutofit fontScale="92500" lnSpcReduction="10000"/>
          </a:bodyPr>
          <a:lstStyle/>
          <a:p>
            <a:r>
              <a:rPr lang="en-US" dirty="0"/>
              <a:t>“</a:t>
            </a:r>
            <a:r>
              <a:rPr lang="en-US" dirty="0" err="1"/>
              <a:t>Niffies</a:t>
            </a:r>
            <a:r>
              <a:rPr lang="en-US" dirty="0"/>
              <a:t>”: monotonic forward moving timer of nanosecond resolution</a:t>
            </a:r>
          </a:p>
          <a:p>
            <a:pPr lvl="1"/>
            <a:r>
              <a:rPr lang="en-US" dirty="0"/>
              <a:t>Implemented using high resolution TSC timers</a:t>
            </a:r>
          </a:p>
          <a:p>
            <a:pPr lvl="1"/>
            <a:r>
              <a:rPr lang="en-US" dirty="0"/>
              <a:t>Calculated per-CPU</a:t>
            </a:r>
          </a:p>
          <a:p>
            <a:pPr lvl="1"/>
            <a:r>
              <a:rPr lang="en-US" dirty="0"/>
              <a:t>Synchronous across CPUs</a:t>
            </a:r>
          </a:p>
          <a:p>
            <a:r>
              <a:rPr lang="en-US" b="1" dirty="0" err="1">
                <a:solidFill>
                  <a:srgbClr val="7030A0"/>
                </a:solidFill>
                <a:latin typeface="Courier New" panose="02070309020205020404" pitchFamily="49" charset="0"/>
                <a:cs typeface="Courier New" panose="02070309020205020404" pitchFamily="49" charset="0"/>
              </a:rPr>
              <a:t>rr_interval</a:t>
            </a:r>
            <a:r>
              <a:rPr lang="en-US" dirty="0"/>
              <a:t>: the longest duration two tasks of the same nice level will be delayed for</a:t>
            </a:r>
          </a:p>
          <a:p>
            <a:r>
              <a:rPr lang="en-US" b="1" dirty="0" err="1">
                <a:solidFill>
                  <a:srgbClr val="7030A0"/>
                </a:solidFill>
                <a:latin typeface="Courier New" panose="02070309020205020404" pitchFamily="49" charset="0"/>
                <a:cs typeface="Courier New" panose="02070309020205020404" pitchFamily="49" charset="0"/>
              </a:rPr>
              <a:t>prio_ratio</a:t>
            </a:r>
            <a:r>
              <a:rPr lang="en-US" dirty="0"/>
              <a:t>: a ratio compared to the baseline of nice -20 and increases by 10% per nice level</a:t>
            </a:r>
          </a:p>
          <a:p>
            <a:r>
              <a:rPr lang="en-US" dirty="0"/>
              <a:t>The </a:t>
            </a:r>
            <a:r>
              <a:rPr lang="en-US" b="1" dirty="0">
                <a:solidFill>
                  <a:schemeClr val="accent6"/>
                </a:solidFill>
              </a:rPr>
              <a:t>virtual deadline </a:t>
            </a:r>
            <a:r>
              <a:rPr lang="en-US" dirty="0"/>
              <a:t>is offset from the current time in </a:t>
            </a:r>
            <a:r>
              <a:rPr lang="en-US" dirty="0" err="1"/>
              <a:t>niffies</a:t>
            </a:r>
            <a:r>
              <a:rPr lang="en-US" dirty="0"/>
              <a:t> by this equation:</a:t>
            </a:r>
          </a:p>
          <a:p>
            <a:pPr marL="0" indent="0">
              <a:buNone/>
            </a:pPr>
            <a:r>
              <a:rPr lang="en-US" dirty="0"/>
              <a:t>                           </a:t>
            </a:r>
            <a:r>
              <a:rPr lang="en-US" sz="2000" b="1" dirty="0" err="1">
                <a:solidFill>
                  <a:schemeClr val="accent2">
                    <a:lumMod val="75000"/>
                  </a:schemeClr>
                </a:solidFill>
                <a:latin typeface="Courier New" panose="02070309020205020404" pitchFamily="49" charset="0"/>
                <a:cs typeface="Courier New" panose="02070309020205020404" pitchFamily="49" charset="0"/>
              </a:rPr>
              <a:t>niffies</a:t>
            </a:r>
            <a:r>
              <a:rPr lang="en-US" sz="2000" b="1" dirty="0">
                <a:solidFill>
                  <a:schemeClr val="accent2">
                    <a:lumMod val="75000"/>
                  </a:schemeClr>
                </a:solidFill>
                <a:latin typeface="Courier New" panose="02070309020205020404" pitchFamily="49" charset="0"/>
                <a:cs typeface="Courier New" panose="02070309020205020404" pitchFamily="49" charset="0"/>
              </a:rPr>
              <a:t> + (</a:t>
            </a:r>
            <a:r>
              <a:rPr lang="en-US" sz="2000" b="1" dirty="0" err="1">
                <a:solidFill>
                  <a:schemeClr val="accent2">
                    <a:lumMod val="75000"/>
                  </a:schemeClr>
                </a:solidFill>
                <a:latin typeface="Courier New" panose="02070309020205020404" pitchFamily="49" charset="0"/>
                <a:cs typeface="Courier New" panose="02070309020205020404" pitchFamily="49" charset="0"/>
              </a:rPr>
              <a:t>prio_ratio</a:t>
            </a:r>
            <a:r>
              <a:rPr lang="en-US" sz="2000" b="1" dirty="0">
                <a:solidFill>
                  <a:schemeClr val="accent2">
                    <a:lumMod val="75000"/>
                  </a:schemeClr>
                </a:solidFill>
                <a:latin typeface="Courier New" panose="02070309020205020404" pitchFamily="49" charset="0"/>
                <a:cs typeface="Courier New" panose="02070309020205020404" pitchFamily="49" charset="0"/>
              </a:rPr>
              <a:t> * </a:t>
            </a:r>
            <a:r>
              <a:rPr lang="en-US" sz="2000" b="1" dirty="0" err="1">
                <a:solidFill>
                  <a:schemeClr val="accent2">
                    <a:lumMod val="75000"/>
                  </a:schemeClr>
                </a:solidFill>
                <a:latin typeface="Courier New" panose="02070309020205020404" pitchFamily="49" charset="0"/>
                <a:cs typeface="Courier New" panose="02070309020205020404" pitchFamily="49" charset="0"/>
              </a:rPr>
              <a:t>rr_interval</a:t>
            </a:r>
            <a:r>
              <a:rPr lang="en-US" sz="2000" b="1" dirty="0">
                <a:solidFill>
                  <a:schemeClr val="accent2">
                    <a:lumMod val="75000"/>
                  </a:schemeClr>
                </a:solidFill>
                <a:latin typeface="Courier New" panose="02070309020205020404" pitchFamily="49" charset="0"/>
                <a:cs typeface="Courier New" panose="02070309020205020404" pitchFamily="49" charset="0"/>
              </a:rPr>
              <a:t>)</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165</a:t>
            </a:fld>
            <a:endParaRPr lang="en-US"/>
          </a:p>
        </p:txBody>
      </p:sp>
    </p:spTree>
    <p:extLst>
      <p:ext uri="{BB962C8B-B14F-4D97-AF65-F5344CB8AC3E}">
        <p14:creationId xmlns:p14="http://schemas.microsoft.com/office/powerpoint/2010/main" val="260051599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Selecting a task</a:t>
            </a:r>
          </a:p>
        </p:txBody>
      </p:sp>
      <p:sp>
        <p:nvSpPr>
          <p:cNvPr id="3" name="Content Placeholder 2"/>
          <p:cNvSpPr>
            <a:spLocks noGrp="1"/>
          </p:cNvSpPr>
          <p:nvPr>
            <p:ph idx="1"/>
          </p:nvPr>
        </p:nvSpPr>
        <p:spPr/>
        <p:txBody>
          <a:bodyPr/>
          <a:lstStyle/>
          <a:p>
            <a:pPr marL="514350" indent="-514350">
              <a:buFont typeface="+mj-lt"/>
              <a:buAutoNum type="arabicPeriod"/>
            </a:pPr>
            <a:r>
              <a:rPr lang="en-US" b="1" dirty="0" err="1">
                <a:latin typeface="Courier New" panose="02070309020205020404" pitchFamily="49" charset="0"/>
                <a:cs typeface="Courier New" panose="02070309020205020404" pitchFamily="49" charset="0"/>
              </a:rPr>
              <a:t>time_slice</a:t>
            </a:r>
            <a:r>
              <a:rPr lang="en-US" dirty="0"/>
              <a:t> expiration: If a task runs out of its </a:t>
            </a:r>
            <a:r>
              <a:rPr lang="en-US" b="1" dirty="0" err="1">
                <a:latin typeface="Courier New" panose="02070309020205020404" pitchFamily="49" charset="0"/>
                <a:cs typeface="Courier New" panose="02070309020205020404" pitchFamily="49" charset="0"/>
              </a:rPr>
              <a:t>time_slice</a:t>
            </a:r>
            <a:r>
              <a:rPr lang="en-US" dirty="0"/>
              <a:t>, it is </a:t>
            </a:r>
            <a:r>
              <a:rPr lang="en-US" dirty="0" err="1"/>
              <a:t>descheduled</a:t>
            </a:r>
            <a:r>
              <a:rPr lang="en-US" dirty="0"/>
              <a:t>, the </a:t>
            </a:r>
            <a:r>
              <a:rPr lang="en-US" b="1" dirty="0" err="1">
                <a:latin typeface="Courier New" panose="02070309020205020404" pitchFamily="49" charset="0"/>
                <a:cs typeface="Courier New" panose="02070309020205020404" pitchFamily="49" charset="0"/>
              </a:rPr>
              <a:t>time_slice</a:t>
            </a:r>
            <a:r>
              <a:rPr lang="en-US" dirty="0"/>
              <a:t> is refilled, and the deadline reset to that formula </a:t>
            </a:r>
          </a:p>
          <a:p>
            <a:pPr marL="514350" indent="-514350">
              <a:buFont typeface="+mj-lt"/>
              <a:buAutoNum type="arabicPeriod"/>
            </a:pPr>
            <a:r>
              <a:rPr lang="en-US" dirty="0"/>
              <a:t>Sleep: </a:t>
            </a:r>
            <a:r>
              <a:rPr lang="en-US" b="1" dirty="0" err="1">
                <a:latin typeface="Courier New" panose="02070309020205020404" pitchFamily="49" charset="0"/>
                <a:cs typeface="Courier New" panose="02070309020205020404" pitchFamily="49" charset="0"/>
              </a:rPr>
              <a:t>time_slice</a:t>
            </a:r>
            <a:r>
              <a:rPr lang="en-US" b="1" dirty="0">
                <a:latin typeface="Courier New" panose="02070309020205020404" pitchFamily="49" charset="0"/>
                <a:cs typeface="Courier New" panose="02070309020205020404" pitchFamily="49" charset="0"/>
              </a:rPr>
              <a:t> </a:t>
            </a:r>
            <a:r>
              <a:rPr lang="en-US" dirty="0"/>
              <a:t>and deadline not adjusted, carried over to the next time it is scheduled</a:t>
            </a:r>
          </a:p>
          <a:p>
            <a:pPr marL="514350" indent="-514350">
              <a:buFont typeface="+mj-lt"/>
              <a:buAutoNum type="arabicPeriod"/>
            </a:pPr>
            <a:r>
              <a:rPr lang="en-US" dirty="0"/>
              <a:t>Pre-emption: newly waking task is deemed higher priority than a currently running task on any CPU by virtue of the fact that it has an earlier virtual deadline than the currently running task</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166</a:t>
            </a:fld>
            <a:endParaRPr lang="en-US"/>
          </a:p>
        </p:txBody>
      </p:sp>
    </p:spTree>
    <p:extLst>
      <p:ext uri="{BB962C8B-B14F-4D97-AF65-F5344CB8AC3E}">
        <p14:creationId xmlns:p14="http://schemas.microsoft.com/office/powerpoint/2010/main" val="348494389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Operations</a:t>
            </a:r>
          </a:p>
        </p:txBody>
      </p:sp>
      <p:sp>
        <p:nvSpPr>
          <p:cNvPr id="3" name="Content Placeholder 2"/>
          <p:cNvSpPr>
            <a:spLocks noGrp="1"/>
          </p:cNvSpPr>
          <p:nvPr>
            <p:ph idx="1"/>
          </p:nvPr>
        </p:nvSpPr>
        <p:spPr/>
        <p:txBody>
          <a:bodyPr/>
          <a:lstStyle/>
          <a:p>
            <a:r>
              <a:rPr lang="en-US" dirty="0"/>
              <a:t>Task insertion: O(log n)</a:t>
            </a:r>
          </a:p>
          <a:p>
            <a:pPr lvl="1"/>
            <a:r>
              <a:rPr lang="en-US" dirty="0"/>
              <a:t>Ordering: </a:t>
            </a:r>
          </a:p>
          <a:p>
            <a:pPr marL="1371600" lvl="2" indent="-457200">
              <a:buFont typeface="+mj-lt"/>
              <a:buAutoNum type="arabicPeriod"/>
            </a:pPr>
            <a:r>
              <a:rPr lang="en-US" dirty="0"/>
              <a:t>first by static priority, then </a:t>
            </a:r>
          </a:p>
          <a:p>
            <a:pPr marL="1371600" lvl="2" indent="-457200">
              <a:buFont typeface="+mj-lt"/>
              <a:buAutoNum type="arabicPeriod"/>
            </a:pPr>
            <a:r>
              <a:rPr lang="en-US" dirty="0"/>
              <a:t>by virtual deadlines</a:t>
            </a:r>
          </a:p>
          <a:p>
            <a:pPr marL="1371600" lvl="2" indent="-457200">
              <a:buFont typeface="+mj-lt"/>
              <a:buAutoNum type="arabicPeriod"/>
            </a:pPr>
            <a:endParaRPr lang="en-US" dirty="0"/>
          </a:p>
          <a:p>
            <a:r>
              <a:rPr lang="en-US" dirty="0"/>
              <a:t>Task lookup</a:t>
            </a:r>
          </a:p>
          <a:p>
            <a:pPr lvl="1"/>
            <a:r>
              <a:rPr lang="en-US" dirty="0"/>
              <a:t>Two modes: </a:t>
            </a:r>
            <a:r>
              <a:rPr lang="en-US" dirty="0">
                <a:solidFill>
                  <a:srgbClr val="7030A0"/>
                </a:solidFill>
              </a:rPr>
              <a:t>interactive</a:t>
            </a:r>
            <a:r>
              <a:rPr lang="en-US" dirty="0"/>
              <a:t> and </a:t>
            </a:r>
            <a:r>
              <a:rPr lang="en-US" dirty="0">
                <a:solidFill>
                  <a:srgbClr val="7030A0"/>
                </a:solidFill>
              </a:rPr>
              <a:t>!interactive</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167</a:t>
            </a:fld>
            <a:endParaRPr lang="en-US"/>
          </a:p>
        </p:txBody>
      </p:sp>
    </p:spTree>
    <p:extLst>
      <p:ext uri="{BB962C8B-B14F-4D97-AF65-F5344CB8AC3E}">
        <p14:creationId xmlns:p14="http://schemas.microsoft.com/office/powerpoint/2010/main" val="253622263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5"/>
                </a:solidFill>
                <a:latin typeface="Courier New" panose="02070309020205020404" pitchFamily="49" charset="0"/>
                <a:cs typeface="Courier New" panose="02070309020205020404" pitchFamily="49" charset="0"/>
              </a:rPr>
              <a:t>interactive</a:t>
            </a:r>
            <a:r>
              <a:rPr lang="en-US" dirty="0">
                <a:solidFill>
                  <a:schemeClr val="accent5"/>
                </a:solidFill>
              </a:rPr>
              <a:t> mode task lookup</a:t>
            </a:r>
          </a:p>
        </p:txBody>
      </p:sp>
      <p:sp>
        <p:nvSpPr>
          <p:cNvPr id="3" name="Content Placeholder 2"/>
          <p:cNvSpPr>
            <a:spLocks noGrp="1"/>
          </p:cNvSpPr>
          <p:nvPr>
            <p:ph idx="1"/>
          </p:nvPr>
        </p:nvSpPr>
        <p:spPr/>
        <p:txBody>
          <a:bodyPr/>
          <a:lstStyle/>
          <a:p>
            <a:pPr marL="514350" indent="-514350">
              <a:buFont typeface="+mj-lt"/>
              <a:buAutoNum type="arabicPeriod"/>
            </a:pPr>
            <a:r>
              <a:rPr lang="en-US" dirty="0"/>
              <a:t>Lockless read access to </a:t>
            </a:r>
            <a:r>
              <a:rPr lang="en-US" dirty="0">
                <a:solidFill>
                  <a:srgbClr val="FF0000"/>
                </a:solidFill>
              </a:rPr>
              <a:t>all</a:t>
            </a:r>
            <a:r>
              <a:rPr lang="en-US" dirty="0"/>
              <a:t> CPU </a:t>
            </a:r>
            <a:r>
              <a:rPr lang="en-US" dirty="0" err="1"/>
              <a:t>runqueues</a:t>
            </a:r>
            <a:r>
              <a:rPr lang="en-US" dirty="0"/>
              <a:t> to pick one for possible scheduling</a:t>
            </a:r>
          </a:p>
          <a:p>
            <a:pPr marL="514350" indent="-514350">
              <a:buFont typeface="+mj-lt"/>
              <a:buAutoNum type="arabicPeriod"/>
            </a:pPr>
            <a:endParaRPr lang="en-US" dirty="0"/>
          </a:p>
          <a:p>
            <a:pPr marL="514350" indent="-514350">
              <a:buFont typeface="+mj-lt"/>
              <a:buAutoNum type="arabicPeriod"/>
            </a:pPr>
            <a:r>
              <a:rPr lang="en-US" dirty="0"/>
              <a:t>Suppose a candidate is found in CPU x’s </a:t>
            </a:r>
            <a:r>
              <a:rPr lang="en-US" dirty="0" err="1"/>
              <a:t>runqueue</a:t>
            </a:r>
            <a:r>
              <a:rPr lang="en-US" dirty="0"/>
              <a:t>. Perform a “</a:t>
            </a:r>
            <a:r>
              <a:rPr lang="en-US" dirty="0" err="1"/>
              <a:t>trylock</a:t>
            </a:r>
            <a:r>
              <a:rPr lang="en-US" dirty="0"/>
              <a:t>” on the chosen </a:t>
            </a:r>
            <a:r>
              <a:rPr lang="en-US" dirty="0" err="1"/>
              <a:t>runqueue</a:t>
            </a:r>
            <a:r>
              <a:rPr lang="en-US" dirty="0"/>
              <a:t>. If fail, go to 1.</a:t>
            </a:r>
          </a:p>
          <a:p>
            <a:pPr marL="514350" indent="-514350">
              <a:buFont typeface="+mj-lt"/>
              <a:buAutoNum type="arabicPeriod"/>
            </a:pPr>
            <a:endParaRPr lang="en-US" dirty="0"/>
          </a:p>
          <a:p>
            <a:pPr marL="514350" indent="-514350">
              <a:buFont typeface="+mj-lt"/>
              <a:buAutoNum type="arabicPeriod"/>
            </a:pPr>
            <a:r>
              <a:rPr lang="en-US" dirty="0"/>
              <a:t>If succeed, schedule that entry on oneself.</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168</a:t>
            </a:fld>
            <a:endParaRPr lang="en-US"/>
          </a:p>
        </p:txBody>
      </p:sp>
    </p:spTree>
    <p:extLst>
      <p:ext uri="{BB962C8B-B14F-4D97-AF65-F5344CB8AC3E}">
        <p14:creationId xmlns:p14="http://schemas.microsoft.com/office/powerpoint/2010/main" val="243524388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5"/>
                </a:solidFill>
                <a:latin typeface="Courier New" panose="02070309020205020404" pitchFamily="49" charset="0"/>
                <a:cs typeface="Courier New" panose="02070309020205020404" pitchFamily="49" charset="0"/>
              </a:rPr>
              <a:t>!interactive</a:t>
            </a:r>
            <a:r>
              <a:rPr lang="en-US" dirty="0">
                <a:solidFill>
                  <a:schemeClr val="accent5"/>
                </a:solidFill>
              </a:rPr>
              <a:t> mode task lookup</a:t>
            </a:r>
          </a:p>
        </p:txBody>
      </p:sp>
      <p:sp>
        <p:nvSpPr>
          <p:cNvPr id="3" name="Content Placeholder 2"/>
          <p:cNvSpPr>
            <a:spLocks noGrp="1"/>
          </p:cNvSpPr>
          <p:nvPr>
            <p:ph idx="1"/>
          </p:nvPr>
        </p:nvSpPr>
        <p:spPr/>
        <p:txBody>
          <a:bodyPr/>
          <a:lstStyle/>
          <a:p>
            <a:r>
              <a:rPr lang="en-US" dirty="0"/>
              <a:t>Similar to </a:t>
            </a:r>
            <a:r>
              <a:rPr lang="en-US" b="1" dirty="0">
                <a:latin typeface="Courier New" panose="02070309020205020404" pitchFamily="49" charset="0"/>
                <a:cs typeface="Courier New" panose="02070309020205020404" pitchFamily="49" charset="0"/>
              </a:rPr>
              <a:t>interactive</a:t>
            </a:r>
            <a:r>
              <a:rPr lang="en-US" dirty="0"/>
              <a:t> mode BUT</a:t>
            </a:r>
          </a:p>
          <a:p>
            <a:pPr lvl="1"/>
            <a:endParaRPr lang="en-US" dirty="0"/>
          </a:p>
          <a:p>
            <a:pPr lvl="1"/>
            <a:r>
              <a:rPr lang="en-US" dirty="0"/>
              <a:t>Only check </a:t>
            </a:r>
            <a:r>
              <a:rPr lang="en-US" dirty="0" err="1"/>
              <a:t>runqueues</a:t>
            </a:r>
            <a:r>
              <a:rPr lang="en-US" dirty="0"/>
              <a:t> of other CPU’s that are more heavily loaded than the current CPU</a:t>
            </a:r>
          </a:p>
          <a:p>
            <a:pPr lvl="1"/>
            <a:endParaRPr lang="en-US" dirty="0"/>
          </a:p>
          <a:p>
            <a:pPr lvl="1"/>
            <a:r>
              <a:rPr lang="en-US" dirty="0"/>
              <a:t>If current CPU most heavily loaded, look only at </a:t>
            </a:r>
            <a:r>
              <a:rPr lang="en-US" dirty="0" err="1"/>
              <a:t>ownself</a:t>
            </a:r>
            <a:r>
              <a:rPr lang="en-US" dirty="0"/>
              <a:t> </a:t>
            </a:r>
            <a:r>
              <a:rPr lang="en-US" dirty="0" err="1"/>
              <a:t>runqueue</a:t>
            </a:r>
            <a:endParaRPr lang="en-US" dirty="0"/>
          </a:p>
          <a:p>
            <a:pPr lvl="1"/>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169</a:t>
            </a:fld>
            <a:endParaRPr lang="en-US"/>
          </a:p>
        </p:txBody>
      </p:sp>
    </p:spTree>
    <p:extLst>
      <p:ext uri="{BB962C8B-B14F-4D97-AF65-F5344CB8AC3E}">
        <p14:creationId xmlns:p14="http://schemas.microsoft.com/office/powerpoint/2010/main" val="3666061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4">
                    <a:lumMod val="50000"/>
                  </a:schemeClr>
                </a:solidFill>
                <a:latin typeface="Courier New" panose="02070309020205020404" pitchFamily="49" charset="0"/>
                <a:cs typeface="Courier New" panose="02070309020205020404" pitchFamily="49" charset="0"/>
              </a:rPr>
              <a:t>clone()</a:t>
            </a:r>
          </a:p>
        </p:txBody>
      </p:sp>
      <p:sp>
        <p:nvSpPr>
          <p:cNvPr id="3" name="Content Placeholder 2"/>
          <p:cNvSpPr>
            <a:spLocks noGrp="1"/>
          </p:cNvSpPr>
          <p:nvPr>
            <p:ph idx="1"/>
          </p:nvPr>
        </p:nvSpPr>
        <p:spPr>
          <a:xfrm>
            <a:off x="838200" y="1655805"/>
            <a:ext cx="5000368" cy="4521157"/>
          </a:xfrm>
        </p:spPr>
        <p:txBody>
          <a:bodyPr/>
          <a:lstStyle/>
          <a:p>
            <a:r>
              <a:rPr lang="en-US" dirty="0"/>
              <a:t>Allows the child process to share parts of its execution context with the calling process, such as the memory space (page tables), the table of file descriptors, and the table of signal handlers </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17</a:t>
            </a:fld>
            <a:endParaRPr lang="en-US"/>
          </a:p>
        </p:txBody>
      </p:sp>
      <p:pic>
        <p:nvPicPr>
          <p:cNvPr id="6" name="Picture 5"/>
          <p:cNvPicPr>
            <a:picLocks noChangeAspect="1"/>
          </p:cNvPicPr>
          <p:nvPr/>
        </p:nvPicPr>
        <p:blipFill>
          <a:blip r:embed="rId3"/>
          <a:stretch>
            <a:fillRect/>
          </a:stretch>
        </p:blipFill>
        <p:spPr>
          <a:xfrm>
            <a:off x="5947332" y="1935561"/>
            <a:ext cx="5334387" cy="2707747"/>
          </a:xfrm>
          <a:prstGeom prst="rect">
            <a:avLst/>
          </a:prstGeom>
        </p:spPr>
      </p:pic>
    </p:spTree>
    <p:extLst>
      <p:ext uri="{BB962C8B-B14F-4D97-AF65-F5344CB8AC3E}">
        <p14:creationId xmlns:p14="http://schemas.microsoft.com/office/powerpoint/2010/main" val="108317602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0F03B-DF11-4FB3-8252-1BA349F3D61D}"/>
              </a:ext>
            </a:extLst>
          </p:cNvPr>
          <p:cNvSpPr>
            <a:spLocks noGrp="1"/>
          </p:cNvSpPr>
          <p:nvPr>
            <p:ph type="title"/>
          </p:nvPr>
        </p:nvSpPr>
        <p:spPr/>
        <p:txBody>
          <a:bodyPr/>
          <a:lstStyle/>
          <a:p>
            <a:r>
              <a:rPr lang="en-SG" dirty="0">
                <a:solidFill>
                  <a:srgbClr val="0070C0"/>
                </a:solidFill>
              </a:rPr>
              <a:t>In summary</a:t>
            </a:r>
          </a:p>
        </p:txBody>
      </p:sp>
      <p:sp>
        <p:nvSpPr>
          <p:cNvPr id="3" name="Content Placeholder 2">
            <a:extLst>
              <a:ext uri="{FF2B5EF4-FFF2-40B4-BE49-F238E27FC236}">
                <a16:creationId xmlns:a16="http://schemas.microsoft.com/office/drawing/2014/main" id="{15A4E3A5-6635-409C-9B24-2B75157B4364}"/>
              </a:ext>
            </a:extLst>
          </p:cNvPr>
          <p:cNvSpPr>
            <a:spLocks noGrp="1"/>
          </p:cNvSpPr>
          <p:nvPr>
            <p:ph idx="1"/>
          </p:nvPr>
        </p:nvSpPr>
        <p:spPr/>
        <p:txBody>
          <a:bodyPr/>
          <a:lstStyle/>
          <a:p>
            <a:r>
              <a:rPr lang="en-SG" dirty="0"/>
              <a:t>CFS regulates access by giving proportionate time to tasks according to priorities</a:t>
            </a:r>
          </a:p>
          <a:p>
            <a:endParaRPr lang="en-SG" dirty="0"/>
          </a:p>
          <a:p>
            <a:r>
              <a:rPr lang="en-SG" dirty="0"/>
              <a:t>BFS and variants implements priority via pre-emption and the frequency of a task’s access to the CPU</a:t>
            </a:r>
          </a:p>
        </p:txBody>
      </p:sp>
      <p:sp>
        <p:nvSpPr>
          <p:cNvPr id="4" name="Date Placeholder 3">
            <a:extLst>
              <a:ext uri="{FF2B5EF4-FFF2-40B4-BE49-F238E27FC236}">
                <a16:creationId xmlns:a16="http://schemas.microsoft.com/office/drawing/2014/main" id="{AA7029E5-B2DD-47B5-904D-F04B609131B2}"/>
              </a:ext>
            </a:extLst>
          </p:cNvPr>
          <p:cNvSpPr>
            <a:spLocks noGrp="1"/>
          </p:cNvSpPr>
          <p:nvPr>
            <p:ph type="dt" sz="half" idx="10"/>
          </p:nvPr>
        </p:nvSpPr>
        <p:spPr/>
        <p:txBody>
          <a:bodyPr/>
          <a:lstStyle/>
          <a:p>
            <a:r>
              <a:rPr lang="en-US"/>
              <a:t>CS5250 - 2021/2022 Sem 2</a:t>
            </a:r>
          </a:p>
        </p:txBody>
      </p:sp>
      <p:sp>
        <p:nvSpPr>
          <p:cNvPr id="5" name="Slide Number Placeholder 4">
            <a:extLst>
              <a:ext uri="{FF2B5EF4-FFF2-40B4-BE49-F238E27FC236}">
                <a16:creationId xmlns:a16="http://schemas.microsoft.com/office/drawing/2014/main" id="{60695C3B-F292-45AA-9570-F56EB46CBBA5}"/>
              </a:ext>
            </a:extLst>
          </p:cNvPr>
          <p:cNvSpPr>
            <a:spLocks noGrp="1"/>
          </p:cNvSpPr>
          <p:nvPr>
            <p:ph type="sldNum" sz="quarter" idx="12"/>
          </p:nvPr>
        </p:nvSpPr>
        <p:spPr/>
        <p:txBody>
          <a:bodyPr/>
          <a:lstStyle/>
          <a:p>
            <a:fld id="{05A2E525-0C9B-48D5-9F7C-5E12AEDD3D15}" type="slidenum">
              <a:rPr lang="en-US" smtClean="0"/>
              <a:t>170</a:t>
            </a:fld>
            <a:endParaRPr lang="en-US"/>
          </a:p>
        </p:txBody>
      </p:sp>
    </p:spTree>
    <p:extLst>
      <p:ext uri="{BB962C8B-B14F-4D97-AF65-F5344CB8AC3E}">
        <p14:creationId xmlns:p14="http://schemas.microsoft.com/office/powerpoint/2010/main" val="299052079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solidFill>
                  <a:srgbClr val="FF0000"/>
                </a:solidFill>
              </a:rPr>
              <a:t>The End</a:t>
            </a:r>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09076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chemeClr val="accent4">
                    <a:lumMod val="50000"/>
                  </a:schemeClr>
                </a:solidFill>
                <a:latin typeface="Courier New" panose="02070309020205020404" pitchFamily="49" charset="0"/>
                <a:cs typeface="Courier New" panose="02070309020205020404" pitchFamily="49" charset="0"/>
              </a:rPr>
              <a:t>vfork</a:t>
            </a:r>
            <a:r>
              <a:rPr lang="en-US" b="1" dirty="0">
                <a:solidFill>
                  <a:schemeClr val="accent4">
                    <a:lumMod val="50000"/>
                  </a:schemeClr>
                </a:solidFill>
                <a:latin typeface="Courier New" panose="02070309020205020404" pitchFamily="49" charset="0"/>
                <a:cs typeface="Courier New" panose="02070309020205020404" pitchFamily="49" charset="0"/>
              </a:rPr>
              <a:t>()</a:t>
            </a:r>
          </a:p>
        </p:txBody>
      </p:sp>
      <p:sp>
        <p:nvSpPr>
          <p:cNvPr id="3" name="Content Placeholder 2"/>
          <p:cNvSpPr>
            <a:spLocks noGrp="1"/>
          </p:cNvSpPr>
          <p:nvPr>
            <p:ph idx="1"/>
          </p:nvPr>
        </p:nvSpPr>
        <p:spPr/>
        <p:txBody>
          <a:bodyPr>
            <a:normAutofit/>
          </a:bodyPr>
          <a:lstStyle/>
          <a:p>
            <a:r>
              <a:rPr lang="en-US" dirty="0"/>
              <a:t>Similar to </a:t>
            </a:r>
            <a:r>
              <a:rPr lang="en-US" b="1" dirty="0">
                <a:solidFill>
                  <a:schemeClr val="accent4">
                    <a:lumMod val="50000"/>
                  </a:schemeClr>
                </a:solidFill>
                <a:latin typeface="Courier New" panose="02070309020205020404" pitchFamily="49" charset="0"/>
                <a:cs typeface="Courier New" panose="02070309020205020404" pitchFamily="49" charset="0"/>
              </a:rPr>
              <a:t>clone() </a:t>
            </a:r>
            <a:r>
              <a:rPr lang="en-US" dirty="0"/>
              <a:t>except that the parent will block until the child exits or performs </a:t>
            </a:r>
            <a:r>
              <a:rPr lang="en-US" b="1" dirty="0" err="1">
                <a:solidFill>
                  <a:schemeClr val="accent4">
                    <a:lumMod val="50000"/>
                  </a:schemeClr>
                </a:solidFill>
                <a:latin typeface="Courier New" panose="02070309020205020404" pitchFamily="49" charset="0"/>
                <a:cs typeface="Courier New" panose="02070309020205020404" pitchFamily="49" charset="0"/>
              </a:rPr>
              <a:t>execve</a:t>
            </a:r>
            <a:r>
              <a:rPr lang="en-US" b="1" dirty="0">
                <a:solidFill>
                  <a:schemeClr val="accent4">
                    <a:lumMod val="50000"/>
                  </a:schemeClr>
                </a:solidFill>
                <a:latin typeface="Courier New" panose="02070309020205020404" pitchFamily="49" charset="0"/>
                <a:cs typeface="Courier New" panose="02070309020205020404" pitchFamily="49" charset="0"/>
              </a:rPr>
              <a:t>()</a:t>
            </a:r>
          </a:p>
          <a:p>
            <a:pPr lvl="1"/>
            <a:r>
              <a:rPr lang="en-US" b="1" dirty="0" err="1">
                <a:solidFill>
                  <a:schemeClr val="accent4">
                    <a:lumMod val="50000"/>
                  </a:schemeClr>
                </a:solidFill>
                <a:latin typeface="Courier New" panose="02070309020205020404" pitchFamily="49" charset="0"/>
                <a:cs typeface="Courier New" panose="02070309020205020404" pitchFamily="49" charset="0"/>
              </a:rPr>
              <a:t>execve</a:t>
            </a:r>
            <a:r>
              <a:rPr lang="en-US" b="1" dirty="0">
                <a:solidFill>
                  <a:schemeClr val="accent4">
                    <a:lumMod val="50000"/>
                  </a:schemeClr>
                </a:solidFill>
                <a:latin typeface="Courier New" panose="02070309020205020404" pitchFamily="49" charset="0"/>
                <a:cs typeface="Courier New" panose="02070309020205020404" pitchFamily="49" charset="0"/>
              </a:rPr>
              <a:t>() </a:t>
            </a:r>
            <a:r>
              <a:rPr lang="en-US" dirty="0"/>
              <a:t>loads a new executable and rewrites the memory space</a:t>
            </a:r>
          </a:p>
          <a:p>
            <a:pPr lvl="1"/>
            <a:endParaRPr lang="en-US" dirty="0"/>
          </a:p>
          <a:p>
            <a:r>
              <a:rPr lang="en-US" dirty="0"/>
              <a:t>implemented as a </a:t>
            </a:r>
            <a:r>
              <a:rPr lang="en-US" b="1" dirty="0">
                <a:solidFill>
                  <a:schemeClr val="accent4">
                    <a:lumMod val="50000"/>
                  </a:schemeClr>
                </a:solidFill>
                <a:latin typeface="Courier New" panose="02070309020205020404" pitchFamily="49" charset="0"/>
                <a:cs typeface="Courier New" panose="02070309020205020404" pitchFamily="49" charset="0"/>
              </a:rPr>
              <a:t>clone()</a:t>
            </a:r>
            <a:r>
              <a:rPr lang="en-US" dirty="0"/>
              <a:t> system call whose parameter specifies </a:t>
            </a:r>
          </a:p>
          <a:p>
            <a:pPr lvl="1"/>
            <a:r>
              <a:rPr lang="en-US" dirty="0"/>
              <a:t>a </a:t>
            </a:r>
            <a:r>
              <a:rPr lang="en-US" b="1" dirty="0">
                <a:solidFill>
                  <a:schemeClr val="accent4">
                    <a:lumMod val="50000"/>
                  </a:schemeClr>
                </a:solidFill>
                <a:latin typeface="Courier New" panose="02070309020205020404" pitchFamily="49" charset="0"/>
                <a:cs typeface="Courier New" panose="02070309020205020404" pitchFamily="49" charset="0"/>
              </a:rPr>
              <a:t>SIGCHLD</a:t>
            </a:r>
            <a:r>
              <a:rPr lang="en-US" dirty="0"/>
              <a:t> signal </a:t>
            </a:r>
          </a:p>
          <a:p>
            <a:pPr lvl="1"/>
            <a:r>
              <a:rPr lang="en-US" b="1" dirty="0">
                <a:solidFill>
                  <a:schemeClr val="accent4">
                    <a:lumMod val="50000"/>
                  </a:schemeClr>
                </a:solidFill>
                <a:latin typeface="Courier New" panose="02070309020205020404" pitchFamily="49" charset="0"/>
                <a:cs typeface="Courier New" panose="02070309020205020404" pitchFamily="49" charset="0"/>
              </a:rPr>
              <a:t>CLONE_VM</a:t>
            </a:r>
            <a:r>
              <a:rPr lang="en-US" dirty="0"/>
              <a:t> and </a:t>
            </a:r>
            <a:r>
              <a:rPr lang="en-US" b="1" dirty="0">
                <a:solidFill>
                  <a:schemeClr val="accent4">
                    <a:lumMod val="50000"/>
                  </a:schemeClr>
                </a:solidFill>
                <a:latin typeface="Courier New" panose="02070309020205020404" pitchFamily="49" charset="0"/>
                <a:cs typeface="Courier New" panose="02070309020205020404" pitchFamily="49" charset="0"/>
              </a:rPr>
              <a:t>CLONE_VFORK</a:t>
            </a:r>
            <a:r>
              <a:rPr lang="en-US" dirty="0"/>
              <a:t> flags </a:t>
            </a:r>
          </a:p>
          <a:p>
            <a:pPr lvl="1"/>
            <a:r>
              <a:rPr lang="en-US" b="1" dirty="0" err="1">
                <a:solidFill>
                  <a:schemeClr val="accent4">
                    <a:lumMod val="50000"/>
                  </a:schemeClr>
                </a:solidFill>
                <a:latin typeface="Courier New" panose="02070309020205020404" pitchFamily="49" charset="0"/>
                <a:cs typeface="Courier New" panose="02070309020205020404" pitchFamily="49" charset="0"/>
              </a:rPr>
              <a:t>child_stack</a:t>
            </a:r>
            <a:r>
              <a:rPr lang="en-US" dirty="0"/>
              <a:t> is the current parent stack pointer</a:t>
            </a:r>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18</a:t>
            </a:fld>
            <a:endParaRPr lang="en-US"/>
          </a:p>
        </p:txBody>
      </p:sp>
    </p:spTree>
    <p:extLst>
      <p:ext uri="{BB962C8B-B14F-4D97-AF65-F5344CB8AC3E}">
        <p14:creationId xmlns:p14="http://schemas.microsoft.com/office/powerpoint/2010/main" val="22637226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Process switching</a:t>
            </a:r>
          </a:p>
        </p:txBody>
      </p:sp>
      <p:sp>
        <p:nvSpPr>
          <p:cNvPr id="3" name="Content Placeholder 2"/>
          <p:cNvSpPr>
            <a:spLocks noGrp="1"/>
          </p:cNvSpPr>
          <p:nvPr>
            <p:ph idx="1"/>
          </p:nvPr>
        </p:nvSpPr>
        <p:spPr>
          <a:xfrm>
            <a:off x="838200" y="1825625"/>
            <a:ext cx="5204254" cy="4351338"/>
          </a:xfrm>
        </p:spPr>
        <p:txBody>
          <a:bodyPr>
            <a:normAutofit/>
          </a:bodyPr>
          <a:lstStyle/>
          <a:p>
            <a:r>
              <a:rPr lang="en-US" dirty="0"/>
              <a:t>Done in Linux </a:t>
            </a:r>
            <a:r>
              <a:rPr lang="en-US" b="1" dirty="0">
                <a:solidFill>
                  <a:schemeClr val="accent4">
                    <a:lumMod val="50000"/>
                  </a:schemeClr>
                </a:solidFill>
                <a:latin typeface="Courier New" panose="02070309020205020404" pitchFamily="49" charset="0"/>
                <a:cs typeface="Courier New" panose="02070309020205020404" pitchFamily="49" charset="0"/>
              </a:rPr>
              <a:t>schedule() </a:t>
            </a:r>
            <a:r>
              <a:rPr lang="en-US" dirty="0"/>
              <a:t>function </a:t>
            </a:r>
          </a:p>
          <a:p>
            <a:r>
              <a:rPr lang="en-US" dirty="0"/>
              <a:t>Switch the </a:t>
            </a:r>
            <a:r>
              <a:rPr lang="en-US" dirty="0">
                <a:solidFill>
                  <a:srgbClr val="FF0000"/>
                </a:solidFill>
              </a:rPr>
              <a:t>Page Global Directory </a:t>
            </a:r>
            <a:r>
              <a:rPr lang="en-US" dirty="0"/>
              <a:t>to install a new address space</a:t>
            </a:r>
          </a:p>
          <a:p>
            <a:r>
              <a:rPr lang="en-US" dirty="0"/>
              <a:t>Switch the Kernel Mode stack and the hardware context using the </a:t>
            </a:r>
            <a:r>
              <a:rPr lang="en-US" b="1" dirty="0" err="1">
                <a:solidFill>
                  <a:schemeClr val="accent4">
                    <a:lumMod val="50000"/>
                  </a:schemeClr>
                </a:solidFill>
                <a:latin typeface="Courier New" panose="02070309020205020404" pitchFamily="49" charset="0"/>
                <a:cs typeface="Courier New" panose="02070309020205020404" pitchFamily="49" charset="0"/>
              </a:rPr>
              <a:t>switch_to</a:t>
            </a:r>
            <a:r>
              <a:rPr lang="en-US" dirty="0"/>
              <a:t> macro</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19</a:t>
            </a:fld>
            <a:endParaRPr lang="en-US"/>
          </a:p>
        </p:txBody>
      </p:sp>
      <p:pic>
        <p:nvPicPr>
          <p:cNvPr id="6" name="Picture 5"/>
          <p:cNvPicPr>
            <a:picLocks noChangeAspect="1"/>
          </p:cNvPicPr>
          <p:nvPr/>
        </p:nvPicPr>
        <p:blipFill>
          <a:blip r:embed="rId3"/>
          <a:stretch>
            <a:fillRect/>
          </a:stretch>
        </p:blipFill>
        <p:spPr>
          <a:xfrm>
            <a:off x="6228448" y="1841156"/>
            <a:ext cx="5660021" cy="3484991"/>
          </a:xfrm>
          <a:prstGeom prst="rect">
            <a:avLst/>
          </a:prstGeom>
        </p:spPr>
      </p:pic>
      <p:sp>
        <p:nvSpPr>
          <p:cNvPr id="7" name="TextBox 6"/>
          <p:cNvSpPr txBox="1"/>
          <p:nvPr/>
        </p:nvSpPr>
        <p:spPr>
          <a:xfrm>
            <a:off x="6295768" y="4652318"/>
            <a:ext cx="1482811" cy="261610"/>
          </a:xfrm>
          <a:prstGeom prst="rect">
            <a:avLst/>
          </a:prstGeom>
          <a:noFill/>
        </p:spPr>
        <p:txBody>
          <a:bodyPr wrap="square" rtlCol="0">
            <a:spAutoFit/>
          </a:bodyPr>
          <a:lstStyle/>
          <a:p>
            <a:r>
              <a:rPr lang="en-US" sz="1100" dirty="0">
                <a:solidFill>
                  <a:srgbClr val="00B050"/>
                </a:solidFill>
              </a:rPr>
              <a:t>Page Global Directory</a:t>
            </a:r>
          </a:p>
        </p:txBody>
      </p:sp>
    </p:spTree>
    <p:extLst>
      <p:ext uri="{BB962C8B-B14F-4D97-AF65-F5344CB8AC3E}">
        <p14:creationId xmlns:p14="http://schemas.microsoft.com/office/powerpoint/2010/main" val="612788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Outline</a:t>
            </a:r>
          </a:p>
        </p:txBody>
      </p:sp>
      <p:sp>
        <p:nvSpPr>
          <p:cNvPr id="3" name="Content Placeholder 2"/>
          <p:cNvSpPr>
            <a:spLocks noGrp="1"/>
          </p:cNvSpPr>
          <p:nvPr>
            <p:ph idx="1"/>
          </p:nvPr>
        </p:nvSpPr>
        <p:spPr/>
        <p:txBody>
          <a:bodyPr/>
          <a:lstStyle/>
          <a:p>
            <a:r>
              <a:rPr lang="en-US" dirty="0"/>
              <a:t>Processes and threads</a:t>
            </a:r>
          </a:p>
          <a:p>
            <a:r>
              <a:rPr lang="en-US" dirty="0"/>
              <a:t>Representing and managing tasks (Linux)</a:t>
            </a:r>
          </a:p>
          <a:p>
            <a:r>
              <a:rPr lang="en-US" dirty="0"/>
              <a:t>Process creation</a:t>
            </a:r>
          </a:p>
          <a:p>
            <a:r>
              <a:rPr lang="en-US" dirty="0"/>
              <a:t>Context switching</a:t>
            </a:r>
          </a:p>
          <a:p>
            <a:r>
              <a:rPr lang="en-US" dirty="0"/>
              <a:t>Digression: keeping time</a:t>
            </a:r>
          </a:p>
          <a:p>
            <a:r>
              <a:rPr lang="en-US" dirty="0"/>
              <a:t>Process scheduling</a:t>
            </a:r>
          </a:p>
          <a:p>
            <a:endParaRPr lang="en-US" dirty="0"/>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2</a:t>
            </a:fld>
            <a:endParaRPr lang="en-US"/>
          </a:p>
        </p:txBody>
      </p:sp>
    </p:spTree>
    <p:extLst>
      <p:ext uri="{BB962C8B-B14F-4D97-AF65-F5344CB8AC3E}">
        <p14:creationId xmlns:p14="http://schemas.microsoft.com/office/powerpoint/2010/main" val="3962281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solidFill>
                  <a:srgbClr val="FF0000"/>
                </a:solidFill>
              </a:rPr>
              <a:t>Keeping time</a:t>
            </a:r>
          </a:p>
        </p:txBody>
      </p:sp>
      <p:sp>
        <p:nvSpPr>
          <p:cNvPr id="7" name="Subtitle 6"/>
          <p:cNvSpPr>
            <a:spLocks noGrp="1"/>
          </p:cNvSpPr>
          <p:nvPr>
            <p:ph type="subTitle" idx="1"/>
          </p:nvPr>
        </p:nvSpPr>
        <p:spPr/>
        <p:txBody>
          <a:bodyPr/>
          <a:lstStyle/>
          <a:p>
            <a:r>
              <a:rPr lang="en-US" dirty="0">
                <a:solidFill>
                  <a:srgbClr val="0070C0"/>
                </a:solidFill>
              </a:rPr>
              <a:t>A digression</a:t>
            </a:r>
          </a:p>
        </p:txBody>
      </p:sp>
    </p:spTree>
    <p:extLst>
      <p:ext uri="{BB962C8B-B14F-4D97-AF65-F5344CB8AC3E}">
        <p14:creationId xmlns:p14="http://schemas.microsoft.com/office/powerpoint/2010/main" val="2407414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Timer hardware on x86</a:t>
            </a:r>
          </a:p>
        </p:txBody>
      </p:sp>
      <p:sp>
        <p:nvSpPr>
          <p:cNvPr id="3" name="Content Placeholder 2"/>
          <p:cNvSpPr>
            <a:spLocks noGrp="1"/>
          </p:cNvSpPr>
          <p:nvPr>
            <p:ph idx="1"/>
          </p:nvPr>
        </p:nvSpPr>
        <p:spPr/>
        <p:txBody>
          <a:bodyPr>
            <a:normAutofit fontScale="77500" lnSpcReduction="20000"/>
          </a:bodyPr>
          <a:lstStyle/>
          <a:p>
            <a:r>
              <a:rPr lang="en-US" dirty="0"/>
              <a:t>Real-time clock (RTC)</a:t>
            </a:r>
          </a:p>
          <a:p>
            <a:pPr lvl="1"/>
            <a:r>
              <a:rPr lang="en-US" dirty="0"/>
              <a:t>Use for keeping date</a:t>
            </a:r>
          </a:p>
          <a:p>
            <a:pPr lvl="1"/>
            <a:r>
              <a:rPr lang="en-US" dirty="0"/>
              <a:t>Power by a coin battery</a:t>
            </a:r>
          </a:p>
          <a:p>
            <a:r>
              <a:rPr lang="en-US" dirty="0"/>
              <a:t>Time-stamp counter (TSC)</a:t>
            </a:r>
          </a:p>
          <a:p>
            <a:pPr lvl="1"/>
            <a:r>
              <a:rPr lang="en-US" b="1" dirty="0" err="1">
                <a:solidFill>
                  <a:schemeClr val="accent4">
                    <a:lumMod val="50000"/>
                  </a:schemeClr>
                </a:solidFill>
                <a:latin typeface="Courier New" panose="02070309020205020404" pitchFamily="49" charset="0"/>
                <a:cs typeface="Courier New" panose="02070309020205020404" pitchFamily="49" charset="0"/>
              </a:rPr>
              <a:t>rdtsc</a:t>
            </a:r>
            <a:endParaRPr lang="en-US" b="1" dirty="0">
              <a:solidFill>
                <a:schemeClr val="accent4">
                  <a:lumMod val="50000"/>
                </a:schemeClr>
              </a:solidFill>
              <a:latin typeface="Courier New" panose="02070309020205020404" pitchFamily="49" charset="0"/>
              <a:cs typeface="Courier New" panose="02070309020205020404" pitchFamily="49" charset="0"/>
            </a:endParaRPr>
          </a:p>
          <a:p>
            <a:r>
              <a:rPr lang="en-US" dirty="0"/>
              <a:t>Programmable Interval Timer (PIT)</a:t>
            </a:r>
          </a:p>
          <a:p>
            <a:pPr lvl="1"/>
            <a:r>
              <a:rPr lang="en-US" dirty="0"/>
              <a:t>Global timer interrupt at IRQ 0</a:t>
            </a:r>
          </a:p>
          <a:p>
            <a:r>
              <a:rPr lang="en-US" dirty="0"/>
              <a:t>CPU Local Timer</a:t>
            </a:r>
          </a:p>
          <a:p>
            <a:pPr lvl="1"/>
            <a:r>
              <a:rPr lang="en-US" dirty="0"/>
              <a:t>Raise local interrupt to the CPU the local APIC is attached to</a:t>
            </a:r>
          </a:p>
          <a:p>
            <a:r>
              <a:rPr lang="en-US" dirty="0"/>
              <a:t>High Performance Event Timer (HPET)</a:t>
            </a:r>
          </a:p>
          <a:p>
            <a:pPr lvl="1"/>
            <a:r>
              <a:rPr lang="en-US" dirty="0"/>
              <a:t>Chip co-developed by Intel and Microsoft</a:t>
            </a:r>
          </a:p>
          <a:p>
            <a:pPr lvl="1"/>
            <a:r>
              <a:rPr lang="en-US" dirty="0"/>
              <a:t>8 32- or 64-bit independent counters driven by each its own (at least) 10MHz clock</a:t>
            </a:r>
          </a:p>
          <a:p>
            <a:r>
              <a:rPr lang="en-US" dirty="0"/>
              <a:t>ACPI Power Management Timer (ACPI PMT)</a:t>
            </a:r>
          </a:p>
          <a:p>
            <a:pPr lvl="1"/>
            <a:r>
              <a:rPr lang="en-US" dirty="0"/>
              <a:t>3.58MHz</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21</a:t>
            </a:fld>
            <a:endParaRPr lang="en-US"/>
          </a:p>
        </p:txBody>
      </p:sp>
    </p:spTree>
    <p:extLst>
      <p:ext uri="{BB962C8B-B14F-4D97-AF65-F5344CB8AC3E}">
        <p14:creationId xmlns:p14="http://schemas.microsoft.com/office/powerpoint/2010/main" val="1622078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Keeping time</a:t>
            </a:r>
          </a:p>
        </p:txBody>
      </p:sp>
      <p:sp>
        <p:nvSpPr>
          <p:cNvPr id="3" name="Content Placeholder 2"/>
          <p:cNvSpPr>
            <a:spLocks noGrp="1"/>
          </p:cNvSpPr>
          <p:nvPr>
            <p:ph idx="1"/>
          </p:nvPr>
        </p:nvSpPr>
        <p:spPr/>
        <p:txBody>
          <a:bodyPr/>
          <a:lstStyle/>
          <a:p>
            <a:r>
              <a:rPr lang="en-US" dirty="0"/>
              <a:t>Updates the time elapsed since system startup </a:t>
            </a:r>
          </a:p>
          <a:p>
            <a:r>
              <a:rPr lang="en-US" dirty="0"/>
              <a:t>Updates the time and date </a:t>
            </a:r>
          </a:p>
          <a:p>
            <a:r>
              <a:rPr lang="en-US" dirty="0"/>
              <a:t>Determines, for every CPU, how long the current process has been running, and preempts it if it has exceeded the time allocated to it</a:t>
            </a:r>
          </a:p>
          <a:p>
            <a:pPr lvl="1"/>
            <a:r>
              <a:rPr lang="en-US" dirty="0"/>
              <a:t>A time slot is called a </a:t>
            </a:r>
            <a:r>
              <a:rPr lang="en-US" dirty="0">
                <a:solidFill>
                  <a:srgbClr val="FF0000"/>
                </a:solidFill>
              </a:rPr>
              <a:t>quantum; </a:t>
            </a:r>
            <a:r>
              <a:rPr lang="en-US" dirty="0">
                <a:solidFill>
                  <a:schemeClr val="accent6">
                    <a:lumMod val="75000"/>
                  </a:schemeClr>
                </a:solidFill>
              </a:rPr>
              <a:t>default = 10ms</a:t>
            </a:r>
          </a:p>
          <a:p>
            <a:r>
              <a:rPr lang="en-US" dirty="0"/>
              <a:t>Updates resource usage statistics</a:t>
            </a:r>
          </a:p>
          <a:p>
            <a:r>
              <a:rPr lang="en-US" dirty="0"/>
              <a:t>Checks whether the interval of time associated with each software timer has expired</a:t>
            </a:r>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22</a:t>
            </a:fld>
            <a:endParaRPr lang="en-US"/>
          </a:p>
        </p:txBody>
      </p:sp>
    </p:spTree>
    <p:extLst>
      <p:ext uri="{BB962C8B-B14F-4D97-AF65-F5344CB8AC3E}">
        <p14:creationId xmlns:p14="http://schemas.microsoft.com/office/powerpoint/2010/main" val="12605239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Linux timekeeping architecture</a:t>
            </a:r>
          </a:p>
        </p:txBody>
      </p:sp>
      <p:sp>
        <p:nvSpPr>
          <p:cNvPr id="3" name="Content Placeholder 2"/>
          <p:cNvSpPr>
            <a:spLocks noGrp="1"/>
          </p:cNvSpPr>
          <p:nvPr>
            <p:ph idx="1"/>
          </p:nvPr>
        </p:nvSpPr>
        <p:spPr/>
        <p:txBody>
          <a:bodyPr>
            <a:normAutofit/>
          </a:bodyPr>
          <a:lstStyle/>
          <a:p>
            <a:r>
              <a:rPr lang="en-US" dirty="0">
                <a:solidFill>
                  <a:schemeClr val="accent6">
                    <a:lumMod val="75000"/>
                  </a:schemeClr>
                </a:solidFill>
              </a:rPr>
              <a:t>Uniprocessor</a:t>
            </a:r>
            <a:r>
              <a:rPr lang="en-US" dirty="0"/>
              <a:t>: all time-keeping activities are triggered by interrupts raised by the global timer </a:t>
            </a:r>
          </a:p>
          <a:p>
            <a:pPr lvl="1"/>
            <a:r>
              <a:rPr lang="en-US" dirty="0"/>
              <a:t>Either the PIT or the HPET</a:t>
            </a:r>
          </a:p>
          <a:p>
            <a:pPr lvl="1"/>
            <a:endParaRPr lang="en-US" dirty="0"/>
          </a:p>
          <a:p>
            <a:r>
              <a:rPr lang="en-US" dirty="0">
                <a:solidFill>
                  <a:schemeClr val="accent6">
                    <a:lumMod val="75000"/>
                  </a:schemeClr>
                </a:solidFill>
              </a:rPr>
              <a:t>Multiprocessor</a:t>
            </a:r>
            <a:r>
              <a:rPr lang="en-US" dirty="0"/>
              <a:t>:</a:t>
            </a:r>
          </a:p>
          <a:p>
            <a:pPr lvl="1"/>
            <a:r>
              <a:rPr lang="en-US" dirty="0"/>
              <a:t>General activities triggered by the interrupts raised by the global timer</a:t>
            </a:r>
          </a:p>
          <a:p>
            <a:pPr lvl="1"/>
            <a:r>
              <a:rPr lang="en-US" dirty="0"/>
              <a:t>CPU-specific activities (such as monitoring the execution time of the currently running process) are triggered by the interrupts raised by the local APIC timer</a:t>
            </a:r>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23</a:t>
            </a:fld>
            <a:endParaRPr lang="en-US"/>
          </a:p>
        </p:txBody>
      </p:sp>
    </p:spTree>
    <p:extLst>
      <p:ext uri="{BB962C8B-B14F-4D97-AF65-F5344CB8AC3E}">
        <p14:creationId xmlns:p14="http://schemas.microsoft.com/office/powerpoint/2010/main" val="1443298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Important time variables</a:t>
            </a:r>
          </a:p>
        </p:txBody>
      </p:sp>
      <p:sp>
        <p:nvSpPr>
          <p:cNvPr id="3" name="Content Placeholder 2"/>
          <p:cNvSpPr>
            <a:spLocks noGrp="1"/>
          </p:cNvSpPr>
          <p:nvPr>
            <p:ph idx="1"/>
          </p:nvPr>
        </p:nvSpPr>
        <p:spPr/>
        <p:txBody>
          <a:bodyPr/>
          <a:lstStyle/>
          <a:p>
            <a:r>
              <a:rPr lang="en-US" b="1" dirty="0">
                <a:solidFill>
                  <a:schemeClr val="accent4">
                    <a:lumMod val="50000"/>
                  </a:schemeClr>
                </a:solidFill>
                <a:latin typeface="Courier New" panose="02070309020205020404" pitchFamily="49" charset="0"/>
                <a:cs typeface="Courier New" panose="02070309020205020404" pitchFamily="49" charset="0"/>
              </a:rPr>
              <a:t>jiffies</a:t>
            </a:r>
            <a:r>
              <a:rPr lang="en-US" dirty="0"/>
              <a:t>: a counter that stores the number of elapsed ticks since the system was started. </a:t>
            </a:r>
          </a:p>
          <a:p>
            <a:pPr lvl="1"/>
            <a:r>
              <a:rPr lang="en-US" dirty="0"/>
              <a:t>It is increased by one when a timer interrupt at </a:t>
            </a:r>
            <a:r>
              <a:rPr lang="en-US" dirty="0">
                <a:solidFill>
                  <a:schemeClr val="accent6">
                    <a:lumMod val="75000"/>
                  </a:schemeClr>
                </a:solidFill>
              </a:rPr>
              <a:t>1ms</a:t>
            </a:r>
          </a:p>
          <a:p>
            <a:pPr lvl="1"/>
            <a:r>
              <a:rPr lang="en-US" dirty="0"/>
              <a:t>In x86, </a:t>
            </a:r>
            <a:r>
              <a:rPr lang="en-US" b="1" dirty="0">
                <a:solidFill>
                  <a:schemeClr val="accent4">
                    <a:lumMod val="50000"/>
                  </a:schemeClr>
                </a:solidFill>
                <a:latin typeface="Courier New" panose="02070309020205020404" pitchFamily="49" charset="0"/>
                <a:cs typeface="Courier New" panose="02070309020205020404" pitchFamily="49" charset="0"/>
              </a:rPr>
              <a:t>jiffies</a:t>
            </a:r>
            <a:r>
              <a:rPr lang="en-US" dirty="0"/>
              <a:t> is a 32-bit variable, therefore it wraps around in approximately </a:t>
            </a:r>
            <a:r>
              <a:rPr lang="en-US"/>
              <a:t>50 days</a:t>
            </a:r>
          </a:p>
          <a:p>
            <a:pPr lvl="1"/>
            <a:r>
              <a:rPr lang="en-US"/>
              <a:t>In x86-64, it is a 64 bit variable.</a:t>
            </a:r>
            <a:endParaRPr lang="en-US" dirty="0"/>
          </a:p>
          <a:p>
            <a:pPr lvl="1"/>
            <a:endParaRPr lang="en-US" dirty="0"/>
          </a:p>
          <a:p>
            <a:r>
              <a:rPr lang="en-US" b="1" dirty="0" err="1">
                <a:solidFill>
                  <a:schemeClr val="accent4">
                    <a:lumMod val="50000"/>
                  </a:schemeClr>
                </a:solidFill>
                <a:latin typeface="Courier New" panose="02070309020205020404" pitchFamily="49" charset="0"/>
                <a:cs typeface="Courier New" panose="02070309020205020404" pitchFamily="49" charset="0"/>
              </a:rPr>
              <a:t>xtime</a:t>
            </a:r>
            <a:r>
              <a:rPr lang="en-US" dirty="0"/>
              <a:t>: stores the current time and date;</a:t>
            </a:r>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24</a:t>
            </a:fld>
            <a:endParaRPr lang="en-US"/>
          </a:p>
        </p:txBody>
      </p:sp>
    </p:spTree>
    <p:extLst>
      <p:ext uri="{BB962C8B-B14F-4D97-AF65-F5344CB8AC3E}">
        <p14:creationId xmlns:p14="http://schemas.microsoft.com/office/powerpoint/2010/main" val="22571137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CPU load</a:t>
            </a:r>
          </a:p>
        </p:txBody>
      </p:sp>
      <p:sp>
        <p:nvSpPr>
          <p:cNvPr id="3" name="Content Placeholder 2"/>
          <p:cNvSpPr>
            <a:spLocks noGrp="1"/>
          </p:cNvSpPr>
          <p:nvPr>
            <p:ph idx="1"/>
          </p:nvPr>
        </p:nvSpPr>
        <p:spPr/>
        <p:txBody>
          <a:bodyPr/>
          <a:lstStyle/>
          <a:p>
            <a:r>
              <a:rPr lang="en-US" dirty="0"/>
              <a:t>3 values: moving average over 1, 5, and 15 minutes</a:t>
            </a:r>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25</a:t>
            </a:fld>
            <a:endParaRPr lang="en-US"/>
          </a:p>
        </p:txBody>
      </p:sp>
      <p:pic>
        <p:nvPicPr>
          <p:cNvPr id="6" name="Picture 5"/>
          <p:cNvPicPr>
            <a:picLocks noChangeAspect="1"/>
          </p:cNvPicPr>
          <p:nvPr/>
        </p:nvPicPr>
        <p:blipFill>
          <a:blip r:embed="rId3"/>
          <a:stretch>
            <a:fillRect/>
          </a:stretch>
        </p:blipFill>
        <p:spPr>
          <a:xfrm>
            <a:off x="2680129" y="2448568"/>
            <a:ext cx="6572250" cy="3629025"/>
          </a:xfrm>
          <a:prstGeom prst="rect">
            <a:avLst/>
          </a:prstGeom>
        </p:spPr>
      </p:pic>
    </p:spTree>
    <p:extLst>
      <p:ext uri="{BB962C8B-B14F-4D97-AF65-F5344CB8AC3E}">
        <p14:creationId xmlns:p14="http://schemas.microsoft.com/office/powerpoint/2010/main" val="19563567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solidFill>
                  <a:srgbClr val="FF0000"/>
                </a:solidFill>
              </a:rPr>
              <a:t>Process Scheduling</a:t>
            </a:r>
          </a:p>
        </p:txBody>
      </p:sp>
      <p:sp>
        <p:nvSpPr>
          <p:cNvPr id="7" name="Subtitle 6"/>
          <p:cNvSpPr>
            <a:spLocks noGrp="1"/>
          </p:cNvSpPr>
          <p:nvPr>
            <p:ph type="subTitle" idx="1"/>
          </p:nvPr>
        </p:nvSpPr>
        <p:spPr/>
        <p:txBody>
          <a:bodyPr/>
          <a:lstStyle/>
          <a:p>
            <a:endParaRPr lang="en-US"/>
          </a:p>
        </p:txBody>
      </p:sp>
      <p:sp>
        <p:nvSpPr>
          <p:cNvPr id="2" name="TextBox 1"/>
          <p:cNvSpPr txBox="1"/>
          <p:nvPr/>
        </p:nvSpPr>
        <p:spPr>
          <a:xfrm>
            <a:off x="8198285" y="5010411"/>
            <a:ext cx="3288082" cy="1169551"/>
          </a:xfrm>
          <a:prstGeom prst="rect">
            <a:avLst/>
          </a:prstGeom>
          <a:noFill/>
        </p:spPr>
        <p:txBody>
          <a:bodyPr wrap="square" rtlCol="0">
            <a:spAutoFit/>
          </a:bodyPr>
          <a:lstStyle/>
          <a:p>
            <a:r>
              <a:rPr lang="en-US" sz="1400" dirty="0">
                <a:solidFill>
                  <a:srgbClr val="00B0F0"/>
                </a:solidFill>
              </a:rPr>
              <a:t>Source: </a:t>
            </a:r>
          </a:p>
          <a:p>
            <a:r>
              <a:rPr lang="de-DE" sz="1400" dirty="0">
                <a:solidFill>
                  <a:srgbClr val="00B0F0"/>
                </a:solidFill>
              </a:rPr>
              <a:t>Silberschatz, Galvin and Gagne</a:t>
            </a:r>
            <a:endParaRPr lang="en-US" sz="1400" dirty="0">
              <a:solidFill>
                <a:srgbClr val="00B0F0"/>
              </a:solidFill>
            </a:endParaRPr>
          </a:p>
          <a:p>
            <a:r>
              <a:rPr lang="en-US" sz="1400" dirty="0">
                <a:solidFill>
                  <a:srgbClr val="00B0F0"/>
                </a:solidFill>
              </a:rPr>
              <a:t>Operating System Concepts – 8th Edition</a:t>
            </a:r>
          </a:p>
          <a:p>
            <a:r>
              <a:rPr lang="en-US" sz="1400" dirty="0">
                <a:solidFill>
                  <a:srgbClr val="00B0F0"/>
                </a:solidFill>
              </a:rPr>
              <a:t>2009</a:t>
            </a:r>
          </a:p>
          <a:p>
            <a:endParaRPr lang="en-US" sz="1400" dirty="0">
              <a:solidFill>
                <a:srgbClr val="00B0F0"/>
              </a:solidFill>
            </a:endParaRPr>
          </a:p>
        </p:txBody>
      </p:sp>
    </p:spTree>
    <p:extLst>
      <p:ext uri="{BB962C8B-B14F-4D97-AF65-F5344CB8AC3E}">
        <p14:creationId xmlns:p14="http://schemas.microsoft.com/office/powerpoint/2010/main" val="7618431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7"/>
          <p:cNvSpPr>
            <a:spLocks noGrp="1"/>
          </p:cNvSpPr>
          <p:nvPr>
            <p:ph type="title"/>
          </p:nvPr>
        </p:nvSpPr>
        <p:spPr/>
        <p:txBody>
          <a:bodyPr/>
          <a:lstStyle/>
          <a:p>
            <a:pPr eaLnBrk="1" hangingPunct="1"/>
            <a:r>
              <a:rPr lang="en-US" altLang="en-US" dirty="0">
                <a:solidFill>
                  <a:srgbClr val="0070C0"/>
                </a:solidFill>
              </a:rPr>
              <a:t>CPU Scheduling</a:t>
            </a:r>
          </a:p>
        </p:txBody>
      </p:sp>
      <p:sp>
        <p:nvSpPr>
          <p:cNvPr id="15363" name="Content Placeholder 8"/>
          <p:cNvSpPr>
            <a:spLocks noGrp="1"/>
          </p:cNvSpPr>
          <p:nvPr>
            <p:ph idx="1"/>
          </p:nvPr>
        </p:nvSpPr>
        <p:spPr/>
        <p:txBody>
          <a:bodyPr>
            <a:normAutofit/>
          </a:bodyPr>
          <a:lstStyle/>
          <a:p>
            <a:pPr eaLnBrk="1" hangingPunct="1"/>
            <a:r>
              <a:rPr lang="en-US" altLang="en-US"/>
              <a:t>How is the OS to decide which of several tasks to take off a queue?</a:t>
            </a:r>
          </a:p>
          <a:p>
            <a:pPr eaLnBrk="1" hangingPunct="1"/>
            <a:r>
              <a:rPr lang="en-US" altLang="en-US"/>
              <a:t>Scheduling: deciding which threads are given access to resources from moment to moment.</a:t>
            </a:r>
          </a:p>
        </p:txBody>
      </p:sp>
      <p:pic>
        <p:nvPicPr>
          <p:cNvPr id="15367"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5870" y="3366470"/>
            <a:ext cx="4112773" cy="2413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05A2E525-0C9B-48D5-9F7C-5E12AEDD3D15}" type="slidenum">
              <a:rPr lang="en-US" smtClean="0"/>
              <a:t>27</a:t>
            </a:fld>
            <a:endParaRPr lang="en-US"/>
          </a:p>
        </p:txBody>
      </p:sp>
    </p:spTree>
    <p:extLst>
      <p:ext uri="{BB962C8B-B14F-4D97-AF65-F5344CB8AC3E}">
        <p14:creationId xmlns:p14="http://schemas.microsoft.com/office/powerpoint/2010/main" val="3915302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altLang="en-US" dirty="0">
                <a:solidFill>
                  <a:srgbClr val="0070C0"/>
                </a:solidFill>
              </a:rPr>
              <a:t>Assumptions about Scheduling</a:t>
            </a:r>
          </a:p>
        </p:txBody>
      </p:sp>
      <p:sp>
        <p:nvSpPr>
          <p:cNvPr id="16387" name="Content Placeholder 2"/>
          <p:cNvSpPr>
            <a:spLocks noGrp="1"/>
          </p:cNvSpPr>
          <p:nvPr>
            <p:ph idx="1"/>
          </p:nvPr>
        </p:nvSpPr>
        <p:spPr/>
        <p:txBody>
          <a:bodyPr>
            <a:normAutofit fontScale="92500" lnSpcReduction="20000"/>
          </a:bodyPr>
          <a:lstStyle/>
          <a:p>
            <a:pPr eaLnBrk="1" hangingPunct="1"/>
            <a:r>
              <a:rPr lang="en-US" altLang="en-US" dirty="0"/>
              <a:t>CPU scheduling big area of research in early ‘70s</a:t>
            </a:r>
          </a:p>
          <a:p>
            <a:pPr eaLnBrk="1" hangingPunct="1"/>
            <a:r>
              <a:rPr lang="en-US" altLang="en-US" dirty="0"/>
              <a:t>Many implicit assumptions for CPU scheduling:</a:t>
            </a:r>
          </a:p>
          <a:p>
            <a:pPr lvl="1" eaLnBrk="1" hangingPunct="1"/>
            <a:r>
              <a:rPr lang="en-US" altLang="en-US" dirty="0"/>
              <a:t>One program per user</a:t>
            </a:r>
          </a:p>
          <a:p>
            <a:pPr lvl="1" eaLnBrk="1" hangingPunct="1"/>
            <a:r>
              <a:rPr lang="en-US" altLang="en-US" dirty="0"/>
              <a:t>One thread per program</a:t>
            </a:r>
          </a:p>
          <a:p>
            <a:pPr lvl="1" eaLnBrk="1" hangingPunct="1"/>
            <a:r>
              <a:rPr lang="en-US" altLang="en-US" dirty="0"/>
              <a:t>Programs are independent</a:t>
            </a:r>
          </a:p>
          <a:p>
            <a:pPr eaLnBrk="1" hangingPunct="1"/>
            <a:r>
              <a:rPr lang="en-US" altLang="en-US" dirty="0"/>
              <a:t>These are unrealistic but simplify the problem</a:t>
            </a:r>
          </a:p>
          <a:p>
            <a:pPr eaLnBrk="1" hangingPunct="1"/>
            <a:r>
              <a:rPr lang="en-US" altLang="en-US" dirty="0"/>
              <a:t>Does “fair” mean fairness among users or programs?</a:t>
            </a:r>
          </a:p>
          <a:p>
            <a:pPr lvl="1" eaLnBrk="1" hangingPunct="1"/>
            <a:r>
              <a:rPr lang="en-US" altLang="en-US" dirty="0"/>
              <a:t>If I run one compilation job and you run five, do you get five times as much CPU?</a:t>
            </a:r>
          </a:p>
          <a:p>
            <a:pPr lvl="2" eaLnBrk="1" hangingPunct="1"/>
            <a:r>
              <a:rPr lang="en-US" altLang="en-US" dirty="0"/>
              <a:t>Often times, yes!</a:t>
            </a:r>
          </a:p>
          <a:p>
            <a:pPr eaLnBrk="1" hangingPunct="1"/>
            <a:r>
              <a:rPr lang="en-US" altLang="en-US" dirty="0">
                <a:solidFill>
                  <a:schemeClr val="accent6">
                    <a:lumMod val="75000"/>
                  </a:schemeClr>
                </a:solidFill>
              </a:rPr>
              <a:t>Goal</a:t>
            </a:r>
            <a:r>
              <a:rPr lang="en-US" altLang="en-US" dirty="0"/>
              <a:t>: dole out CPU time to optimize some desired parameters of the system.</a:t>
            </a:r>
          </a:p>
          <a:p>
            <a:pPr lvl="1" eaLnBrk="1" hangingPunct="1"/>
            <a:r>
              <a:rPr lang="en-US" altLang="en-US" dirty="0"/>
              <a:t>What parameters?</a:t>
            </a:r>
          </a:p>
        </p:txBody>
      </p:sp>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05A2E525-0C9B-48D5-9F7C-5E12AEDD3D15}" type="slidenum">
              <a:rPr lang="en-US" smtClean="0"/>
              <a:t>28</a:t>
            </a:fld>
            <a:endParaRPr lang="en-US"/>
          </a:p>
        </p:txBody>
      </p:sp>
    </p:spTree>
    <p:extLst>
      <p:ext uri="{BB962C8B-B14F-4D97-AF65-F5344CB8AC3E}">
        <p14:creationId xmlns:p14="http://schemas.microsoft.com/office/powerpoint/2010/main" val="41537534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en-US" altLang="en-US" dirty="0">
                <a:solidFill>
                  <a:srgbClr val="0070C0"/>
                </a:solidFill>
              </a:rPr>
              <a:t>Assumption: CPU Bursts</a:t>
            </a:r>
          </a:p>
        </p:txBody>
      </p:sp>
      <p:pic>
        <p:nvPicPr>
          <p:cNvPr id="17411"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3703" y="2196703"/>
            <a:ext cx="5236146" cy="3482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7641" y="1446609"/>
            <a:ext cx="2571750" cy="4719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p:cNvSpPr>
            <a:spLocks noGrp="1"/>
          </p:cNvSpPr>
          <p:nvPr>
            <p:ph type="dt" sz="half" idx="10"/>
          </p:nvPr>
        </p:nvSpPr>
        <p:spPr/>
        <p:txBody>
          <a:bodyPr/>
          <a:lstStyle/>
          <a:p>
            <a:r>
              <a:rPr lang="en-US"/>
              <a:t>CS5250 - 2021/2022 Sem 2</a:t>
            </a:r>
          </a:p>
        </p:txBody>
      </p:sp>
      <p:sp>
        <p:nvSpPr>
          <p:cNvPr id="4" name="Slide Number Placeholder 3"/>
          <p:cNvSpPr>
            <a:spLocks noGrp="1"/>
          </p:cNvSpPr>
          <p:nvPr>
            <p:ph type="sldNum" sz="quarter" idx="12"/>
          </p:nvPr>
        </p:nvSpPr>
        <p:spPr/>
        <p:txBody>
          <a:bodyPr/>
          <a:lstStyle/>
          <a:p>
            <a:fld id="{05A2E525-0C9B-48D5-9F7C-5E12AEDD3D15}" type="slidenum">
              <a:rPr lang="en-US" smtClean="0"/>
              <a:t>29</a:t>
            </a:fld>
            <a:endParaRPr lang="en-US"/>
          </a:p>
        </p:txBody>
      </p:sp>
    </p:spTree>
    <p:extLst>
      <p:ext uri="{BB962C8B-B14F-4D97-AF65-F5344CB8AC3E}">
        <p14:creationId xmlns:p14="http://schemas.microsoft.com/office/powerpoint/2010/main" val="3616759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Process, threads, tasks</a:t>
            </a:r>
          </a:p>
        </p:txBody>
      </p:sp>
      <p:sp>
        <p:nvSpPr>
          <p:cNvPr id="3" name="Content Placeholder 2"/>
          <p:cNvSpPr>
            <a:spLocks noGrp="1"/>
          </p:cNvSpPr>
          <p:nvPr>
            <p:ph idx="1"/>
          </p:nvPr>
        </p:nvSpPr>
        <p:spPr/>
        <p:txBody>
          <a:bodyPr>
            <a:normAutofit fontScale="85000" lnSpcReduction="20000"/>
          </a:bodyPr>
          <a:lstStyle/>
          <a:p>
            <a:r>
              <a:rPr lang="en-US" dirty="0"/>
              <a:t>A </a:t>
            </a:r>
            <a:r>
              <a:rPr lang="en-US" dirty="0">
                <a:solidFill>
                  <a:srgbClr val="FF0000"/>
                </a:solidFill>
              </a:rPr>
              <a:t>process</a:t>
            </a:r>
            <a:r>
              <a:rPr lang="en-US" dirty="0"/>
              <a:t> is an instance of a program in execution</a:t>
            </a:r>
          </a:p>
          <a:p>
            <a:pPr lvl="1"/>
            <a:r>
              <a:rPr lang="en-US" dirty="0"/>
              <a:t>It is also the entity to which the OS allocate resources to</a:t>
            </a:r>
          </a:p>
          <a:p>
            <a:endParaRPr lang="en-US" dirty="0"/>
          </a:p>
          <a:p>
            <a:r>
              <a:rPr lang="en-US" dirty="0"/>
              <a:t>A process can have multiple </a:t>
            </a:r>
            <a:r>
              <a:rPr lang="en-US" dirty="0">
                <a:solidFill>
                  <a:srgbClr val="FF0000"/>
                </a:solidFill>
              </a:rPr>
              <a:t>threads</a:t>
            </a:r>
            <a:r>
              <a:rPr lang="en-US" dirty="0"/>
              <a:t> of control</a:t>
            </a:r>
          </a:p>
          <a:p>
            <a:pPr lvl="1"/>
            <a:r>
              <a:rPr lang="en-US" dirty="0"/>
              <a:t>Main different: threads share the same virtual address space among other OS resources, processes do not</a:t>
            </a:r>
          </a:p>
          <a:p>
            <a:pPr lvl="1"/>
            <a:r>
              <a:rPr lang="en-US" dirty="0"/>
              <a:t>Threads may be user level</a:t>
            </a:r>
          </a:p>
          <a:p>
            <a:pPr lvl="1"/>
            <a:endParaRPr lang="en-US" dirty="0"/>
          </a:p>
          <a:p>
            <a:r>
              <a:rPr lang="en-US" dirty="0"/>
              <a:t>Modern Linux do not draw a clear line between processes and threads – they are all called </a:t>
            </a:r>
            <a:r>
              <a:rPr lang="en-US" dirty="0">
                <a:solidFill>
                  <a:srgbClr val="FF0000"/>
                </a:solidFill>
              </a:rPr>
              <a:t>tasks</a:t>
            </a:r>
          </a:p>
          <a:p>
            <a:pPr lvl="1"/>
            <a:r>
              <a:rPr lang="en-US" dirty="0"/>
              <a:t>Process is a task with a single thread</a:t>
            </a:r>
          </a:p>
          <a:p>
            <a:pPr lvl="1"/>
            <a:r>
              <a:rPr lang="en-US" dirty="0"/>
              <a:t>A process can have several tasks</a:t>
            </a:r>
          </a:p>
          <a:p>
            <a:pPr lvl="1"/>
            <a:r>
              <a:rPr lang="en-US" dirty="0"/>
              <a:t>Tasks are scheduling entities in Linux</a:t>
            </a:r>
          </a:p>
          <a:p>
            <a:pPr lvl="1"/>
            <a:r>
              <a:rPr lang="en-US" dirty="0"/>
              <a:t>Sometimes referred to as </a:t>
            </a:r>
            <a:r>
              <a:rPr lang="en-US" dirty="0">
                <a:solidFill>
                  <a:srgbClr val="FF0000"/>
                </a:solidFill>
              </a:rPr>
              <a:t>lightweight processes</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3</a:t>
            </a:fld>
            <a:endParaRPr lang="en-US"/>
          </a:p>
        </p:txBody>
      </p:sp>
    </p:spTree>
    <p:extLst>
      <p:ext uri="{BB962C8B-B14F-4D97-AF65-F5344CB8AC3E}">
        <p14:creationId xmlns:p14="http://schemas.microsoft.com/office/powerpoint/2010/main" val="24397301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eaLnBrk="1" hangingPunct="1"/>
            <a:r>
              <a:rPr lang="en-US" altLang="en-US" dirty="0">
                <a:solidFill>
                  <a:srgbClr val="0070C0"/>
                </a:solidFill>
              </a:rPr>
              <a:t>Assumption: CPU Bursts</a:t>
            </a:r>
          </a:p>
        </p:txBody>
      </p:sp>
      <p:sp>
        <p:nvSpPr>
          <p:cNvPr id="18437" name="Content Placeholder 2"/>
          <p:cNvSpPr>
            <a:spLocks noGrp="1"/>
          </p:cNvSpPr>
          <p:nvPr>
            <p:ph idx="1"/>
          </p:nvPr>
        </p:nvSpPr>
        <p:spPr>
          <a:xfrm>
            <a:off x="838199" y="1464277"/>
            <a:ext cx="5352535" cy="4712686"/>
          </a:xfrm>
        </p:spPr>
        <p:txBody>
          <a:bodyPr>
            <a:normAutofit/>
          </a:bodyPr>
          <a:lstStyle/>
          <a:p>
            <a:pPr eaLnBrk="1" hangingPunct="1"/>
            <a:r>
              <a:rPr lang="en-US" altLang="en-US" dirty="0"/>
              <a:t>Execution model: programs alternate between bursts of CPU and I/O</a:t>
            </a:r>
          </a:p>
          <a:p>
            <a:pPr lvl="1" eaLnBrk="1" hangingPunct="1"/>
            <a:r>
              <a:rPr lang="en-US" altLang="en-US" dirty="0"/>
              <a:t>Program typically uses the CPU for some period of time, then does I/O, then uses CPU again</a:t>
            </a:r>
          </a:p>
          <a:p>
            <a:pPr lvl="1" eaLnBrk="1" hangingPunct="1"/>
            <a:r>
              <a:rPr lang="en-US" altLang="en-US" dirty="0"/>
              <a:t>Each scheduling decision is about which job to give to the CPU for use by its next CPU burst</a:t>
            </a:r>
          </a:p>
          <a:p>
            <a:pPr lvl="1" eaLnBrk="1" hangingPunct="1"/>
            <a:r>
              <a:rPr lang="en-US" altLang="en-US" dirty="0"/>
              <a:t>With </a:t>
            </a:r>
            <a:r>
              <a:rPr lang="en-US" altLang="en-US" dirty="0" err="1"/>
              <a:t>timeslicing</a:t>
            </a:r>
            <a:r>
              <a:rPr lang="en-US" altLang="en-US" dirty="0"/>
              <a:t>, thread may be forced to give up CPU before finishing current CPU burst.</a:t>
            </a:r>
          </a:p>
        </p:txBody>
      </p:sp>
      <p:pic>
        <p:nvPicPr>
          <p:cNvPr id="18435"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20808" y="1524901"/>
            <a:ext cx="2946797" cy="1960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6308" y="1096276"/>
            <a:ext cx="1447726" cy="2656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05A2E525-0C9B-48D5-9F7C-5E12AEDD3D15}" type="slidenum">
              <a:rPr lang="en-US" smtClean="0"/>
              <a:t>30</a:t>
            </a:fld>
            <a:endParaRPr lang="en-US"/>
          </a:p>
        </p:txBody>
      </p:sp>
    </p:spTree>
    <p:extLst>
      <p:ext uri="{BB962C8B-B14F-4D97-AF65-F5344CB8AC3E}">
        <p14:creationId xmlns:p14="http://schemas.microsoft.com/office/powerpoint/2010/main" val="30051317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normAutofit/>
          </a:bodyPr>
          <a:lstStyle/>
          <a:p>
            <a:pPr eaLnBrk="1" hangingPunct="1"/>
            <a:r>
              <a:rPr lang="en-US" altLang="en-US" dirty="0">
                <a:solidFill>
                  <a:srgbClr val="0070C0"/>
                </a:solidFill>
              </a:rPr>
              <a:t>What is Important in a Scheduling Algorithm?</a:t>
            </a:r>
          </a:p>
        </p:txBody>
      </p:sp>
      <p:sp>
        <p:nvSpPr>
          <p:cNvPr id="20483" name="Content Placeholder 4"/>
          <p:cNvSpPr>
            <a:spLocks noGrp="1"/>
          </p:cNvSpPr>
          <p:nvPr>
            <p:ph idx="1"/>
          </p:nvPr>
        </p:nvSpPr>
        <p:spPr/>
        <p:txBody>
          <a:bodyPr>
            <a:normAutofit fontScale="85000" lnSpcReduction="20000"/>
          </a:bodyPr>
          <a:lstStyle/>
          <a:p>
            <a:pPr eaLnBrk="1" hangingPunct="1"/>
            <a:r>
              <a:rPr lang="en-US" altLang="en-US" dirty="0"/>
              <a:t>Minimize Response Time</a:t>
            </a:r>
          </a:p>
          <a:p>
            <a:pPr lvl="1" eaLnBrk="1" hangingPunct="1"/>
            <a:r>
              <a:rPr lang="en-US" altLang="en-US" dirty="0"/>
              <a:t>Elapsed time to do an operation (job)</a:t>
            </a:r>
          </a:p>
          <a:p>
            <a:pPr lvl="1" eaLnBrk="1" hangingPunct="1"/>
            <a:r>
              <a:rPr lang="en-US" altLang="en-US" dirty="0"/>
              <a:t>Response time is what the user sees</a:t>
            </a:r>
          </a:p>
          <a:p>
            <a:pPr lvl="2" eaLnBrk="1" hangingPunct="1"/>
            <a:r>
              <a:rPr lang="en-US" altLang="en-US" dirty="0"/>
              <a:t>Time to echo keystroke in editor</a:t>
            </a:r>
          </a:p>
          <a:p>
            <a:pPr lvl="2" eaLnBrk="1" hangingPunct="1"/>
            <a:r>
              <a:rPr lang="en-US" altLang="en-US" dirty="0"/>
              <a:t>Time to compile a program</a:t>
            </a:r>
          </a:p>
          <a:p>
            <a:pPr lvl="2" eaLnBrk="1" hangingPunct="1"/>
            <a:r>
              <a:rPr lang="en-US" altLang="en-US" dirty="0"/>
              <a:t>Real-time Tasks: Must meet deadlines imposed by World</a:t>
            </a:r>
          </a:p>
          <a:p>
            <a:pPr eaLnBrk="1" hangingPunct="1"/>
            <a:r>
              <a:rPr lang="en-US" altLang="en-US" dirty="0"/>
              <a:t>Maximize Throughput</a:t>
            </a:r>
          </a:p>
          <a:p>
            <a:pPr lvl="1" eaLnBrk="1" hangingPunct="1"/>
            <a:r>
              <a:rPr lang="en-US" altLang="en-US" dirty="0"/>
              <a:t>Jobs per second</a:t>
            </a:r>
          </a:p>
          <a:p>
            <a:pPr lvl="1" eaLnBrk="1" hangingPunct="1"/>
            <a:r>
              <a:rPr lang="en-US" altLang="en-US" dirty="0"/>
              <a:t>Throughput related to response time, but not identical</a:t>
            </a:r>
          </a:p>
          <a:p>
            <a:pPr lvl="2" eaLnBrk="1" hangingPunct="1"/>
            <a:r>
              <a:rPr lang="en-US" altLang="en-US" dirty="0"/>
              <a:t>Minimizing response time will lead to more context switching than if you maximized only throughput</a:t>
            </a:r>
          </a:p>
          <a:p>
            <a:pPr lvl="1" eaLnBrk="1" hangingPunct="1"/>
            <a:r>
              <a:rPr lang="en-US" altLang="en-US" dirty="0"/>
              <a:t>Minimize overhead (context switch time) as well as efficient use of resources (CPU, disk, memory, etc.)</a:t>
            </a:r>
          </a:p>
          <a:p>
            <a:pPr eaLnBrk="1" hangingPunct="1"/>
            <a:r>
              <a:rPr lang="en-US" altLang="en-US" dirty="0"/>
              <a:t>Fairness</a:t>
            </a:r>
          </a:p>
          <a:p>
            <a:pPr lvl="1" eaLnBrk="1" hangingPunct="1"/>
            <a:r>
              <a:rPr lang="en-US" altLang="en-US" dirty="0"/>
              <a:t>Share CPU among users in some equitable way</a:t>
            </a:r>
          </a:p>
          <a:p>
            <a:pPr lvl="1" eaLnBrk="1" hangingPunct="1"/>
            <a:r>
              <a:rPr lang="en-US" altLang="en-US" dirty="0"/>
              <a:t>Not just minimizing average response time</a:t>
            </a:r>
          </a:p>
        </p:txBody>
      </p:sp>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05A2E525-0C9B-48D5-9F7C-5E12AEDD3D15}" type="slidenum">
              <a:rPr lang="en-US" smtClean="0"/>
              <a:t>31</a:t>
            </a:fld>
            <a:endParaRPr lang="en-US"/>
          </a:p>
        </p:txBody>
      </p:sp>
      <p:sp>
        <p:nvSpPr>
          <p:cNvPr id="4" name="TextBox 3"/>
          <p:cNvSpPr txBox="1"/>
          <p:nvPr/>
        </p:nvSpPr>
        <p:spPr>
          <a:xfrm>
            <a:off x="7423484" y="1644316"/>
            <a:ext cx="3970421" cy="2031325"/>
          </a:xfrm>
          <a:prstGeom prst="rect">
            <a:avLst/>
          </a:prstGeom>
          <a:solidFill>
            <a:schemeClr val="accent6">
              <a:lumMod val="50000"/>
            </a:schemeClr>
          </a:solidFill>
        </p:spPr>
        <p:txBody>
          <a:bodyPr wrap="square" rtlCol="0">
            <a:spAutoFit/>
          </a:bodyPr>
          <a:lstStyle/>
          <a:p>
            <a:r>
              <a:rPr lang="en-US">
                <a:solidFill>
                  <a:srgbClr val="FFFF00"/>
                </a:solidFill>
              </a:rPr>
              <a:t>Turnaround time </a:t>
            </a:r>
            <a:r>
              <a:rPr lang="en-US">
                <a:solidFill>
                  <a:schemeClr val="bg1"/>
                </a:solidFill>
              </a:rPr>
              <a:t>is the amount of time elapsed from the time of submission to the time of completion.</a:t>
            </a:r>
          </a:p>
          <a:p>
            <a:endParaRPr lang="en-US">
              <a:solidFill>
                <a:schemeClr val="bg1"/>
              </a:solidFill>
            </a:endParaRPr>
          </a:p>
          <a:p>
            <a:r>
              <a:rPr lang="en-US">
                <a:solidFill>
                  <a:srgbClr val="FFFF00"/>
                </a:solidFill>
              </a:rPr>
              <a:t>Response time </a:t>
            </a:r>
            <a:r>
              <a:rPr lang="en-US">
                <a:solidFill>
                  <a:schemeClr val="bg1"/>
                </a:solidFill>
              </a:rPr>
              <a:t>is the average time elapsed from submission until the first response is produced.</a:t>
            </a:r>
          </a:p>
        </p:txBody>
      </p:sp>
    </p:spTree>
    <p:extLst>
      <p:ext uri="{BB962C8B-B14F-4D97-AF65-F5344CB8AC3E}">
        <p14:creationId xmlns:p14="http://schemas.microsoft.com/office/powerpoint/2010/main" val="247855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altLang="en-US" dirty="0">
                <a:solidFill>
                  <a:srgbClr val="0070C0"/>
                </a:solidFill>
              </a:rPr>
              <a:t>Scheduling Algorithms: First-Come, First-Served (FCFS)</a:t>
            </a:r>
          </a:p>
        </p:txBody>
      </p:sp>
      <p:sp>
        <p:nvSpPr>
          <p:cNvPr id="21507" name="Content Placeholder 2"/>
          <p:cNvSpPr>
            <a:spLocks noGrp="1"/>
          </p:cNvSpPr>
          <p:nvPr>
            <p:ph idx="1"/>
          </p:nvPr>
        </p:nvSpPr>
        <p:spPr/>
        <p:txBody>
          <a:bodyPr>
            <a:normAutofit/>
          </a:bodyPr>
          <a:lstStyle/>
          <a:p>
            <a:pPr eaLnBrk="1" hangingPunct="1"/>
            <a:r>
              <a:rPr lang="en-US" altLang="en-US" dirty="0"/>
              <a:t>“Run until Done:” FIFO algorithm</a:t>
            </a:r>
          </a:p>
          <a:p>
            <a:pPr eaLnBrk="1" hangingPunct="1"/>
            <a:r>
              <a:rPr lang="en-US" altLang="en-US" dirty="0"/>
              <a:t>In the beginning, this meant one program runs non-pre-</a:t>
            </a:r>
            <a:r>
              <a:rPr lang="en-US" altLang="en-US" dirty="0" err="1"/>
              <a:t>emtively</a:t>
            </a:r>
            <a:r>
              <a:rPr lang="en-US" altLang="en-US" dirty="0"/>
              <a:t> until it is finished (including any blocking for I/O operations)</a:t>
            </a:r>
          </a:p>
          <a:p>
            <a:pPr eaLnBrk="1" hangingPunct="1"/>
            <a:r>
              <a:rPr lang="en-US" altLang="en-US" dirty="0"/>
              <a:t>Now, FCFS means that a process keeps the CPU until one or more threads block</a:t>
            </a:r>
          </a:p>
          <a:p>
            <a:pPr eaLnBrk="1" hangingPunct="1"/>
            <a:r>
              <a:rPr lang="en-US" altLang="en-US" dirty="0"/>
              <a:t>Example: Three processes arrive in order P1, P2, P3.</a:t>
            </a:r>
          </a:p>
          <a:p>
            <a:pPr lvl="1" eaLnBrk="1" hangingPunct="1"/>
            <a:r>
              <a:rPr lang="en-US" altLang="en-US" dirty="0"/>
              <a:t>P1 burst time: 24</a:t>
            </a:r>
          </a:p>
          <a:p>
            <a:pPr lvl="1" eaLnBrk="1" hangingPunct="1"/>
            <a:r>
              <a:rPr lang="en-US" altLang="en-US" dirty="0"/>
              <a:t>P2 burst time: 3</a:t>
            </a:r>
          </a:p>
          <a:p>
            <a:pPr lvl="1" eaLnBrk="1" hangingPunct="1"/>
            <a:r>
              <a:rPr lang="en-US" altLang="en-US" dirty="0"/>
              <a:t>P3 burst time: 3</a:t>
            </a:r>
          </a:p>
        </p:txBody>
      </p:sp>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05A2E525-0C9B-48D5-9F7C-5E12AEDD3D15}" type="slidenum">
              <a:rPr lang="en-US" smtClean="0"/>
              <a:t>32</a:t>
            </a:fld>
            <a:endParaRPr lang="en-US"/>
          </a:p>
        </p:txBody>
      </p:sp>
    </p:spTree>
    <p:extLst>
      <p:ext uri="{BB962C8B-B14F-4D97-AF65-F5344CB8AC3E}">
        <p14:creationId xmlns:p14="http://schemas.microsoft.com/office/powerpoint/2010/main" val="348650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normAutofit/>
          </a:bodyPr>
          <a:lstStyle/>
          <a:p>
            <a:pPr eaLnBrk="1" hangingPunct="1"/>
            <a:r>
              <a:rPr lang="en-US" altLang="en-US" dirty="0">
                <a:solidFill>
                  <a:srgbClr val="0070C0"/>
                </a:solidFill>
              </a:rPr>
              <a:t>Scheduling Algorithms: First-Come, First-Served (FCFS)</a:t>
            </a:r>
          </a:p>
        </p:txBody>
      </p:sp>
      <p:sp>
        <p:nvSpPr>
          <p:cNvPr id="22531" name="Content Placeholder 2"/>
          <p:cNvSpPr>
            <a:spLocks noGrp="1"/>
          </p:cNvSpPr>
          <p:nvPr>
            <p:ph idx="1"/>
          </p:nvPr>
        </p:nvSpPr>
        <p:spPr/>
        <p:txBody>
          <a:bodyPr>
            <a:normAutofit fontScale="77500" lnSpcReduction="20000"/>
          </a:bodyPr>
          <a:lstStyle/>
          <a:p>
            <a:pPr eaLnBrk="1" hangingPunct="1"/>
            <a:r>
              <a:rPr lang="en-US" altLang="en-US"/>
              <a:t>Example: Three processes arrive in order P1, P2, P3.</a:t>
            </a:r>
          </a:p>
          <a:p>
            <a:pPr lvl="1" eaLnBrk="1" hangingPunct="1"/>
            <a:r>
              <a:rPr lang="en-US" altLang="en-US"/>
              <a:t>P1 burst time: 24</a:t>
            </a:r>
          </a:p>
          <a:p>
            <a:pPr lvl="1" eaLnBrk="1" hangingPunct="1"/>
            <a:r>
              <a:rPr lang="en-US" altLang="en-US"/>
              <a:t>P2 burst time: 3</a:t>
            </a:r>
          </a:p>
          <a:p>
            <a:pPr lvl="1" eaLnBrk="1" hangingPunct="1"/>
            <a:r>
              <a:rPr lang="en-US" altLang="en-US"/>
              <a:t>P3 burst time: 3</a:t>
            </a:r>
          </a:p>
          <a:p>
            <a:pPr eaLnBrk="1" hangingPunct="1"/>
            <a:r>
              <a:rPr lang="en-US" altLang="en-US"/>
              <a:t>Waiting Time</a:t>
            </a:r>
          </a:p>
          <a:p>
            <a:pPr lvl="1" eaLnBrk="1" hangingPunct="1"/>
            <a:r>
              <a:rPr lang="en-US" altLang="en-US"/>
              <a:t>P1: 0</a:t>
            </a:r>
          </a:p>
          <a:p>
            <a:pPr lvl="1" eaLnBrk="1" hangingPunct="1"/>
            <a:r>
              <a:rPr lang="en-US" altLang="en-US"/>
              <a:t>P2: 24</a:t>
            </a:r>
          </a:p>
          <a:p>
            <a:pPr lvl="1" eaLnBrk="1" hangingPunct="1"/>
            <a:r>
              <a:rPr lang="en-US" altLang="en-US"/>
              <a:t>P3: 27</a:t>
            </a:r>
          </a:p>
          <a:p>
            <a:pPr eaLnBrk="1" hangingPunct="1"/>
            <a:r>
              <a:rPr lang="en-US" altLang="en-US"/>
              <a:t>Completion Time:</a:t>
            </a:r>
          </a:p>
          <a:p>
            <a:pPr lvl="1" eaLnBrk="1" hangingPunct="1"/>
            <a:r>
              <a:rPr lang="en-US" altLang="en-US"/>
              <a:t>P1: 24</a:t>
            </a:r>
          </a:p>
          <a:p>
            <a:pPr lvl="1" eaLnBrk="1" hangingPunct="1"/>
            <a:r>
              <a:rPr lang="en-US" altLang="en-US"/>
              <a:t>P2: 27</a:t>
            </a:r>
          </a:p>
          <a:p>
            <a:pPr lvl="1" eaLnBrk="1" hangingPunct="1"/>
            <a:r>
              <a:rPr lang="en-US" altLang="en-US"/>
              <a:t>P3: 30</a:t>
            </a:r>
          </a:p>
          <a:p>
            <a:pPr eaLnBrk="1" hangingPunct="1"/>
            <a:r>
              <a:rPr lang="en-US" altLang="en-US"/>
              <a:t>Average Waiting Time: (0+24+27)/3 = 17</a:t>
            </a:r>
          </a:p>
          <a:p>
            <a:pPr eaLnBrk="1" hangingPunct="1"/>
            <a:r>
              <a:rPr lang="en-US" altLang="en-US"/>
              <a:t>Average Completion Time: (24+27+30)/3 = 27</a:t>
            </a:r>
          </a:p>
        </p:txBody>
      </p:sp>
      <p:grpSp>
        <p:nvGrpSpPr>
          <p:cNvPr id="22532" name="Group 11"/>
          <p:cNvGrpSpPr>
            <a:grpSpLocks/>
          </p:cNvGrpSpPr>
          <p:nvPr/>
        </p:nvGrpSpPr>
        <p:grpSpPr bwMode="auto">
          <a:xfrm>
            <a:off x="5904180" y="3185243"/>
            <a:ext cx="3858117" cy="887867"/>
            <a:chOff x="5816600" y="3505200"/>
            <a:chExt cx="5487100" cy="1262438"/>
          </a:xfrm>
        </p:grpSpPr>
        <p:sp>
          <p:nvSpPr>
            <p:cNvPr id="4" name="Rectangle 3"/>
            <p:cNvSpPr/>
            <p:nvPr/>
          </p:nvSpPr>
          <p:spPr bwMode="auto">
            <a:xfrm>
              <a:off x="5969000" y="3505200"/>
              <a:ext cx="3276600" cy="685633"/>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eaLnBrk="0" hangingPunct="0">
                <a:defRPr/>
              </a:pPr>
              <a:r>
                <a:rPr lang="en-US" sz="2250" dirty="0">
                  <a:solidFill>
                    <a:schemeClr val="tx1"/>
                  </a:solidFill>
                  <a:sym typeface="Helvetica Neue Light" charset="0"/>
                </a:rPr>
                <a:t>P1</a:t>
              </a:r>
            </a:p>
          </p:txBody>
        </p:sp>
        <p:sp>
          <p:nvSpPr>
            <p:cNvPr id="5" name="Rectangle 4"/>
            <p:cNvSpPr/>
            <p:nvPr/>
          </p:nvSpPr>
          <p:spPr bwMode="auto">
            <a:xfrm>
              <a:off x="9245600" y="3505200"/>
              <a:ext cx="838200" cy="685633"/>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eaLnBrk="0" hangingPunct="0">
                <a:defRPr/>
              </a:pPr>
              <a:r>
                <a:rPr lang="en-US" sz="2250" dirty="0">
                  <a:solidFill>
                    <a:schemeClr val="tx1"/>
                  </a:solidFill>
                  <a:sym typeface="Helvetica Neue Light" charset="0"/>
                </a:rPr>
                <a:t>P2</a:t>
              </a:r>
            </a:p>
          </p:txBody>
        </p:sp>
        <p:sp>
          <p:nvSpPr>
            <p:cNvPr id="7" name="Rectangle 6"/>
            <p:cNvSpPr/>
            <p:nvPr/>
          </p:nvSpPr>
          <p:spPr bwMode="auto">
            <a:xfrm>
              <a:off x="10083800" y="3505200"/>
              <a:ext cx="838200" cy="685633"/>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eaLnBrk="0" hangingPunct="0">
                <a:defRPr/>
              </a:pPr>
              <a:r>
                <a:rPr lang="en-US" sz="2250" dirty="0">
                  <a:solidFill>
                    <a:schemeClr val="tx1"/>
                  </a:solidFill>
                  <a:sym typeface="Helvetica Neue Light" charset="0"/>
                </a:rPr>
                <a:t>P3</a:t>
              </a:r>
            </a:p>
          </p:txBody>
        </p:sp>
        <p:sp>
          <p:nvSpPr>
            <p:cNvPr id="22539" name="TextBox 7"/>
            <p:cNvSpPr txBox="1">
              <a:spLocks noChangeArrowheads="1"/>
            </p:cNvSpPr>
            <p:nvPr/>
          </p:nvSpPr>
          <p:spPr bwMode="auto">
            <a:xfrm>
              <a:off x="5816600" y="4267200"/>
              <a:ext cx="433624" cy="5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r>
                <a:rPr lang="en-US" altLang="en-US" sz="1687"/>
                <a:t>0</a:t>
              </a:r>
            </a:p>
          </p:txBody>
        </p:sp>
        <p:sp>
          <p:nvSpPr>
            <p:cNvPr id="22540" name="TextBox 8"/>
            <p:cNvSpPr txBox="1">
              <a:spLocks noChangeArrowheads="1"/>
            </p:cNvSpPr>
            <p:nvPr/>
          </p:nvSpPr>
          <p:spPr bwMode="auto">
            <a:xfrm>
              <a:off x="9007440" y="4267200"/>
              <a:ext cx="604609" cy="5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r>
                <a:rPr lang="en-US" altLang="en-US" sz="1687"/>
                <a:t>24</a:t>
              </a:r>
            </a:p>
          </p:txBody>
        </p:sp>
        <p:sp>
          <p:nvSpPr>
            <p:cNvPr id="22541" name="TextBox 9"/>
            <p:cNvSpPr txBox="1">
              <a:spLocks noChangeArrowheads="1"/>
            </p:cNvSpPr>
            <p:nvPr/>
          </p:nvSpPr>
          <p:spPr bwMode="auto">
            <a:xfrm>
              <a:off x="9860891" y="4262735"/>
              <a:ext cx="604609" cy="5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r>
                <a:rPr lang="en-US" altLang="en-US" sz="1687"/>
                <a:t>27</a:t>
              </a:r>
            </a:p>
          </p:txBody>
        </p:sp>
        <p:sp>
          <p:nvSpPr>
            <p:cNvPr id="22542" name="TextBox 10"/>
            <p:cNvSpPr txBox="1">
              <a:spLocks noChangeArrowheads="1"/>
            </p:cNvSpPr>
            <p:nvPr/>
          </p:nvSpPr>
          <p:spPr bwMode="auto">
            <a:xfrm>
              <a:off x="10699091" y="4262735"/>
              <a:ext cx="604609" cy="5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r>
                <a:rPr lang="en-US" altLang="en-US" sz="1687"/>
                <a:t>30</a:t>
              </a:r>
            </a:p>
          </p:txBody>
        </p:sp>
      </p:grpSp>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05A2E525-0C9B-48D5-9F7C-5E12AEDD3D15}" type="slidenum">
              <a:rPr lang="en-US" smtClean="0"/>
              <a:t>33</a:t>
            </a:fld>
            <a:endParaRPr lang="en-US"/>
          </a:p>
        </p:txBody>
      </p:sp>
    </p:spTree>
    <p:extLst>
      <p:ext uri="{BB962C8B-B14F-4D97-AF65-F5344CB8AC3E}">
        <p14:creationId xmlns:p14="http://schemas.microsoft.com/office/powerpoint/2010/main" val="1870024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normAutofit/>
          </a:bodyPr>
          <a:lstStyle/>
          <a:p>
            <a:pPr eaLnBrk="1" hangingPunct="1"/>
            <a:r>
              <a:rPr lang="en-US" altLang="en-US" dirty="0">
                <a:solidFill>
                  <a:srgbClr val="0070C0"/>
                </a:solidFill>
              </a:rPr>
              <a:t>Scheduling Algorithms: First-Come, First-Served (FCFS)</a:t>
            </a:r>
          </a:p>
        </p:txBody>
      </p:sp>
      <p:sp>
        <p:nvSpPr>
          <p:cNvPr id="24579" name="Content Placeholder 2"/>
          <p:cNvSpPr>
            <a:spLocks noGrp="1"/>
          </p:cNvSpPr>
          <p:nvPr>
            <p:ph idx="1"/>
          </p:nvPr>
        </p:nvSpPr>
        <p:spPr/>
        <p:txBody>
          <a:bodyPr>
            <a:normAutofit fontScale="77500" lnSpcReduction="20000"/>
          </a:bodyPr>
          <a:lstStyle/>
          <a:p>
            <a:pPr eaLnBrk="1" hangingPunct="1"/>
            <a:r>
              <a:rPr lang="en-US" altLang="en-US"/>
              <a:t>What if their order had been P2, P3, P1?</a:t>
            </a:r>
          </a:p>
          <a:p>
            <a:pPr lvl="1" eaLnBrk="1" hangingPunct="1"/>
            <a:r>
              <a:rPr lang="en-US" altLang="en-US"/>
              <a:t>P1 burst time: 24</a:t>
            </a:r>
          </a:p>
          <a:p>
            <a:pPr lvl="1" eaLnBrk="1" hangingPunct="1"/>
            <a:r>
              <a:rPr lang="en-US" altLang="en-US"/>
              <a:t>P2 burst time: 3</a:t>
            </a:r>
          </a:p>
          <a:p>
            <a:pPr lvl="1" eaLnBrk="1" hangingPunct="1"/>
            <a:r>
              <a:rPr lang="en-US" altLang="en-US"/>
              <a:t>P3 burst time: 3</a:t>
            </a:r>
          </a:p>
          <a:p>
            <a:pPr eaLnBrk="1" hangingPunct="1"/>
            <a:r>
              <a:rPr lang="en-US" altLang="en-US"/>
              <a:t>Waiting Time</a:t>
            </a:r>
          </a:p>
          <a:p>
            <a:pPr lvl="1" eaLnBrk="1" hangingPunct="1"/>
            <a:r>
              <a:rPr lang="en-US" altLang="en-US"/>
              <a:t>P1: 0</a:t>
            </a:r>
          </a:p>
          <a:p>
            <a:pPr lvl="1" eaLnBrk="1" hangingPunct="1"/>
            <a:r>
              <a:rPr lang="en-US" altLang="en-US"/>
              <a:t>P2: 3</a:t>
            </a:r>
          </a:p>
          <a:p>
            <a:pPr lvl="1" eaLnBrk="1" hangingPunct="1"/>
            <a:r>
              <a:rPr lang="en-US" altLang="en-US"/>
              <a:t>P3: 6</a:t>
            </a:r>
          </a:p>
          <a:p>
            <a:pPr eaLnBrk="1" hangingPunct="1"/>
            <a:r>
              <a:rPr lang="en-US" altLang="en-US"/>
              <a:t>Completion Time:</a:t>
            </a:r>
          </a:p>
          <a:p>
            <a:pPr lvl="1" eaLnBrk="1" hangingPunct="1"/>
            <a:r>
              <a:rPr lang="en-US" altLang="en-US"/>
              <a:t>P1: 3</a:t>
            </a:r>
          </a:p>
          <a:p>
            <a:pPr lvl="1" eaLnBrk="1" hangingPunct="1"/>
            <a:r>
              <a:rPr lang="en-US" altLang="en-US"/>
              <a:t>P2: 6</a:t>
            </a:r>
          </a:p>
          <a:p>
            <a:pPr lvl="1" eaLnBrk="1" hangingPunct="1"/>
            <a:r>
              <a:rPr lang="en-US" altLang="en-US"/>
              <a:t>P3: 30</a:t>
            </a:r>
          </a:p>
          <a:p>
            <a:pPr eaLnBrk="1" hangingPunct="1"/>
            <a:r>
              <a:rPr lang="en-US" altLang="en-US"/>
              <a:t>Average Waiting Time: (0+3+6)/3 = 3 (compared to 17)</a:t>
            </a:r>
          </a:p>
          <a:p>
            <a:pPr eaLnBrk="1" hangingPunct="1"/>
            <a:r>
              <a:rPr lang="en-US" altLang="en-US"/>
              <a:t>Average Completion Time: (3+6+30)/3 = 13 (compared to 27)</a:t>
            </a:r>
          </a:p>
        </p:txBody>
      </p:sp>
      <p:grpSp>
        <p:nvGrpSpPr>
          <p:cNvPr id="24580" name="Group 11"/>
          <p:cNvGrpSpPr>
            <a:grpSpLocks/>
          </p:cNvGrpSpPr>
          <p:nvPr/>
        </p:nvGrpSpPr>
        <p:grpSpPr bwMode="auto">
          <a:xfrm>
            <a:off x="5774435" y="3129637"/>
            <a:ext cx="3858117" cy="887867"/>
            <a:chOff x="5816600" y="3505200"/>
            <a:chExt cx="5487100" cy="1262438"/>
          </a:xfrm>
        </p:grpSpPr>
        <p:sp>
          <p:nvSpPr>
            <p:cNvPr id="4" name="Rectangle 3"/>
            <p:cNvSpPr/>
            <p:nvPr/>
          </p:nvSpPr>
          <p:spPr bwMode="auto">
            <a:xfrm>
              <a:off x="7645400" y="3505200"/>
              <a:ext cx="3276600" cy="685633"/>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eaLnBrk="0" hangingPunct="0">
                <a:defRPr/>
              </a:pPr>
              <a:r>
                <a:rPr lang="en-US" sz="2250" dirty="0">
                  <a:solidFill>
                    <a:schemeClr val="tx1"/>
                  </a:solidFill>
                  <a:sym typeface="Helvetica Neue Light" charset="0"/>
                </a:rPr>
                <a:t>P1</a:t>
              </a:r>
            </a:p>
          </p:txBody>
        </p:sp>
        <p:sp>
          <p:nvSpPr>
            <p:cNvPr id="5" name="Rectangle 4"/>
            <p:cNvSpPr/>
            <p:nvPr/>
          </p:nvSpPr>
          <p:spPr bwMode="auto">
            <a:xfrm>
              <a:off x="5969000" y="3505200"/>
              <a:ext cx="838200" cy="685633"/>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eaLnBrk="0" hangingPunct="0">
                <a:defRPr/>
              </a:pPr>
              <a:r>
                <a:rPr lang="en-US" sz="2250" dirty="0">
                  <a:solidFill>
                    <a:schemeClr val="tx1"/>
                  </a:solidFill>
                  <a:sym typeface="Helvetica Neue Light" charset="0"/>
                </a:rPr>
                <a:t>P2</a:t>
              </a:r>
            </a:p>
          </p:txBody>
        </p:sp>
        <p:sp>
          <p:nvSpPr>
            <p:cNvPr id="7" name="Rectangle 6"/>
            <p:cNvSpPr/>
            <p:nvPr/>
          </p:nvSpPr>
          <p:spPr bwMode="auto">
            <a:xfrm>
              <a:off x="6807200" y="3505200"/>
              <a:ext cx="838200" cy="685633"/>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eaLnBrk="0" hangingPunct="0">
                <a:defRPr/>
              </a:pPr>
              <a:r>
                <a:rPr lang="en-US" sz="2250" dirty="0">
                  <a:solidFill>
                    <a:schemeClr val="tx1"/>
                  </a:solidFill>
                  <a:sym typeface="Helvetica Neue Light" charset="0"/>
                </a:rPr>
                <a:t>P3</a:t>
              </a:r>
            </a:p>
          </p:txBody>
        </p:sp>
        <p:sp>
          <p:nvSpPr>
            <p:cNvPr id="24587" name="TextBox 7"/>
            <p:cNvSpPr txBox="1">
              <a:spLocks noChangeArrowheads="1"/>
            </p:cNvSpPr>
            <p:nvPr/>
          </p:nvSpPr>
          <p:spPr bwMode="auto">
            <a:xfrm>
              <a:off x="5816600" y="4267200"/>
              <a:ext cx="433624" cy="5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r>
                <a:rPr lang="en-US" altLang="en-US" sz="1687"/>
                <a:t>0</a:t>
              </a:r>
            </a:p>
          </p:txBody>
        </p:sp>
        <p:sp>
          <p:nvSpPr>
            <p:cNvPr id="24588" name="TextBox 8"/>
            <p:cNvSpPr txBox="1">
              <a:spLocks noChangeArrowheads="1"/>
            </p:cNvSpPr>
            <p:nvPr/>
          </p:nvSpPr>
          <p:spPr bwMode="auto">
            <a:xfrm>
              <a:off x="6664361" y="4267200"/>
              <a:ext cx="433624" cy="5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r>
                <a:rPr lang="en-US" altLang="en-US" sz="1687"/>
                <a:t>3</a:t>
              </a:r>
            </a:p>
          </p:txBody>
        </p:sp>
        <p:sp>
          <p:nvSpPr>
            <p:cNvPr id="24589" name="TextBox 9"/>
            <p:cNvSpPr txBox="1">
              <a:spLocks noChangeArrowheads="1"/>
            </p:cNvSpPr>
            <p:nvPr/>
          </p:nvSpPr>
          <p:spPr bwMode="auto">
            <a:xfrm>
              <a:off x="7426361" y="4262735"/>
              <a:ext cx="433624" cy="5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r>
                <a:rPr lang="en-US" altLang="en-US" sz="1687"/>
                <a:t>6</a:t>
              </a:r>
            </a:p>
          </p:txBody>
        </p:sp>
        <p:sp>
          <p:nvSpPr>
            <p:cNvPr id="24590" name="TextBox 10"/>
            <p:cNvSpPr txBox="1">
              <a:spLocks noChangeArrowheads="1"/>
            </p:cNvSpPr>
            <p:nvPr/>
          </p:nvSpPr>
          <p:spPr bwMode="auto">
            <a:xfrm>
              <a:off x="10699091" y="4262735"/>
              <a:ext cx="604609" cy="5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r>
                <a:rPr lang="en-US" altLang="en-US" sz="1687"/>
                <a:t>30</a:t>
              </a:r>
            </a:p>
          </p:txBody>
        </p:sp>
      </p:grpSp>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05A2E525-0C9B-48D5-9F7C-5E12AEDD3D15}" type="slidenum">
              <a:rPr lang="en-US" smtClean="0"/>
              <a:t>34</a:t>
            </a:fld>
            <a:endParaRPr lang="en-US"/>
          </a:p>
        </p:txBody>
      </p:sp>
    </p:spTree>
    <p:extLst>
      <p:ext uri="{BB962C8B-B14F-4D97-AF65-F5344CB8AC3E}">
        <p14:creationId xmlns:p14="http://schemas.microsoft.com/office/powerpoint/2010/main" val="24577785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normAutofit/>
          </a:bodyPr>
          <a:lstStyle/>
          <a:p>
            <a:pPr eaLnBrk="1" hangingPunct="1"/>
            <a:r>
              <a:rPr lang="en-US" altLang="en-US" dirty="0">
                <a:solidFill>
                  <a:srgbClr val="0070C0"/>
                </a:solidFill>
              </a:rPr>
              <a:t>Scheduling Algorithms: First-Come, First-Served (FCFS)</a:t>
            </a:r>
          </a:p>
        </p:txBody>
      </p:sp>
      <p:sp>
        <p:nvSpPr>
          <p:cNvPr id="25603" name="Content Placeholder 2"/>
          <p:cNvSpPr>
            <a:spLocks noGrp="1"/>
          </p:cNvSpPr>
          <p:nvPr>
            <p:ph idx="1"/>
          </p:nvPr>
        </p:nvSpPr>
        <p:spPr/>
        <p:txBody>
          <a:bodyPr>
            <a:normAutofit/>
          </a:bodyPr>
          <a:lstStyle/>
          <a:p>
            <a:pPr eaLnBrk="1" hangingPunct="1"/>
            <a:r>
              <a:rPr lang="en-US" altLang="en-US" dirty="0"/>
              <a:t>Average Waiting Time: (0+3+6)/3 = 3 (compared to 17)</a:t>
            </a:r>
          </a:p>
          <a:p>
            <a:pPr eaLnBrk="1" hangingPunct="1"/>
            <a:r>
              <a:rPr lang="en-US" altLang="en-US" dirty="0"/>
              <a:t>Average Completion Time: (3+6+30)/3 = 13 (compared to 27)</a:t>
            </a:r>
          </a:p>
          <a:p>
            <a:pPr eaLnBrk="1" hangingPunct="1"/>
            <a:r>
              <a:rPr lang="en-US" altLang="en-US" dirty="0"/>
              <a:t>FIFO Pros and Cons:</a:t>
            </a:r>
          </a:p>
          <a:p>
            <a:pPr lvl="1" eaLnBrk="1" hangingPunct="1"/>
            <a:r>
              <a:rPr lang="en-US" altLang="en-US" dirty="0"/>
              <a:t>Simple (+)</a:t>
            </a:r>
          </a:p>
          <a:p>
            <a:pPr lvl="1" eaLnBrk="1" hangingPunct="1"/>
            <a:r>
              <a:rPr lang="en-US" altLang="en-US" dirty="0"/>
              <a:t>Short jobs get stuck behind long ones (-)</a:t>
            </a:r>
          </a:p>
          <a:p>
            <a:pPr lvl="2" eaLnBrk="1" hangingPunct="1"/>
            <a:r>
              <a:rPr lang="en-US" altLang="en-US" dirty="0"/>
              <a:t>If all you’re buying is milk, doesn’t it always seem like you are stuck behind a cart full of many items</a:t>
            </a:r>
          </a:p>
          <a:p>
            <a:pPr lvl="1" eaLnBrk="1" hangingPunct="1"/>
            <a:r>
              <a:rPr lang="en-US" altLang="en-US" dirty="0"/>
              <a:t>Performance is highly dependent on the order in which jobs arrive (-)</a:t>
            </a:r>
          </a:p>
        </p:txBody>
      </p:sp>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05A2E525-0C9B-48D5-9F7C-5E12AEDD3D15}" type="slidenum">
              <a:rPr lang="en-US" smtClean="0"/>
              <a:t>35</a:t>
            </a:fld>
            <a:endParaRPr lang="en-US"/>
          </a:p>
        </p:txBody>
      </p:sp>
    </p:spTree>
    <p:extLst>
      <p:ext uri="{BB962C8B-B14F-4D97-AF65-F5344CB8AC3E}">
        <p14:creationId xmlns:p14="http://schemas.microsoft.com/office/powerpoint/2010/main" val="33996771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r>
              <a:rPr lang="en-US" altLang="en-US" dirty="0">
                <a:solidFill>
                  <a:srgbClr val="0070C0"/>
                </a:solidFill>
              </a:rPr>
              <a:t>Round Robin (RR) Scheduling</a:t>
            </a:r>
          </a:p>
        </p:txBody>
      </p:sp>
      <p:sp>
        <p:nvSpPr>
          <p:cNvPr id="28675" name="Content Placeholder 2"/>
          <p:cNvSpPr>
            <a:spLocks noGrp="1"/>
          </p:cNvSpPr>
          <p:nvPr>
            <p:ph idx="1"/>
          </p:nvPr>
        </p:nvSpPr>
        <p:spPr/>
        <p:txBody>
          <a:bodyPr>
            <a:normAutofit fontScale="92500" lnSpcReduction="20000"/>
          </a:bodyPr>
          <a:lstStyle/>
          <a:p>
            <a:pPr eaLnBrk="1" hangingPunct="1"/>
            <a:r>
              <a:rPr lang="en-US" altLang="en-US" dirty="0">
                <a:solidFill>
                  <a:schemeClr val="accent6">
                    <a:lumMod val="75000"/>
                  </a:schemeClr>
                </a:solidFill>
              </a:rPr>
              <a:t>FCFS Scheme</a:t>
            </a:r>
            <a:r>
              <a:rPr lang="en-US" altLang="en-US" dirty="0"/>
              <a:t>: Potentially bad for short jobs!</a:t>
            </a:r>
          </a:p>
          <a:p>
            <a:pPr lvl="1" eaLnBrk="1" hangingPunct="1"/>
            <a:r>
              <a:rPr lang="en-US" altLang="en-US" dirty="0"/>
              <a:t>Depends on submit order</a:t>
            </a:r>
          </a:p>
          <a:p>
            <a:pPr lvl="1" eaLnBrk="1" hangingPunct="1"/>
            <a:r>
              <a:rPr lang="en-US" altLang="en-US" dirty="0"/>
              <a:t>If you are first in line at the supermarket with milk, you don’t care who is behind you; on the other hand…</a:t>
            </a:r>
          </a:p>
          <a:p>
            <a:pPr eaLnBrk="1" hangingPunct="1"/>
            <a:r>
              <a:rPr lang="en-US" altLang="en-US" dirty="0">
                <a:solidFill>
                  <a:schemeClr val="accent6">
                    <a:lumMod val="75000"/>
                  </a:schemeClr>
                </a:solidFill>
              </a:rPr>
              <a:t>Round Robin Scheme</a:t>
            </a:r>
          </a:p>
          <a:p>
            <a:pPr lvl="1" eaLnBrk="1" hangingPunct="1"/>
            <a:r>
              <a:rPr lang="en-US" altLang="en-US" dirty="0"/>
              <a:t>Each process gets a small unit of CPU time (time quantum)</a:t>
            </a:r>
          </a:p>
          <a:p>
            <a:pPr lvl="2" eaLnBrk="1" hangingPunct="1"/>
            <a:r>
              <a:rPr lang="en-US" altLang="en-US" dirty="0"/>
              <a:t>Usually 10-100 </a:t>
            </a:r>
            <a:r>
              <a:rPr lang="en-US" altLang="en-US" dirty="0" err="1"/>
              <a:t>ms</a:t>
            </a:r>
            <a:endParaRPr lang="en-US" altLang="en-US" dirty="0"/>
          </a:p>
          <a:p>
            <a:pPr lvl="1" eaLnBrk="1" hangingPunct="1"/>
            <a:r>
              <a:rPr lang="en-US" altLang="en-US" dirty="0"/>
              <a:t>After quantum expires, the process is preempted and added to the end of the ready queue</a:t>
            </a:r>
          </a:p>
          <a:p>
            <a:pPr lvl="1" eaLnBrk="1" hangingPunct="1"/>
            <a:r>
              <a:rPr lang="en-US" altLang="en-US" dirty="0"/>
              <a:t>Suppose N processes in ready queue and time quantum is Q </a:t>
            </a:r>
            <a:r>
              <a:rPr lang="en-US" altLang="en-US" dirty="0" err="1"/>
              <a:t>ms</a:t>
            </a:r>
            <a:r>
              <a:rPr lang="en-US" altLang="en-US" dirty="0"/>
              <a:t>:</a:t>
            </a:r>
          </a:p>
          <a:p>
            <a:pPr lvl="2" eaLnBrk="1" hangingPunct="1"/>
            <a:r>
              <a:rPr lang="en-US" altLang="en-US" dirty="0"/>
              <a:t>Each process gets 1/N of the CPU time</a:t>
            </a:r>
          </a:p>
          <a:p>
            <a:pPr lvl="2" eaLnBrk="1" hangingPunct="1"/>
            <a:r>
              <a:rPr lang="en-US" altLang="en-US" dirty="0"/>
              <a:t>In chunks of at most Q </a:t>
            </a:r>
            <a:r>
              <a:rPr lang="en-US" altLang="en-US" dirty="0" err="1"/>
              <a:t>ms</a:t>
            </a:r>
            <a:endParaRPr lang="en-US" altLang="en-US" dirty="0"/>
          </a:p>
          <a:p>
            <a:pPr lvl="2" eaLnBrk="1" hangingPunct="1"/>
            <a:r>
              <a:rPr lang="en-US" altLang="en-US" dirty="0"/>
              <a:t>What is the maximum wait time for each process?</a:t>
            </a:r>
          </a:p>
          <a:p>
            <a:pPr lvl="3" eaLnBrk="1" hangingPunct="1"/>
            <a:r>
              <a:rPr lang="en-US" altLang="en-US" dirty="0"/>
              <a:t>No process waits more than (n-1)q time units</a:t>
            </a:r>
          </a:p>
        </p:txBody>
      </p:sp>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05A2E525-0C9B-48D5-9F7C-5E12AEDD3D15}" type="slidenum">
              <a:rPr lang="en-US" smtClean="0"/>
              <a:t>36</a:t>
            </a:fld>
            <a:endParaRPr lang="en-US"/>
          </a:p>
        </p:txBody>
      </p:sp>
    </p:spTree>
    <p:extLst>
      <p:ext uri="{BB962C8B-B14F-4D97-AF65-F5344CB8AC3E}">
        <p14:creationId xmlns:p14="http://schemas.microsoft.com/office/powerpoint/2010/main" val="31527055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pPr eaLnBrk="1" hangingPunct="1"/>
            <a:r>
              <a:rPr lang="en-US" altLang="en-US" dirty="0">
                <a:solidFill>
                  <a:srgbClr val="0070C0"/>
                </a:solidFill>
              </a:rPr>
              <a:t>Round Robin (RR) Scheduling</a:t>
            </a:r>
          </a:p>
        </p:txBody>
      </p:sp>
      <p:sp>
        <p:nvSpPr>
          <p:cNvPr id="30723" name="Content Placeholder 2"/>
          <p:cNvSpPr>
            <a:spLocks noGrp="1"/>
          </p:cNvSpPr>
          <p:nvPr>
            <p:ph idx="1"/>
          </p:nvPr>
        </p:nvSpPr>
        <p:spPr/>
        <p:txBody>
          <a:bodyPr>
            <a:normAutofit fontScale="85000" lnSpcReduction="10000"/>
          </a:bodyPr>
          <a:lstStyle/>
          <a:p>
            <a:pPr eaLnBrk="1" hangingPunct="1"/>
            <a:r>
              <a:rPr lang="en-US" altLang="en-US" dirty="0"/>
              <a:t>Round Robin Scheme</a:t>
            </a:r>
          </a:p>
          <a:p>
            <a:pPr lvl="1" eaLnBrk="1" hangingPunct="1"/>
            <a:r>
              <a:rPr lang="en-US" altLang="en-US" dirty="0"/>
              <a:t>Each process gets a small unit of CPU time (time quantum)</a:t>
            </a:r>
          </a:p>
          <a:p>
            <a:pPr lvl="2" eaLnBrk="1" hangingPunct="1"/>
            <a:r>
              <a:rPr lang="en-US" altLang="en-US" dirty="0"/>
              <a:t>Usually 10-100 </a:t>
            </a:r>
            <a:r>
              <a:rPr lang="en-US" altLang="en-US" dirty="0" err="1"/>
              <a:t>ms</a:t>
            </a:r>
            <a:endParaRPr lang="en-US" altLang="en-US" dirty="0"/>
          </a:p>
          <a:p>
            <a:pPr lvl="1" eaLnBrk="1" hangingPunct="1"/>
            <a:r>
              <a:rPr lang="en-US" altLang="en-US" dirty="0"/>
              <a:t>After quantum expires, the process is preempted and added to the end of the ready queue</a:t>
            </a:r>
          </a:p>
          <a:p>
            <a:pPr lvl="1" eaLnBrk="1" hangingPunct="1"/>
            <a:r>
              <a:rPr lang="en-US" altLang="en-US" dirty="0"/>
              <a:t>Suppose N processes in ready queue and time quantum is Q </a:t>
            </a:r>
            <a:r>
              <a:rPr lang="en-US" altLang="en-US" dirty="0" err="1"/>
              <a:t>ms</a:t>
            </a:r>
            <a:r>
              <a:rPr lang="en-US" altLang="en-US" dirty="0"/>
              <a:t>:</a:t>
            </a:r>
          </a:p>
          <a:p>
            <a:pPr lvl="2" eaLnBrk="1" hangingPunct="1"/>
            <a:r>
              <a:rPr lang="en-US" altLang="en-US" dirty="0"/>
              <a:t>Each process gets 1/N of the CPU time</a:t>
            </a:r>
          </a:p>
          <a:p>
            <a:pPr lvl="2" eaLnBrk="1" hangingPunct="1"/>
            <a:r>
              <a:rPr lang="en-US" altLang="en-US" dirty="0"/>
              <a:t>In chunks of at most Q </a:t>
            </a:r>
            <a:r>
              <a:rPr lang="en-US" altLang="en-US" dirty="0" err="1"/>
              <a:t>ms</a:t>
            </a:r>
            <a:endParaRPr lang="en-US" altLang="en-US" dirty="0"/>
          </a:p>
          <a:p>
            <a:pPr lvl="2" eaLnBrk="1" hangingPunct="1"/>
            <a:r>
              <a:rPr lang="en-US" altLang="en-US" dirty="0"/>
              <a:t>What is the maximum wait time for each process?</a:t>
            </a:r>
          </a:p>
          <a:p>
            <a:pPr lvl="3" eaLnBrk="1" hangingPunct="1"/>
            <a:r>
              <a:rPr lang="en-US" altLang="en-US" dirty="0"/>
              <a:t>No process waits more than (n-1)q time units</a:t>
            </a:r>
          </a:p>
          <a:p>
            <a:pPr eaLnBrk="1" hangingPunct="1"/>
            <a:r>
              <a:rPr lang="en-US" altLang="en-US" dirty="0"/>
              <a:t>Performance Depends on Size of Q</a:t>
            </a:r>
          </a:p>
          <a:p>
            <a:pPr lvl="1" eaLnBrk="1" hangingPunct="1"/>
            <a:r>
              <a:rPr lang="en-US" altLang="en-US" dirty="0"/>
              <a:t>Small Q =&gt; interleaved</a:t>
            </a:r>
          </a:p>
          <a:p>
            <a:pPr lvl="1" eaLnBrk="1" hangingPunct="1"/>
            <a:r>
              <a:rPr lang="en-US" altLang="en-US" dirty="0"/>
              <a:t>Large Q is like </a:t>
            </a:r>
            <a:r>
              <a:rPr lang="en-US" altLang="en-US" dirty="0">
                <a:solidFill>
                  <a:srgbClr val="FF0000"/>
                </a:solidFill>
              </a:rPr>
              <a:t>FCFS</a:t>
            </a:r>
          </a:p>
          <a:p>
            <a:pPr lvl="1" eaLnBrk="1" hangingPunct="1"/>
            <a:r>
              <a:rPr lang="en-US" altLang="en-US" dirty="0"/>
              <a:t>Q must be large with respect to context switch time, otherwise overhead is too high (spending most of your time context switching!)</a:t>
            </a:r>
          </a:p>
        </p:txBody>
      </p:sp>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05A2E525-0C9B-48D5-9F7C-5E12AEDD3D15}" type="slidenum">
              <a:rPr lang="en-US" smtClean="0"/>
              <a:t>37</a:t>
            </a:fld>
            <a:endParaRPr lang="en-US"/>
          </a:p>
        </p:txBody>
      </p:sp>
    </p:spTree>
    <p:extLst>
      <p:ext uri="{BB962C8B-B14F-4D97-AF65-F5344CB8AC3E}">
        <p14:creationId xmlns:p14="http://schemas.microsoft.com/office/powerpoint/2010/main" val="23759260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normAutofit/>
          </a:bodyPr>
          <a:lstStyle/>
          <a:p>
            <a:pPr eaLnBrk="1" hangingPunct="1"/>
            <a:r>
              <a:rPr lang="en-US" altLang="en-US" dirty="0">
                <a:solidFill>
                  <a:srgbClr val="0070C0"/>
                </a:solidFill>
              </a:rPr>
              <a:t>Example of RR with Time Quantum = 4</a:t>
            </a:r>
          </a:p>
        </p:txBody>
      </p:sp>
      <p:sp>
        <p:nvSpPr>
          <p:cNvPr id="31747" name="Rectangle 3"/>
          <p:cNvSpPr>
            <a:spLocks noGrp="1" noChangeArrowheads="1"/>
          </p:cNvSpPr>
          <p:nvPr>
            <p:ph idx="1"/>
          </p:nvPr>
        </p:nvSpPr>
        <p:spPr/>
        <p:txBody>
          <a:bodyPr>
            <a:normAutofit fontScale="92500" lnSpcReduction="20000"/>
          </a:bodyPr>
          <a:lstStyle/>
          <a:p>
            <a:pPr>
              <a:buNone/>
              <a:tabLst>
                <a:tab pos="2222297" algn="ctr"/>
                <a:tab pos="3997010" algn="ctr"/>
              </a:tabLst>
            </a:pPr>
            <a:r>
              <a:rPr lang="en-US" altLang="en-US"/>
              <a:t>		</a:t>
            </a:r>
            <a:r>
              <a:rPr lang="en-US" altLang="en-US" u="sng"/>
              <a:t>Process</a:t>
            </a:r>
            <a:r>
              <a:rPr lang="en-US" altLang="en-US"/>
              <a:t>	</a:t>
            </a:r>
            <a:r>
              <a:rPr lang="en-US" altLang="en-US" u="sng"/>
              <a:t>Burst Time</a:t>
            </a:r>
          </a:p>
          <a:p>
            <a:pPr>
              <a:buNone/>
              <a:tabLst>
                <a:tab pos="2222297" algn="ctr"/>
                <a:tab pos="3997010" algn="ctr"/>
              </a:tabLst>
            </a:pPr>
            <a:r>
              <a:rPr lang="en-US" altLang="en-US" i="1"/>
              <a:t>		P</a:t>
            </a:r>
            <a:r>
              <a:rPr lang="en-US" altLang="en-US" i="1" baseline="-25000"/>
              <a:t>1	</a:t>
            </a:r>
            <a:r>
              <a:rPr lang="en-US" altLang="en-US"/>
              <a:t>24</a:t>
            </a:r>
          </a:p>
          <a:p>
            <a:pPr>
              <a:buNone/>
              <a:tabLst>
                <a:tab pos="2222297" algn="ctr"/>
                <a:tab pos="3997010" algn="ctr"/>
              </a:tabLst>
            </a:pPr>
            <a:r>
              <a:rPr lang="en-US" altLang="en-US"/>
              <a:t>		 </a:t>
            </a:r>
            <a:r>
              <a:rPr lang="en-US" altLang="en-US" i="1"/>
              <a:t>P</a:t>
            </a:r>
            <a:r>
              <a:rPr lang="en-US" altLang="en-US" i="1" baseline="-25000"/>
              <a:t>2	  </a:t>
            </a:r>
            <a:r>
              <a:rPr lang="en-US" altLang="en-US"/>
              <a:t>3</a:t>
            </a:r>
          </a:p>
          <a:p>
            <a:pPr>
              <a:buNone/>
              <a:tabLst>
                <a:tab pos="2222297" algn="ctr"/>
                <a:tab pos="3997010" algn="ctr"/>
              </a:tabLst>
            </a:pPr>
            <a:r>
              <a:rPr lang="en-US" altLang="en-US"/>
              <a:t>		 </a:t>
            </a:r>
            <a:r>
              <a:rPr lang="en-US" altLang="en-US" i="1"/>
              <a:t>P</a:t>
            </a:r>
            <a:r>
              <a:rPr lang="en-US" altLang="en-US" i="1" baseline="-25000"/>
              <a:t>3	  </a:t>
            </a:r>
            <a:r>
              <a:rPr lang="en-US" altLang="en-US"/>
              <a:t>3</a:t>
            </a:r>
          </a:p>
          <a:p>
            <a:pPr>
              <a:buNone/>
              <a:tabLst>
                <a:tab pos="2222297" algn="ctr"/>
                <a:tab pos="3997010" algn="ctr"/>
              </a:tabLst>
            </a:pPr>
            <a:r>
              <a:rPr lang="en-US" altLang="en-US"/>
              <a:t>		</a:t>
            </a:r>
          </a:p>
          <a:p>
            <a:pPr>
              <a:tabLst>
                <a:tab pos="2222297" algn="ctr"/>
                <a:tab pos="3997010" algn="ctr"/>
              </a:tabLst>
            </a:pPr>
            <a:r>
              <a:rPr lang="en-US" altLang="en-US"/>
              <a:t>The Gantt chart is: </a:t>
            </a:r>
            <a:br>
              <a:rPr lang="en-US" altLang="en-US"/>
            </a:br>
            <a:br>
              <a:rPr lang="en-US" altLang="en-US"/>
            </a:br>
            <a:br>
              <a:rPr lang="en-US" altLang="en-US"/>
            </a:br>
            <a:br>
              <a:rPr lang="en-US" altLang="en-US"/>
            </a:br>
            <a:br>
              <a:rPr lang="en-US" altLang="en-US"/>
            </a:br>
            <a:br>
              <a:rPr lang="en-US" altLang="en-US"/>
            </a:br>
            <a:endParaRPr lang="en-US" altLang="en-US"/>
          </a:p>
        </p:txBody>
      </p:sp>
      <p:grpSp>
        <p:nvGrpSpPr>
          <p:cNvPr id="31748" name="Group 27"/>
          <p:cNvGrpSpPr>
            <a:grpSpLocks/>
          </p:cNvGrpSpPr>
          <p:nvPr/>
        </p:nvGrpSpPr>
        <p:grpSpPr bwMode="auto">
          <a:xfrm>
            <a:off x="3316774" y="4434417"/>
            <a:ext cx="4855143" cy="1035170"/>
            <a:chOff x="1047" y="2640"/>
            <a:chExt cx="3058" cy="652"/>
          </a:xfrm>
        </p:grpSpPr>
        <p:grpSp>
          <p:nvGrpSpPr>
            <p:cNvPr id="31752" name="Group 14"/>
            <p:cNvGrpSpPr>
              <a:grpSpLocks/>
            </p:cNvGrpSpPr>
            <p:nvPr/>
          </p:nvGrpSpPr>
          <p:grpSpPr bwMode="auto">
            <a:xfrm>
              <a:off x="1152" y="2640"/>
              <a:ext cx="2842" cy="384"/>
              <a:chOff x="1152" y="2736"/>
              <a:chExt cx="2304" cy="288"/>
            </a:xfrm>
          </p:grpSpPr>
          <p:sp>
            <p:nvSpPr>
              <p:cNvPr id="31762" name="Rectangle 4"/>
              <p:cNvSpPr>
                <a:spLocks noChangeArrowheads="1"/>
              </p:cNvSpPr>
              <p:nvPr/>
            </p:nvSpPr>
            <p:spPr bwMode="auto">
              <a:xfrm>
                <a:off x="1152" y="2736"/>
                <a:ext cx="288" cy="288"/>
              </a:xfrm>
              <a:prstGeom prst="rect">
                <a:avLst/>
              </a:prstGeom>
              <a:solidFill>
                <a:schemeClr val="bg1"/>
              </a:solidFill>
              <a:ln w="9525">
                <a:solidFill>
                  <a:schemeClr val="tx1"/>
                </a:solidFill>
                <a:miter lim="800000"/>
                <a:headEnd/>
                <a:tailEnd/>
              </a:ln>
            </p:spPr>
            <p:txBody>
              <a:bodyPr wrap="none" anchor="ct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r>
                  <a:rPr lang="en-US" altLang="en-US" sz="2400">
                    <a:latin typeface="Helvetica" panose="020B0604020202020204" pitchFamily="34" charset="0"/>
                  </a:rPr>
                  <a:t>P</a:t>
                </a:r>
                <a:r>
                  <a:rPr lang="en-US" altLang="en-US" sz="2400" baseline="-25000">
                    <a:latin typeface="Helvetica" panose="020B0604020202020204" pitchFamily="34" charset="0"/>
                  </a:rPr>
                  <a:t>1</a:t>
                </a:r>
                <a:endParaRPr lang="en-US" altLang="en-US" sz="2400">
                  <a:latin typeface="Helvetica" panose="020B0604020202020204" pitchFamily="34" charset="0"/>
                </a:endParaRPr>
              </a:p>
            </p:txBody>
          </p:sp>
          <p:sp>
            <p:nvSpPr>
              <p:cNvPr id="31763" name="Rectangle 5"/>
              <p:cNvSpPr>
                <a:spLocks noChangeArrowheads="1"/>
              </p:cNvSpPr>
              <p:nvPr/>
            </p:nvSpPr>
            <p:spPr bwMode="auto">
              <a:xfrm>
                <a:off x="1440" y="2736"/>
                <a:ext cx="288" cy="288"/>
              </a:xfrm>
              <a:prstGeom prst="rect">
                <a:avLst/>
              </a:prstGeom>
              <a:solidFill>
                <a:schemeClr val="bg1"/>
              </a:solidFill>
              <a:ln w="9525">
                <a:solidFill>
                  <a:schemeClr val="tx1"/>
                </a:solidFill>
                <a:miter lim="800000"/>
                <a:headEnd/>
                <a:tailEnd/>
              </a:ln>
            </p:spPr>
            <p:txBody>
              <a:bodyPr wrap="none" anchor="ct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r>
                  <a:rPr lang="en-US" altLang="en-US" sz="2400">
                    <a:latin typeface="Helvetica" panose="020B0604020202020204" pitchFamily="34" charset="0"/>
                  </a:rPr>
                  <a:t>P</a:t>
                </a:r>
                <a:r>
                  <a:rPr lang="en-US" altLang="en-US" sz="2400" baseline="-25000">
                    <a:latin typeface="Helvetica" panose="020B0604020202020204" pitchFamily="34" charset="0"/>
                  </a:rPr>
                  <a:t>2</a:t>
                </a:r>
              </a:p>
            </p:txBody>
          </p:sp>
          <p:sp>
            <p:nvSpPr>
              <p:cNvPr id="31764" name="Rectangle 6"/>
              <p:cNvSpPr>
                <a:spLocks noChangeArrowheads="1"/>
              </p:cNvSpPr>
              <p:nvPr/>
            </p:nvSpPr>
            <p:spPr bwMode="auto">
              <a:xfrm>
                <a:off x="1728" y="2736"/>
                <a:ext cx="288" cy="288"/>
              </a:xfrm>
              <a:prstGeom prst="rect">
                <a:avLst/>
              </a:prstGeom>
              <a:solidFill>
                <a:schemeClr val="bg1"/>
              </a:solidFill>
              <a:ln w="9525">
                <a:solidFill>
                  <a:schemeClr val="tx1"/>
                </a:solidFill>
                <a:miter lim="800000"/>
                <a:headEnd/>
                <a:tailEnd/>
              </a:ln>
            </p:spPr>
            <p:txBody>
              <a:bodyPr wrap="none" anchor="ct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r>
                  <a:rPr lang="en-US" altLang="en-US" sz="2400">
                    <a:latin typeface="Helvetica" panose="020B0604020202020204" pitchFamily="34" charset="0"/>
                  </a:rPr>
                  <a:t>P</a:t>
                </a:r>
                <a:r>
                  <a:rPr lang="en-US" altLang="en-US" sz="2400" baseline="-25000">
                    <a:latin typeface="Helvetica" panose="020B0604020202020204" pitchFamily="34" charset="0"/>
                  </a:rPr>
                  <a:t>3</a:t>
                </a:r>
              </a:p>
            </p:txBody>
          </p:sp>
          <p:sp>
            <p:nvSpPr>
              <p:cNvPr id="31765" name="Rectangle 7"/>
              <p:cNvSpPr>
                <a:spLocks noChangeArrowheads="1"/>
              </p:cNvSpPr>
              <p:nvPr/>
            </p:nvSpPr>
            <p:spPr bwMode="auto">
              <a:xfrm>
                <a:off x="2016" y="2736"/>
                <a:ext cx="288" cy="288"/>
              </a:xfrm>
              <a:prstGeom prst="rect">
                <a:avLst/>
              </a:prstGeom>
              <a:solidFill>
                <a:schemeClr val="bg1"/>
              </a:solidFill>
              <a:ln w="9525">
                <a:solidFill>
                  <a:schemeClr val="tx1"/>
                </a:solidFill>
                <a:miter lim="800000"/>
                <a:headEnd/>
                <a:tailEnd/>
              </a:ln>
            </p:spPr>
            <p:txBody>
              <a:bodyPr wrap="none" anchor="ct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r>
                  <a:rPr lang="en-US" altLang="en-US" sz="2400">
                    <a:latin typeface="Helvetica" panose="020B0604020202020204" pitchFamily="34" charset="0"/>
                  </a:rPr>
                  <a:t>P</a:t>
                </a:r>
                <a:r>
                  <a:rPr lang="en-US" altLang="en-US" sz="2400" baseline="-25000">
                    <a:latin typeface="Helvetica" panose="020B0604020202020204" pitchFamily="34" charset="0"/>
                  </a:rPr>
                  <a:t>1</a:t>
                </a:r>
              </a:p>
            </p:txBody>
          </p:sp>
          <p:sp>
            <p:nvSpPr>
              <p:cNvPr id="31766" name="Rectangle 8"/>
              <p:cNvSpPr>
                <a:spLocks noChangeArrowheads="1"/>
              </p:cNvSpPr>
              <p:nvPr/>
            </p:nvSpPr>
            <p:spPr bwMode="auto">
              <a:xfrm>
                <a:off x="2304" y="2736"/>
                <a:ext cx="288" cy="288"/>
              </a:xfrm>
              <a:prstGeom prst="rect">
                <a:avLst/>
              </a:prstGeom>
              <a:solidFill>
                <a:schemeClr val="bg1"/>
              </a:solidFill>
              <a:ln w="9525">
                <a:solidFill>
                  <a:schemeClr val="tx1"/>
                </a:solidFill>
                <a:miter lim="800000"/>
                <a:headEnd/>
                <a:tailEnd/>
              </a:ln>
            </p:spPr>
            <p:txBody>
              <a:bodyPr wrap="none" anchor="ct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r>
                  <a:rPr lang="en-US" altLang="en-US" sz="2400">
                    <a:latin typeface="Helvetica" panose="020B0604020202020204" pitchFamily="34" charset="0"/>
                  </a:rPr>
                  <a:t>P</a:t>
                </a:r>
                <a:r>
                  <a:rPr lang="en-US" altLang="en-US" sz="2400" baseline="-25000">
                    <a:latin typeface="Helvetica" panose="020B0604020202020204" pitchFamily="34" charset="0"/>
                  </a:rPr>
                  <a:t>1</a:t>
                </a:r>
              </a:p>
            </p:txBody>
          </p:sp>
          <p:sp>
            <p:nvSpPr>
              <p:cNvPr id="31767" name="Rectangle 9"/>
              <p:cNvSpPr>
                <a:spLocks noChangeArrowheads="1"/>
              </p:cNvSpPr>
              <p:nvPr/>
            </p:nvSpPr>
            <p:spPr bwMode="auto">
              <a:xfrm>
                <a:off x="2592" y="2736"/>
                <a:ext cx="288" cy="288"/>
              </a:xfrm>
              <a:prstGeom prst="rect">
                <a:avLst/>
              </a:prstGeom>
              <a:solidFill>
                <a:schemeClr val="bg1"/>
              </a:solidFill>
              <a:ln w="9525">
                <a:solidFill>
                  <a:schemeClr val="tx1"/>
                </a:solidFill>
                <a:miter lim="800000"/>
                <a:headEnd/>
                <a:tailEnd/>
              </a:ln>
            </p:spPr>
            <p:txBody>
              <a:bodyPr wrap="none" anchor="ct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r>
                  <a:rPr lang="en-US" altLang="en-US" sz="2400">
                    <a:latin typeface="Helvetica" panose="020B0604020202020204" pitchFamily="34" charset="0"/>
                  </a:rPr>
                  <a:t>P</a:t>
                </a:r>
                <a:r>
                  <a:rPr lang="en-US" altLang="en-US" sz="2400" baseline="-25000">
                    <a:latin typeface="Helvetica" panose="020B0604020202020204" pitchFamily="34" charset="0"/>
                  </a:rPr>
                  <a:t>1</a:t>
                </a:r>
              </a:p>
            </p:txBody>
          </p:sp>
          <p:sp>
            <p:nvSpPr>
              <p:cNvPr id="31768" name="Rectangle 10"/>
              <p:cNvSpPr>
                <a:spLocks noChangeArrowheads="1"/>
              </p:cNvSpPr>
              <p:nvPr/>
            </p:nvSpPr>
            <p:spPr bwMode="auto">
              <a:xfrm>
                <a:off x="2880" y="2736"/>
                <a:ext cx="288" cy="288"/>
              </a:xfrm>
              <a:prstGeom prst="rect">
                <a:avLst/>
              </a:prstGeom>
              <a:solidFill>
                <a:schemeClr val="bg1"/>
              </a:solidFill>
              <a:ln w="9525">
                <a:solidFill>
                  <a:schemeClr val="tx1"/>
                </a:solidFill>
                <a:miter lim="800000"/>
                <a:headEnd/>
                <a:tailEnd/>
              </a:ln>
            </p:spPr>
            <p:txBody>
              <a:bodyPr wrap="none" anchor="ct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r>
                  <a:rPr lang="en-US" altLang="en-US" sz="2400">
                    <a:latin typeface="Helvetica" panose="020B0604020202020204" pitchFamily="34" charset="0"/>
                  </a:rPr>
                  <a:t>P</a:t>
                </a:r>
                <a:r>
                  <a:rPr lang="en-US" altLang="en-US" sz="2400" baseline="-25000">
                    <a:latin typeface="Helvetica" panose="020B0604020202020204" pitchFamily="34" charset="0"/>
                  </a:rPr>
                  <a:t>1</a:t>
                </a:r>
              </a:p>
            </p:txBody>
          </p:sp>
          <p:sp>
            <p:nvSpPr>
              <p:cNvPr id="31769" name="Rectangle 11"/>
              <p:cNvSpPr>
                <a:spLocks noChangeArrowheads="1"/>
              </p:cNvSpPr>
              <p:nvPr/>
            </p:nvSpPr>
            <p:spPr bwMode="auto">
              <a:xfrm>
                <a:off x="3168" y="2736"/>
                <a:ext cx="288" cy="288"/>
              </a:xfrm>
              <a:prstGeom prst="rect">
                <a:avLst/>
              </a:prstGeom>
              <a:solidFill>
                <a:schemeClr val="bg1"/>
              </a:solidFill>
              <a:ln w="9525">
                <a:solidFill>
                  <a:schemeClr val="tx1"/>
                </a:solidFill>
                <a:miter lim="800000"/>
                <a:headEnd/>
                <a:tailEnd/>
              </a:ln>
            </p:spPr>
            <p:txBody>
              <a:bodyPr wrap="none" anchor="ct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r>
                  <a:rPr lang="en-US" altLang="en-US" sz="2400">
                    <a:latin typeface="Helvetica" panose="020B0604020202020204" pitchFamily="34" charset="0"/>
                  </a:rPr>
                  <a:t>P</a:t>
                </a:r>
                <a:r>
                  <a:rPr lang="en-US" altLang="en-US" sz="2400" baseline="-25000">
                    <a:latin typeface="Helvetica" panose="020B0604020202020204" pitchFamily="34" charset="0"/>
                  </a:rPr>
                  <a:t>1</a:t>
                </a:r>
              </a:p>
            </p:txBody>
          </p:sp>
        </p:grpSp>
        <p:sp>
          <p:nvSpPr>
            <p:cNvPr id="31753" name="Text Box 15"/>
            <p:cNvSpPr txBox="1">
              <a:spLocks noChangeArrowheads="1"/>
            </p:cNvSpPr>
            <p:nvPr/>
          </p:nvSpPr>
          <p:spPr bwMode="auto">
            <a:xfrm>
              <a:off x="1047" y="2994"/>
              <a:ext cx="22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spcBef>
                  <a:spcPct val="50000"/>
                </a:spcBef>
              </a:pPr>
              <a:r>
                <a:rPr lang="en-US" altLang="en-US" sz="2400">
                  <a:latin typeface="Helvetica" panose="020B0604020202020204" pitchFamily="34" charset="0"/>
                </a:rPr>
                <a:t>0</a:t>
              </a:r>
            </a:p>
          </p:txBody>
        </p:sp>
        <p:sp>
          <p:nvSpPr>
            <p:cNvPr id="31754" name="Text Box 16"/>
            <p:cNvSpPr txBox="1">
              <a:spLocks noChangeArrowheads="1"/>
            </p:cNvSpPr>
            <p:nvPr/>
          </p:nvSpPr>
          <p:spPr bwMode="auto">
            <a:xfrm>
              <a:off x="1386" y="3001"/>
              <a:ext cx="19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spcBef>
                  <a:spcPct val="50000"/>
                </a:spcBef>
              </a:pPr>
              <a:r>
                <a:rPr lang="en-US" altLang="en-US" sz="2400">
                  <a:latin typeface="Helvetica" panose="020B0604020202020204" pitchFamily="34" charset="0"/>
                </a:rPr>
                <a:t>4</a:t>
              </a:r>
            </a:p>
          </p:txBody>
        </p:sp>
        <p:sp>
          <p:nvSpPr>
            <p:cNvPr id="31755" name="Text Box 17"/>
            <p:cNvSpPr txBox="1">
              <a:spLocks noChangeArrowheads="1"/>
            </p:cNvSpPr>
            <p:nvPr/>
          </p:nvSpPr>
          <p:spPr bwMode="auto">
            <a:xfrm>
              <a:off x="1761" y="3001"/>
              <a:ext cx="22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spcBef>
                  <a:spcPct val="50000"/>
                </a:spcBef>
              </a:pPr>
              <a:r>
                <a:rPr lang="en-US" altLang="en-US" sz="2400">
                  <a:latin typeface="Helvetica" panose="020B0604020202020204" pitchFamily="34" charset="0"/>
                </a:rPr>
                <a:t>7</a:t>
              </a:r>
            </a:p>
          </p:txBody>
        </p:sp>
        <p:sp>
          <p:nvSpPr>
            <p:cNvPr id="31756" name="Text Box 18"/>
            <p:cNvSpPr txBox="1">
              <a:spLocks noChangeArrowheads="1"/>
            </p:cNvSpPr>
            <p:nvPr/>
          </p:nvSpPr>
          <p:spPr bwMode="auto">
            <a:xfrm>
              <a:off x="2033" y="2995"/>
              <a:ext cx="33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spcBef>
                  <a:spcPct val="50000"/>
                </a:spcBef>
              </a:pPr>
              <a:r>
                <a:rPr lang="en-US" altLang="en-US" sz="2400">
                  <a:latin typeface="Helvetica" panose="020B0604020202020204" pitchFamily="34" charset="0"/>
                </a:rPr>
                <a:t>10</a:t>
              </a:r>
            </a:p>
          </p:txBody>
        </p:sp>
        <p:sp>
          <p:nvSpPr>
            <p:cNvPr id="31757" name="Text Box 19"/>
            <p:cNvSpPr txBox="1">
              <a:spLocks noChangeArrowheads="1"/>
            </p:cNvSpPr>
            <p:nvPr/>
          </p:nvSpPr>
          <p:spPr bwMode="auto">
            <a:xfrm>
              <a:off x="2421" y="2995"/>
              <a:ext cx="33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spcBef>
                  <a:spcPct val="50000"/>
                </a:spcBef>
              </a:pPr>
              <a:r>
                <a:rPr lang="en-US" altLang="en-US" sz="2400">
                  <a:latin typeface="Helvetica" panose="020B0604020202020204" pitchFamily="34" charset="0"/>
                </a:rPr>
                <a:t>14</a:t>
              </a:r>
            </a:p>
          </p:txBody>
        </p:sp>
        <p:sp>
          <p:nvSpPr>
            <p:cNvPr id="31758" name="Text Box 20"/>
            <p:cNvSpPr txBox="1">
              <a:spLocks noChangeArrowheads="1"/>
            </p:cNvSpPr>
            <p:nvPr/>
          </p:nvSpPr>
          <p:spPr bwMode="auto">
            <a:xfrm>
              <a:off x="2757" y="2995"/>
              <a:ext cx="33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spcBef>
                  <a:spcPct val="50000"/>
                </a:spcBef>
              </a:pPr>
              <a:r>
                <a:rPr lang="en-US" altLang="en-US" sz="2400">
                  <a:latin typeface="Helvetica" panose="020B0604020202020204" pitchFamily="34" charset="0"/>
                </a:rPr>
                <a:t>18</a:t>
              </a:r>
            </a:p>
          </p:txBody>
        </p:sp>
        <p:sp>
          <p:nvSpPr>
            <p:cNvPr id="31759" name="Text Box 21"/>
            <p:cNvSpPr txBox="1">
              <a:spLocks noChangeArrowheads="1"/>
            </p:cNvSpPr>
            <p:nvPr/>
          </p:nvSpPr>
          <p:spPr bwMode="auto">
            <a:xfrm>
              <a:off x="3053" y="2995"/>
              <a:ext cx="33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spcBef>
                  <a:spcPct val="50000"/>
                </a:spcBef>
              </a:pPr>
              <a:r>
                <a:rPr lang="en-US" altLang="en-US" sz="2400">
                  <a:latin typeface="Helvetica" panose="020B0604020202020204" pitchFamily="34" charset="0"/>
                </a:rPr>
                <a:t>22</a:t>
              </a:r>
            </a:p>
          </p:txBody>
        </p:sp>
        <p:sp>
          <p:nvSpPr>
            <p:cNvPr id="31760" name="Text Box 22"/>
            <p:cNvSpPr txBox="1">
              <a:spLocks noChangeArrowheads="1"/>
            </p:cNvSpPr>
            <p:nvPr/>
          </p:nvSpPr>
          <p:spPr bwMode="auto">
            <a:xfrm>
              <a:off x="3437" y="2995"/>
              <a:ext cx="33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spcBef>
                  <a:spcPct val="50000"/>
                </a:spcBef>
              </a:pPr>
              <a:r>
                <a:rPr lang="en-US" altLang="en-US" sz="2400">
                  <a:latin typeface="Helvetica" panose="020B0604020202020204" pitchFamily="34" charset="0"/>
                </a:rPr>
                <a:t>26</a:t>
              </a:r>
            </a:p>
          </p:txBody>
        </p:sp>
        <p:sp>
          <p:nvSpPr>
            <p:cNvPr id="31761" name="Text Box 24"/>
            <p:cNvSpPr txBox="1">
              <a:spLocks noChangeArrowheads="1"/>
            </p:cNvSpPr>
            <p:nvPr/>
          </p:nvSpPr>
          <p:spPr bwMode="auto">
            <a:xfrm>
              <a:off x="3773" y="2995"/>
              <a:ext cx="33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spcBef>
                  <a:spcPct val="50000"/>
                </a:spcBef>
              </a:pPr>
              <a:r>
                <a:rPr lang="en-US" altLang="en-US" sz="2400">
                  <a:latin typeface="Helvetica" panose="020B0604020202020204" pitchFamily="34" charset="0"/>
                </a:rPr>
                <a:t>30</a:t>
              </a:r>
            </a:p>
          </p:txBody>
        </p:sp>
      </p:grpSp>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05A2E525-0C9B-48D5-9F7C-5E12AEDD3D15}" type="slidenum">
              <a:rPr lang="en-US" smtClean="0"/>
              <a:t>38</a:t>
            </a:fld>
            <a:endParaRPr lang="en-US"/>
          </a:p>
        </p:txBody>
      </p:sp>
    </p:spTree>
    <p:extLst>
      <p:ext uri="{BB962C8B-B14F-4D97-AF65-F5344CB8AC3E}">
        <p14:creationId xmlns:p14="http://schemas.microsoft.com/office/powerpoint/2010/main" val="34847525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normAutofit/>
          </a:bodyPr>
          <a:lstStyle/>
          <a:p>
            <a:pPr eaLnBrk="1" hangingPunct="1"/>
            <a:r>
              <a:rPr lang="en-US" altLang="en-US" dirty="0">
                <a:solidFill>
                  <a:srgbClr val="0070C0"/>
                </a:solidFill>
              </a:rPr>
              <a:t>Example of RR with Time Quantum = 4</a:t>
            </a:r>
          </a:p>
        </p:txBody>
      </p:sp>
      <p:sp>
        <p:nvSpPr>
          <p:cNvPr id="32771" name="Rectangle 3"/>
          <p:cNvSpPr>
            <a:spLocks noGrp="1" noChangeArrowheads="1"/>
          </p:cNvSpPr>
          <p:nvPr>
            <p:ph idx="1"/>
          </p:nvPr>
        </p:nvSpPr>
        <p:spPr/>
        <p:txBody>
          <a:bodyPr>
            <a:noAutofit/>
          </a:bodyPr>
          <a:lstStyle/>
          <a:p>
            <a:pPr>
              <a:buNone/>
              <a:tabLst>
                <a:tab pos="2222297" algn="ctr"/>
                <a:tab pos="3997010" algn="ctr"/>
              </a:tabLst>
            </a:pPr>
            <a:r>
              <a:rPr lang="en-US" altLang="en-US" sz="1400" u="sng" dirty="0"/>
              <a:t>Process</a:t>
            </a:r>
            <a:r>
              <a:rPr lang="en-US" altLang="en-US" sz="1400" dirty="0"/>
              <a:t> </a:t>
            </a:r>
            <a:r>
              <a:rPr lang="en-US" altLang="en-US" sz="1400" u="sng" dirty="0"/>
              <a:t>Burst Time</a:t>
            </a:r>
          </a:p>
          <a:p>
            <a:pPr>
              <a:buNone/>
              <a:tabLst>
                <a:tab pos="2222297" algn="ctr"/>
                <a:tab pos="3997010" algn="ctr"/>
              </a:tabLst>
            </a:pPr>
            <a:r>
              <a:rPr lang="en-US" altLang="en-US" sz="1400" i="1" dirty="0"/>
              <a:t>P</a:t>
            </a:r>
            <a:r>
              <a:rPr lang="en-US" altLang="en-US" sz="1400" i="1" baseline="-25000" dirty="0"/>
              <a:t>1		</a:t>
            </a:r>
            <a:r>
              <a:rPr lang="en-US" altLang="en-US" sz="1400" dirty="0"/>
              <a:t>24</a:t>
            </a:r>
          </a:p>
          <a:p>
            <a:pPr>
              <a:buNone/>
              <a:tabLst>
                <a:tab pos="2222297" algn="ctr"/>
                <a:tab pos="3997010" algn="ctr"/>
              </a:tabLst>
            </a:pPr>
            <a:r>
              <a:rPr lang="en-US" altLang="en-US" sz="1400" i="1" dirty="0"/>
              <a:t>P</a:t>
            </a:r>
            <a:r>
              <a:rPr lang="en-US" altLang="en-US" sz="1400" i="1" baseline="-25000" dirty="0"/>
              <a:t>2		</a:t>
            </a:r>
            <a:r>
              <a:rPr lang="en-US" altLang="en-US" sz="1400" dirty="0"/>
              <a:t>3</a:t>
            </a:r>
          </a:p>
          <a:p>
            <a:pPr>
              <a:buNone/>
              <a:tabLst>
                <a:tab pos="2222297" algn="ctr"/>
                <a:tab pos="3997010" algn="ctr"/>
              </a:tabLst>
            </a:pPr>
            <a:r>
              <a:rPr lang="en-US" altLang="en-US" sz="1400" i="1" dirty="0"/>
              <a:t>P</a:t>
            </a:r>
            <a:r>
              <a:rPr lang="en-US" altLang="en-US" sz="1400" i="1" baseline="-25000" dirty="0"/>
              <a:t>3		</a:t>
            </a:r>
            <a:r>
              <a:rPr lang="en-US" altLang="en-US" sz="1400" dirty="0"/>
              <a:t>3</a:t>
            </a:r>
          </a:p>
          <a:p>
            <a:pPr>
              <a:buNone/>
              <a:tabLst>
                <a:tab pos="2222297" algn="ctr"/>
                <a:tab pos="3997010" algn="ctr"/>
              </a:tabLst>
            </a:pPr>
            <a:r>
              <a:rPr lang="en-US" altLang="en-US" sz="1400" dirty="0"/>
              <a:t>		</a:t>
            </a:r>
          </a:p>
          <a:p>
            <a:pPr>
              <a:tabLst>
                <a:tab pos="2222297" algn="ctr"/>
                <a:tab pos="3997010" algn="ctr"/>
              </a:tabLst>
            </a:pPr>
            <a:r>
              <a:rPr lang="en-US" altLang="en-US" sz="1400" dirty="0"/>
              <a:t>Waiting Time:</a:t>
            </a:r>
          </a:p>
          <a:p>
            <a:pPr lvl="1">
              <a:tabLst>
                <a:tab pos="2222297" algn="ctr"/>
                <a:tab pos="3997010" algn="ctr"/>
              </a:tabLst>
            </a:pPr>
            <a:r>
              <a:rPr lang="en-US" altLang="en-US" sz="1200" dirty="0"/>
              <a:t>P1: (10-4) = 6</a:t>
            </a:r>
          </a:p>
          <a:p>
            <a:pPr lvl="1">
              <a:tabLst>
                <a:tab pos="2222297" algn="ctr"/>
                <a:tab pos="3997010" algn="ctr"/>
              </a:tabLst>
            </a:pPr>
            <a:r>
              <a:rPr lang="en-US" altLang="en-US" sz="1200" dirty="0"/>
              <a:t>P2: (4-0) = 4</a:t>
            </a:r>
          </a:p>
          <a:p>
            <a:pPr lvl="1">
              <a:tabLst>
                <a:tab pos="2222297" algn="ctr"/>
                <a:tab pos="3997010" algn="ctr"/>
              </a:tabLst>
            </a:pPr>
            <a:r>
              <a:rPr lang="en-US" altLang="en-US" sz="1200" dirty="0"/>
              <a:t>P3: (7-0) = 7</a:t>
            </a:r>
          </a:p>
          <a:p>
            <a:pPr>
              <a:tabLst>
                <a:tab pos="2222297" algn="ctr"/>
                <a:tab pos="3997010" algn="ctr"/>
              </a:tabLst>
            </a:pPr>
            <a:r>
              <a:rPr lang="en-US" altLang="en-US" sz="1400" dirty="0"/>
              <a:t>Completion Time:</a:t>
            </a:r>
          </a:p>
          <a:p>
            <a:pPr lvl="1">
              <a:tabLst>
                <a:tab pos="2222297" algn="ctr"/>
                <a:tab pos="3997010" algn="ctr"/>
              </a:tabLst>
            </a:pPr>
            <a:r>
              <a:rPr lang="en-US" altLang="en-US" sz="1200" dirty="0"/>
              <a:t>P1: 30</a:t>
            </a:r>
          </a:p>
          <a:p>
            <a:pPr lvl="1">
              <a:tabLst>
                <a:tab pos="2222297" algn="ctr"/>
                <a:tab pos="3997010" algn="ctr"/>
              </a:tabLst>
            </a:pPr>
            <a:r>
              <a:rPr lang="en-US" altLang="en-US" sz="1200" dirty="0"/>
              <a:t>P2: 7</a:t>
            </a:r>
          </a:p>
          <a:p>
            <a:pPr lvl="1">
              <a:tabLst>
                <a:tab pos="2222297" algn="ctr"/>
                <a:tab pos="3997010" algn="ctr"/>
              </a:tabLst>
            </a:pPr>
            <a:r>
              <a:rPr lang="en-US" altLang="en-US" sz="1200" dirty="0"/>
              <a:t>P3: 10</a:t>
            </a:r>
          </a:p>
          <a:p>
            <a:pPr>
              <a:tabLst>
                <a:tab pos="2222297" algn="ctr"/>
                <a:tab pos="3997010" algn="ctr"/>
              </a:tabLst>
            </a:pPr>
            <a:r>
              <a:rPr lang="en-US" altLang="en-US" sz="1400" dirty="0"/>
              <a:t>Average Waiting Time: (6 + 4 + 7)/3= 5.67</a:t>
            </a:r>
          </a:p>
          <a:p>
            <a:pPr>
              <a:tabLst>
                <a:tab pos="2222297" algn="ctr"/>
                <a:tab pos="3997010" algn="ctr"/>
              </a:tabLst>
            </a:pPr>
            <a:r>
              <a:rPr lang="en-US" altLang="en-US" sz="1400" dirty="0"/>
              <a:t>Average Completion Time: (30+7+10)/3=15.67</a:t>
            </a:r>
          </a:p>
        </p:txBody>
      </p:sp>
      <p:grpSp>
        <p:nvGrpSpPr>
          <p:cNvPr id="32772" name="Group 27"/>
          <p:cNvGrpSpPr>
            <a:grpSpLocks/>
          </p:cNvGrpSpPr>
          <p:nvPr/>
        </p:nvGrpSpPr>
        <p:grpSpPr bwMode="auto">
          <a:xfrm>
            <a:off x="5743253" y="2867538"/>
            <a:ext cx="4854032" cy="1035171"/>
            <a:chOff x="1047" y="2640"/>
            <a:chExt cx="3058" cy="652"/>
          </a:xfrm>
        </p:grpSpPr>
        <p:grpSp>
          <p:nvGrpSpPr>
            <p:cNvPr id="32776" name="Group 14"/>
            <p:cNvGrpSpPr>
              <a:grpSpLocks/>
            </p:cNvGrpSpPr>
            <p:nvPr/>
          </p:nvGrpSpPr>
          <p:grpSpPr bwMode="auto">
            <a:xfrm>
              <a:off x="1152" y="2640"/>
              <a:ext cx="2842" cy="384"/>
              <a:chOff x="1152" y="2736"/>
              <a:chExt cx="2304" cy="288"/>
            </a:xfrm>
          </p:grpSpPr>
          <p:sp>
            <p:nvSpPr>
              <p:cNvPr id="32786" name="Rectangle 4"/>
              <p:cNvSpPr>
                <a:spLocks noChangeArrowheads="1"/>
              </p:cNvSpPr>
              <p:nvPr/>
            </p:nvSpPr>
            <p:spPr bwMode="auto">
              <a:xfrm>
                <a:off x="1152" y="2736"/>
                <a:ext cx="288" cy="288"/>
              </a:xfrm>
              <a:prstGeom prst="rect">
                <a:avLst/>
              </a:prstGeom>
              <a:solidFill>
                <a:schemeClr val="bg1"/>
              </a:solidFill>
              <a:ln w="9525">
                <a:solidFill>
                  <a:schemeClr val="tx1"/>
                </a:solidFill>
                <a:miter lim="800000"/>
                <a:headEnd/>
                <a:tailEnd/>
              </a:ln>
            </p:spPr>
            <p:txBody>
              <a:bodyPr wrap="none" anchor="ct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r>
                  <a:rPr lang="en-US" altLang="en-US" sz="2400">
                    <a:latin typeface="Helvetica" panose="020B0604020202020204" pitchFamily="34" charset="0"/>
                  </a:rPr>
                  <a:t>P</a:t>
                </a:r>
                <a:r>
                  <a:rPr lang="en-US" altLang="en-US" sz="2400" baseline="-25000">
                    <a:latin typeface="Helvetica" panose="020B0604020202020204" pitchFamily="34" charset="0"/>
                  </a:rPr>
                  <a:t>1</a:t>
                </a:r>
                <a:endParaRPr lang="en-US" altLang="en-US" sz="2400">
                  <a:latin typeface="Helvetica" panose="020B0604020202020204" pitchFamily="34" charset="0"/>
                </a:endParaRPr>
              </a:p>
            </p:txBody>
          </p:sp>
          <p:sp>
            <p:nvSpPr>
              <p:cNvPr id="32787" name="Rectangle 5"/>
              <p:cNvSpPr>
                <a:spLocks noChangeArrowheads="1"/>
              </p:cNvSpPr>
              <p:nvPr/>
            </p:nvSpPr>
            <p:spPr bwMode="auto">
              <a:xfrm>
                <a:off x="1440" y="2736"/>
                <a:ext cx="288" cy="288"/>
              </a:xfrm>
              <a:prstGeom prst="rect">
                <a:avLst/>
              </a:prstGeom>
              <a:solidFill>
                <a:schemeClr val="bg1"/>
              </a:solidFill>
              <a:ln w="9525">
                <a:solidFill>
                  <a:schemeClr val="tx1"/>
                </a:solidFill>
                <a:miter lim="800000"/>
                <a:headEnd/>
                <a:tailEnd/>
              </a:ln>
            </p:spPr>
            <p:txBody>
              <a:bodyPr wrap="none" anchor="ct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r>
                  <a:rPr lang="en-US" altLang="en-US" sz="2400">
                    <a:latin typeface="Helvetica" panose="020B0604020202020204" pitchFamily="34" charset="0"/>
                  </a:rPr>
                  <a:t>P</a:t>
                </a:r>
                <a:r>
                  <a:rPr lang="en-US" altLang="en-US" sz="2400" baseline="-25000">
                    <a:latin typeface="Helvetica" panose="020B0604020202020204" pitchFamily="34" charset="0"/>
                  </a:rPr>
                  <a:t>2</a:t>
                </a:r>
              </a:p>
            </p:txBody>
          </p:sp>
          <p:sp>
            <p:nvSpPr>
              <p:cNvPr id="32788" name="Rectangle 6"/>
              <p:cNvSpPr>
                <a:spLocks noChangeArrowheads="1"/>
              </p:cNvSpPr>
              <p:nvPr/>
            </p:nvSpPr>
            <p:spPr bwMode="auto">
              <a:xfrm>
                <a:off x="1728" y="2736"/>
                <a:ext cx="288" cy="288"/>
              </a:xfrm>
              <a:prstGeom prst="rect">
                <a:avLst/>
              </a:prstGeom>
              <a:solidFill>
                <a:schemeClr val="bg1"/>
              </a:solidFill>
              <a:ln w="9525">
                <a:solidFill>
                  <a:schemeClr val="tx1"/>
                </a:solidFill>
                <a:miter lim="800000"/>
                <a:headEnd/>
                <a:tailEnd/>
              </a:ln>
            </p:spPr>
            <p:txBody>
              <a:bodyPr wrap="none" anchor="ct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r>
                  <a:rPr lang="en-US" altLang="en-US" sz="2400">
                    <a:latin typeface="Helvetica" panose="020B0604020202020204" pitchFamily="34" charset="0"/>
                  </a:rPr>
                  <a:t>P</a:t>
                </a:r>
                <a:r>
                  <a:rPr lang="en-US" altLang="en-US" sz="2400" baseline="-25000">
                    <a:latin typeface="Helvetica" panose="020B0604020202020204" pitchFamily="34" charset="0"/>
                  </a:rPr>
                  <a:t>3</a:t>
                </a:r>
              </a:p>
            </p:txBody>
          </p:sp>
          <p:sp>
            <p:nvSpPr>
              <p:cNvPr id="32789" name="Rectangle 7"/>
              <p:cNvSpPr>
                <a:spLocks noChangeArrowheads="1"/>
              </p:cNvSpPr>
              <p:nvPr/>
            </p:nvSpPr>
            <p:spPr bwMode="auto">
              <a:xfrm>
                <a:off x="2016" y="2736"/>
                <a:ext cx="288" cy="288"/>
              </a:xfrm>
              <a:prstGeom prst="rect">
                <a:avLst/>
              </a:prstGeom>
              <a:solidFill>
                <a:schemeClr val="bg1"/>
              </a:solidFill>
              <a:ln w="9525">
                <a:solidFill>
                  <a:schemeClr val="tx1"/>
                </a:solidFill>
                <a:miter lim="800000"/>
                <a:headEnd/>
                <a:tailEnd/>
              </a:ln>
            </p:spPr>
            <p:txBody>
              <a:bodyPr wrap="none" anchor="ct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r>
                  <a:rPr lang="en-US" altLang="en-US" sz="2400">
                    <a:latin typeface="Helvetica" panose="020B0604020202020204" pitchFamily="34" charset="0"/>
                  </a:rPr>
                  <a:t>P</a:t>
                </a:r>
                <a:r>
                  <a:rPr lang="en-US" altLang="en-US" sz="2400" baseline="-25000">
                    <a:latin typeface="Helvetica" panose="020B0604020202020204" pitchFamily="34" charset="0"/>
                  </a:rPr>
                  <a:t>1</a:t>
                </a:r>
              </a:p>
            </p:txBody>
          </p:sp>
          <p:sp>
            <p:nvSpPr>
              <p:cNvPr id="32790" name="Rectangle 8"/>
              <p:cNvSpPr>
                <a:spLocks noChangeArrowheads="1"/>
              </p:cNvSpPr>
              <p:nvPr/>
            </p:nvSpPr>
            <p:spPr bwMode="auto">
              <a:xfrm>
                <a:off x="2304" y="2736"/>
                <a:ext cx="288" cy="288"/>
              </a:xfrm>
              <a:prstGeom prst="rect">
                <a:avLst/>
              </a:prstGeom>
              <a:solidFill>
                <a:schemeClr val="bg1"/>
              </a:solidFill>
              <a:ln w="9525">
                <a:solidFill>
                  <a:schemeClr val="tx1"/>
                </a:solidFill>
                <a:miter lim="800000"/>
                <a:headEnd/>
                <a:tailEnd/>
              </a:ln>
            </p:spPr>
            <p:txBody>
              <a:bodyPr wrap="none" anchor="ct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r>
                  <a:rPr lang="en-US" altLang="en-US" sz="2400">
                    <a:latin typeface="Helvetica" panose="020B0604020202020204" pitchFamily="34" charset="0"/>
                  </a:rPr>
                  <a:t>P</a:t>
                </a:r>
                <a:r>
                  <a:rPr lang="en-US" altLang="en-US" sz="2400" baseline="-25000">
                    <a:latin typeface="Helvetica" panose="020B0604020202020204" pitchFamily="34" charset="0"/>
                  </a:rPr>
                  <a:t>1</a:t>
                </a:r>
              </a:p>
            </p:txBody>
          </p:sp>
          <p:sp>
            <p:nvSpPr>
              <p:cNvPr id="32791" name="Rectangle 9"/>
              <p:cNvSpPr>
                <a:spLocks noChangeArrowheads="1"/>
              </p:cNvSpPr>
              <p:nvPr/>
            </p:nvSpPr>
            <p:spPr bwMode="auto">
              <a:xfrm>
                <a:off x="2592" y="2736"/>
                <a:ext cx="288" cy="288"/>
              </a:xfrm>
              <a:prstGeom prst="rect">
                <a:avLst/>
              </a:prstGeom>
              <a:solidFill>
                <a:schemeClr val="bg1"/>
              </a:solidFill>
              <a:ln w="9525">
                <a:solidFill>
                  <a:schemeClr val="tx1"/>
                </a:solidFill>
                <a:miter lim="800000"/>
                <a:headEnd/>
                <a:tailEnd/>
              </a:ln>
            </p:spPr>
            <p:txBody>
              <a:bodyPr wrap="none" anchor="ct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r>
                  <a:rPr lang="en-US" altLang="en-US" sz="2400">
                    <a:latin typeface="Helvetica" panose="020B0604020202020204" pitchFamily="34" charset="0"/>
                  </a:rPr>
                  <a:t>P</a:t>
                </a:r>
                <a:r>
                  <a:rPr lang="en-US" altLang="en-US" sz="2400" baseline="-25000">
                    <a:latin typeface="Helvetica" panose="020B0604020202020204" pitchFamily="34" charset="0"/>
                  </a:rPr>
                  <a:t>1</a:t>
                </a:r>
              </a:p>
            </p:txBody>
          </p:sp>
          <p:sp>
            <p:nvSpPr>
              <p:cNvPr id="32792" name="Rectangle 10"/>
              <p:cNvSpPr>
                <a:spLocks noChangeArrowheads="1"/>
              </p:cNvSpPr>
              <p:nvPr/>
            </p:nvSpPr>
            <p:spPr bwMode="auto">
              <a:xfrm>
                <a:off x="2880" y="2736"/>
                <a:ext cx="288" cy="288"/>
              </a:xfrm>
              <a:prstGeom prst="rect">
                <a:avLst/>
              </a:prstGeom>
              <a:solidFill>
                <a:schemeClr val="bg1"/>
              </a:solidFill>
              <a:ln w="9525">
                <a:solidFill>
                  <a:schemeClr val="tx1"/>
                </a:solidFill>
                <a:miter lim="800000"/>
                <a:headEnd/>
                <a:tailEnd/>
              </a:ln>
            </p:spPr>
            <p:txBody>
              <a:bodyPr wrap="none" anchor="ct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r>
                  <a:rPr lang="en-US" altLang="en-US" sz="2400">
                    <a:latin typeface="Helvetica" panose="020B0604020202020204" pitchFamily="34" charset="0"/>
                  </a:rPr>
                  <a:t>P</a:t>
                </a:r>
                <a:r>
                  <a:rPr lang="en-US" altLang="en-US" sz="2400" baseline="-25000">
                    <a:latin typeface="Helvetica" panose="020B0604020202020204" pitchFamily="34" charset="0"/>
                  </a:rPr>
                  <a:t>1</a:t>
                </a:r>
              </a:p>
            </p:txBody>
          </p:sp>
          <p:sp>
            <p:nvSpPr>
              <p:cNvPr id="32793" name="Rectangle 11"/>
              <p:cNvSpPr>
                <a:spLocks noChangeArrowheads="1"/>
              </p:cNvSpPr>
              <p:nvPr/>
            </p:nvSpPr>
            <p:spPr bwMode="auto">
              <a:xfrm>
                <a:off x="3168" y="2736"/>
                <a:ext cx="288" cy="288"/>
              </a:xfrm>
              <a:prstGeom prst="rect">
                <a:avLst/>
              </a:prstGeom>
              <a:solidFill>
                <a:schemeClr val="bg1"/>
              </a:solidFill>
              <a:ln w="9525">
                <a:solidFill>
                  <a:schemeClr val="tx1"/>
                </a:solidFill>
                <a:miter lim="800000"/>
                <a:headEnd/>
                <a:tailEnd/>
              </a:ln>
            </p:spPr>
            <p:txBody>
              <a:bodyPr wrap="none" anchor="ct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r>
                  <a:rPr lang="en-US" altLang="en-US" sz="2400">
                    <a:latin typeface="Helvetica" panose="020B0604020202020204" pitchFamily="34" charset="0"/>
                  </a:rPr>
                  <a:t>P</a:t>
                </a:r>
                <a:r>
                  <a:rPr lang="en-US" altLang="en-US" sz="2400" baseline="-25000">
                    <a:latin typeface="Helvetica" panose="020B0604020202020204" pitchFamily="34" charset="0"/>
                  </a:rPr>
                  <a:t>1</a:t>
                </a:r>
              </a:p>
            </p:txBody>
          </p:sp>
        </p:grpSp>
        <p:sp>
          <p:nvSpPr>
            <p:cNvPr id="32777" name="Text Box 15"/>
            <p:cNvSpPr txBox="1">
              <a:spLocks noChangeArrowheads="1"/>
            </p:cNvSpPr>
            <p:nvPr/>
          </p:nvSpPr>
          <p:spPr bwMode="auto">
            <a:xfrm>
              <a:off x="1047" y="2994"/>
              <a:ext cx="22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spcBef>
                  <a:spcPct val="50000"/>
                </a:spcBef>
              </a:pPr>
              <a:r>
                <a:rPr lang="en-US" altLang="en-US" sz="2400">
                  <a:latin typeface="Helvetica" panose="020B0604020202020204" pitchFamily="34" charset="0"/>
                </a:rPr>
                <a:t>0</a:t>
              </a:r>
            </a:p>
          </p:txBody>
        </p:sp>
        <p:sp>
          <p:nvSpPr>
            <p:cNvPr id="32778" name="Text Box 16"/>
            <p:cNvSpPr txBox="1">
              <a:spLocks noChangeArrowheads="1"/>
            </p:cNvSpPr>
            <p:nvPr/>
          </p:nvSpPr>
          <p:spPr bwMode="auto">
            <a:xfrm>
              <a:off x="1386" y="3001"/>
              <a:ext cx="19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spcBef>
                  <a:spcPct val="50000"/>
                </a:spcBef>
              </a:pPr>
              <a:r>
                <a:rPr lang="en-US" altLang="en-US" sz="2400">
                  <a:latin typeface="Helvetica" panose="020B0604020202020204" pitchFamily="34" charset="0"/>
                </a:rPr>
                <a:t>4</a:t>
              </a:r>
            </a:p>
          </p:txBody>
        </p:sp>
        <p:sp>
          <p:nvSpPr>
            <p:cNvPr id="32779" name="Text Box 17"/>
            <p:cNvSpPr txBox="1">
              <a:spLocks noChangeArrowheads="1"/>
            </p:cNvSpPr>
            <p:nvPr/>
          </p:nvSpPr>
          <p:spPr bwMode="auto">
            <a:xfrm>
              <a:off x="1761" y="3001"/>
              <a:ext cx="22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spcBef>
                  <a:spcPct val="50000"/>
                </a:spcBef>
              </a:pPr>
              <a:r>
                <a:rPr lang="en-US" altLang="en-US" sz="2400">
                  <a:latin typeface="Helvetica" panose="020B0604020202020204" pitchFamily="34" charset="0"/>
                </a:rPr>
                <a:t>7</a:t>
              </a:r>
            </a:p>
          </p:txBody>
        </p:sp>
        <p:sp>
          <p:nvSpPr>
            <p:cNvPr id="32780" name="Text Box 18"/>
            <p:cNvSpPr txBox="1">
              <a:spLocks noChangeArrowheads="1"/>
            </p:cNvSpPr>
            <p:nvPr/>
          </p:nvSpPr>
          <p:spPr bwMode="auto">
            <a:xfrm>
              <a:off x="2033" y="2995"/>
              <a:ext cx="33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spcBef>
                  <a:spcPct val="50000"/>
                </a:spcBef>
              </a:pPr>
              <a:r>
                <a:rPr lang="en-US" altLang="en-US" sz="2400">
                  <a:latin typeface="Helvetica" panose="020B0604020202020204" pitchFamily="34" charset="0"/>
                </a:rPr>
                <a:t>10</a:t>
              </a:r>
            </a:p>
          </p:txBody>
        </p:sp>
        <p:sp>
          <p:nvSpPr>
            <p:cNvPr id="32781" name="Text Box 19"/>
            <p:cNvSpPr txBox="1">
              <a:spLocks noChangeArrowheads="1"/>
            </p:cNvSpPr>
            <p:nvPr/>
          </p:nvSpPr>
          <p:spPr bwMode="auto">
            <a:xfrm>
              <a:off x="2421" y="2995"/>
              <a:ext cx="33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spcBef>
                  <a:spcPct val="50000"/>
                </a:spcBef>
              </a:pPr>
              <a:r>
                <a:rPr lang="en-US" altLang="en-US" sz="2400">
                  <a:latin typeface="Helvetica" panose="020B0604020202020204" pitchFamily="34" charset="0"/>
                </a:rPr>
                <a:t>14</a:t>
              </a:r>
            </a:p>
          </p:txBody>
        </p:sp>
        <p:sp>
          <p:nvSpPr>
            <p:cNvPr id="32782" name="Text Box 20"/>
            <p:cNvSpPr txBox="1">
              <a:spLocks noChangeArrowheads="1"/>
            </p:cNvSpPr>
            <p:nvPr/>
          </p:nvSpPr>
          <p:spPr bwMode="auto">
            <a:xfrm>
              <a:off x="2757" y="2995"/>
              <a:ext cx="33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spcBef>
                  <a:spcPct val="50000"/>
                </a:spcBef>
              </a:pPr>
              <a:r>
                <a:rPr lang="en-US" altLang="en-US" sz="2400">
                  <a:latin typeface="Helvetica" panose="020B0604020202020204" pitchFamily="34" charset="0"/>
                </a:rPr>
                <a:t>18</a:t>
              </a:r>
            </a:p>
          </p:txBody>
        </p:sp>
        <p:sp>
          <p:nvSpPr>
            <p:cNvPr id="32783" name="Text Box 21"/>
            <p:cNvSpPr txBox="1">
              <a:spLocks noChangeArrowheads="1"/>
            </p:cNvSpPr>
            <p:nvPr/>
          </p:nvSpPr>
          <p:spPr bwMode="auto">
            <a:xfrm>
              <a:off x="3053" y="2995"/>
              <a:ext cx="33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spcBef>
                  <a:spcPct val="50000"/>
                </a:spcBef>
              </a:pPr>
              <a:r>
                <a:rPr lang="en-US" altLang="en-US" sz="2400" dirty="0">
                  <a:latin typeface="Helvetica" panose="020B0604020202020204" pitchFamily="34" charset="0"/>
                </a:rPr>
                <a:t>22</a:t>
              </a:r>
            </a:p>
          </p:txBody>
        </p:sp>
        <p:sp>
          <p:nvSpPr>
            <p:cNvPr id="32784" name="Text Box 22"/>
            <p:cNvSpPr txBox="1">
              <a:spLocks noChangeArrowheads="1"/>
            </p:cNvSpPr>
            <p:nvPr/>
          </p:nvSpPr>
          <p:spPr bwMode="auto">
            <a:xfrm>
              <a:off x="3437" y="2995"/>
              <a:ext cx="33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spcBef>
                  <a:spcPct val="50000"/>
                </a:spcBef>
              </a:pPr>
              <a:r>
                <a:rPr lang="en-US" altLang="en-US" sz="2400">
                  <a:latin typeface="Helvetica" panose="020B0604020202020204" pitchFamily="34" charset="0"/>
                </a:rPr>
                <a:t>26</a:t>
              </a:r>
            </a:p>
          </p:txBody>
        </p:sp>
        <p:sp>
          <p:nvSpPr>
            <p:cNvPr id="32785" name="Text Box 24"/>
            <p:cNvSpPr txBox="1">
              <a:spLocks noChangeArrowheads="1"/>
            </p:cNvSpPr>
            <p:nvPr/>
          </p:nvSpPr>
          <p:spPr bwMode="auto">
            <a:xfrm>
              <a:off x="3773" y="2995"/>
              <a:ext cx="33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spcBef>
                  <a:spcPct val="50000"/>
                </a:spcBef>
              </a:pPr>
              <a:r>
                <a:rPr lang="en-US" altLang="en-US" sz="2400">
                  <a:latin typeface="Helvetica" panose="020B0604020202020204" pitchFamily="34" charset="0"/>
                </a:rPr>
                <a:t>30</a:t>
              </a:r>
            </a:p>
          </p:txBody>
        </p:sp>
      </p:grpSp>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05A2E525-0C9B-48D5-9F7C-5E12AEDD3D15}" type="slidenum">
              <a:rPr lang="en-US" smtClean="0"/>
              <a:t>39</a:t>
            </a:fld>
            <a:endParaRPr lang="en-US"/>
          </a:p>
        </p:txBody>
      </p:sp>
    </p:spTree>
    <p:extLst>
      <p:ext uri="{BB962C8B-B14F-4D97-AF65-F5344CB8AC3E}">
        <p14:creationId xmlns:p14="http://schemas.microsoft.com/office/powerpoint/2010/main" val="4037234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0070C0"/>
                </a:solidFill>
              </a:rPr>
              <a:t>Pthreads</a:t>
            </a:r>
            <a:endParaRPr lang="en-US" dirty="0">
              <a:solidFill>
                <a:srgbClr val="0070C0"/>
              </a:solidFill>
            </a:endParaRPr>
          </a:p>
        </p:txBody>
      </p:sp>
      <p:sp>
        <p:nvSpPr>
          <p:cNvPr id="3" name="Content Placeholder 2"/>
          <p:cNvSpPr>
            <a:spLocks noGrp="1"/>
          </p:cNvSpPr>
          <p:nvPr>
            <p:ph idx="1"/>
          </p:nvPr>
        </p:nvSpPr>
        <p:spPr/>
        <p:txBody>
          <a:bodyPr/>
          <a:lstStyle/>
          <a:p>
            <a:r>
              <a:rPr lang="en-US" dirty="0"/>
              <a:t>POSIX threads – the standard for multithreaded programming</a:t>
            </a:r>
          </a:p>
          <a:p>
            <a:endParaRPr lang="en-US" dirty="0"/>
          </a:p>
          <a:p>
            <a:r>
              <a:rPr lang="en-US" dirty="0"/>
              <a:t>Many programming languages and systems have a notion of threading. Not to be confused with OS threads.</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4</a:t>
            </a:fld>
            <a:endParaRPr lang="en-US"/>
          </a:p>
        </p:txBody>
      </p:sp>
    </p:spTree>
    <p:extLst>
      <p:ext uri="{BB962C8B-B14F-4D97-AF65-F5344CB8AC3E}">
        <p14:creationId xmlns:p14="http://schemas.microsoft.com/office/powerpoint/2010/main" val="41484787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normAutofit/>
          </a:bodyPr>
          <a:lstStyle/>
          <a:p>
            <a:pPr eaLnBrk="1" hangingPunct="1"/>
            <a:r>
              <a:rPr lang="en-US" altLang="en-US" sz="3600" dirty="0">
                <a:solidFill>
                  <a:srgbClr val="0070C0"/>
                </a:solidFill>
              </a:rPr>
              <a:t>Turnaround Time Varies With The Time Quantum</a:t>
            </a:r>
          </a:p>
        </p:txBody>
      </p:sp>
      <p:pic>
        <p:nvPicPr>
          <p:cNvPr id="3379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0512" y="1923334"/>
            <a:ext cx="5006206" cy="4122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p:cNvSpPr>
            <a:spLocks noGrp="1"/>
          </p:cNvSpPr>
          <p:nvPr>
            <p:ph type="dt" sz="half" idx="10"/>
          </p:nvPr>
        </p:nvSpPr>
        <p:spPr/>
        <p:txBody>
          <a:bodyPr/>
          <a:lstStyle/>
          <a:p>
            <a:r>
              <a:rPr lang="en-US"/>
              <a:t>CS5250 - 2021/2022 Sem 2</a:t>
            </a:r>
          </a:p>
        </p:txBody>
      </p:sp>
      <p:sp>
        <p:nvSpPr>
          <p:cNvPr id="4" name="Slide Number Placeholder 3"/>
          <p:cNvSpPr>
            <a:spLocks noGrp="1"/>
          </p:cNvSpPr>
          <p:nvPr>
            <p:ph type="sldNum" sz="quarter" idx="12"/>
          </p:nvPr>
        </p:nvSpPr>
        <p:spPr/>
        <p:txBody>
          <a:bodyPr/>
          <a:lstStyle/>
          <a:p>
            <a:fld id="{05A2E525-0C9B-48D5-9F7C-5E12AEDD3D15}" type="slidenum">
              <a:rPr lang="en-US" smtClean="0"/>
              <a:t>40</a:t>
            </a:fld>
            <a:endParaRPr lang="en-US"/>
          </a:p>
        </p:txBody>
      </p:sp>
    </p:spTree>
    <p:extLst>
      <p:ext uri="{BB962C8B-B14F-4D97-AF65-F5344CB8AC3E}">
        <p14:creationId xmlns:p14="http://schemas.microsoft.com/office/powerpoint/2010/main" val="20682650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normAutofit/>
          </a:bodyPr>
          <a:lstStyle/>
          <a:p>
            <a:pPr eaLnBrk="1" hangingPunct="1"/>
            <a:r>
              <a:rPr lang="en-US" altLang="en-US" dirty="0">
                <a:solidFill>
                  <a:srgbClr val="0070C0"/>
                </a:solidFill>
              </a:rPr>
              <a:t>Example of RR with Time Quantum = 20</a:t>
            </a:r>
          </a:p>
        </p:txBody>
      </p:sp>
      <p:sp>
        <p:nvSpPr>
          <p:cNvPr id="34819" name="Rectangle 3"/>
          <p:cNvSpPr>
            <a:spLocks noGrp="1" noChangeArrowheads="1"/>
          </p:cNvSpPr>
          <p:nvPr>
            <p:ph idx="1"/>
          </p:nvPr>
        </p:nvSpPr>
        <p:spPr>
          <a:xfrm>
            <a:off x="838200" y="1785551"/>
            <a:ext cx="10515600" cy="4391411"/>
          </a:xfrm>
        </p:spPr>
        <p:txBody>
          <a:bodyPr>
            <a:normAutofit fontScale="70000" lnSpcReduction="20000"/>
          </a:bodyPr>
          <a:lstStyle/>
          <a:p>
            <a:pPr>
              <a:tabLst>
                <a:tab pos="2222297" algn="ctr"/>
                <a:tab pos="3997010" algn="ctr"/>
              </a:tabLst>
            </a:pPr>
            <a:r>
              <a:rPr lang="en-US" altLang="en-US" dirty="0"/>
              <a:t>Waiting Time:</a:t>
            </a:r>
          </a:p>
          <a:p>
            <a:pPr lvl="1">
              <a:tabLst>
                <a:tab pos="2222297" algn="ctr"/>
                <a:tab pos="3997010" algn="ctr"/>
              </a:tabLst>
            </a:pPr>
            <a:r>
              <a:rPr lang="en-US" altLang="en-US" dirty="0"/>
              <a:t>P1: (68-20)+(112-88) = 72</a:t>
            </a:r>
          </a:p>
          <a:p>
            <a:pPr lvl="1">
              <a:tabLst>
                <a:tab pos="2222297" algn="ctr"/>
                <a:tab pos="3997010" algn="ctr"/>
              </a:tabLst>
            </a:pPr>
            <a:r>
              <a:rPr lang="en-US" altLang="en-US" dirty="0"/>
              <a:t>P2: (20-0) = 20</a:t>
            </a:r>
          </a:p>
          <a:p>
            <a:pPr lvl="1">
              <a:tabLst>
                <a:tab pos="2222297" algn="ctr"/>
                <a:tab pos="3997010" algn="ctr"/>
              </a:tabLst>
            </a:pPr>
            <a:r>
              <a:rPr lang="en-US" altLang="en-US" dirty="0"/>
              <a:t>P3: (28-0)+(88-48)+(125-108) = 85</a:t>
            </a:r>
          </a:p>
          <a:p>
            <a:pPr lvl="1">
              <a:tabLst>
                <a:tab pos="2222297" algn="ctr"/>
                <a:tab pos="3997010" algn="ctr"/>
              </a:tabLst>
            </a:pPr>
            <a:r>
              <a:rPr lang="en-US" altLang="en-US" dirty="0"/>
              <a:t>P4: (48-0)+(108-68) = 88</a:t>
            </a:r>
          </a:p>
          <a:p>
            <a:pPr>
              <a:tabLst>
                <a:tab pos="2222297" algn="ctr"/>
                <a:tab pos="3997010" algn="ctr"/>
              </a:tabLst>
            </a:pPr>
            <a:r>
              <a:rPr lang="en-US" altLang="en-US" dirty="0"/>
              <a:t>Completion Time:</a:t>
            </a:r>
          </a:p>
          <a:p>
            <a:pPr lvl="1">
              <a:tabLst>
                <a:tab pos="2222297" algn="ctr"/>
                <a:tab pos="3997010" algn="ctr"/>
              </a:tabLst>
            </a:pPr>
            <a:r>
              <a:rPr lang="en-US" altLang="en-US" dirty="0"/>
              <a:t>P1: 125</a:t>
            </a:r>
          </a:p>
          <a:p>
            <a:pPr lvl="1">
              <a:tabLst>
                <a:tab pos="2222297" algn="ctr"/>
                <a:tab pos="3997010" algn="ctr"/>
              </a:tabLst>
            </a:pPr>
            <a:r>
              <a:rPr lang="en-US" altLang="en-US" dirty="0"/>
              <a:t>P2: 28</a:t>
            </a:r>
          </a:p>
          <a:p>
            <a:pPr lvl="1">
              <a:tabLst>
                <a:tab pos="2222297" algn="ctr"/>
                <a:tab pos="3997010" algn="ctr"/>
              </a:tabLst>
            </a:pPr>
            <a:r>
              <a:rPr lang="en-US" altLang="en-US" dirty="0"/>
              <a:t>P3: 153</a:t>
            </a:r>
          </a:p>
          <a:p>
            <a:pPr lvl="1">
              <a:tabLst>
                <a:tab pos="2222297" algn="ctr"/>
                <a:tab pos="3997010" algn="ctr"/>
              </a:tabLst>
            </a:pPr>
            <a:r>
              <a:rPr lang="en-US" altLang="en-US" dirty="0"/>
              <a:t>P4: 112</a:t>
            </a:r>
          </a:p>
          <a:p>
            <a:pPr>
              <a:tabLst>
                <a:tab pos="2222297" algn="ctr"/>
                <a:tab pos="3997010" algn="ctr"/>
              </a:tabLst>
            </a:pPr>
            <a:r>
              <a:rPr lang="en-US" altLang="en-US" dirty="0"/>
              <a:t>Average Waiting Time: (72+20+85+88)/4 = 66.25</a:t>
            </a:r>
          </a:p>
          <a:p>
            <a:pPr>
              <a:tabLst>
                <a:tab pos="2222297" algn="ctr"/>
                <a:tab pos="3997010" algn="ctr"/>
              </a:tabLst>
            </a:pPr>
            <a:r>
              <a:rPr lang="en-US" altLang="en-US" dirty="0"/>
              <a:t>Average Completion Time: (125+28+153+112)/4 = 104.5</a:t>
            </a:r>
            <a:br>
              <a:rPr lang="en-US" altLang="en-US" dirty="0"/>
            </a:br>
            <a:br>
              <a:rPr lang="en-US" altLang="en-US" dirty="0"/>
            </a:br>
            <a:br>
              <a:rPr lang="en-US" altLang="en-US" dirty="0"/>
            </a:br>
            <a:br>
              <a:rPr lang="en-US" altLang="en-US" dirty="0"/>
            </a:br>
            <a:br>
              <a:rPr lang="en-US" altLang="en-US" dirty="0"/>
            </a:br>
            <a:endParaRPr lang="en-US" altLang="en-US" dirty="0"/>
          </a:p>
        </p:txBody>
      </p:sp>
      <p:pic>
        <p:nvPicPr>
          <p:cNvPr id="34820"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84341" y="2920470"/>
            <a:ext cx="5735595" cy="1223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34821" name="TextBox 23"/>
          <p:cNvSpPr txBox="1">
            <a:spLocks noChangeArrowheads="1"/>
          </p:cNvSpPr>
          <p:nvPr/>
        </p:nvSpPr>
        <p:spPr bwMode="auto">
          <a:xfrm>
            <a:off x="6416407" y="4089605"/>
            <a:ext cx="5041765" cy="265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r>
              <a:rPr lang="en-US" altLang="en-US" sz="1125" dirty="0"/>
              <a:t>A process can finish before the time quantum expires, and release the CPU.</a:t>
            </a:r>
          </a:p>
        </p:txBody>
      </p:sp>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05A2E525-0C9B-48D5-9F7C-5E12AEDD3D15}" type="slidenum">
              <a:rPr lang="en-US" smtClean="0"/>
              <a:t>41</a:t>
            </a:fld>
            <a:endParaRPr lang="en-US"/>
          </a:p>
        </p:txBody>
      </p:sp>
    </p:spTree>
    <p:extLst>
      <p:ext uri="{BB962C8B-B14F-4D97-AF65-F5344CB8AC3E}">
        <p14:creationId xmlns:p14="http://schemas.microsoft.com/office/powerpoint/2010/main" val="8820510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ltLang="en-US" dirty="0">
                <a:solidFill>
                  <a:srgbClr val="0070C0"/>
                </a:solidFill>
              </a:rPr>
              <a:t>RR Summary</a:t>
            </a:r>
          </a:p>
        </p:txBody>
      </p:sp>
      <p:sp>
        <p:nvSpPr>
          <p:cNvPr id="35843" name="Rectangle 3"/>
          <p:cNvSpPr>
            <a:spLocks noGrp="1" noChangeArrowheads="1"/>
          </p:cNvSpPr>
          <p:nvPr>
            <p:ph idx="1"/>
          </p:nvPr>
        </p:nvSpPr>
        <p:spPr>
          <a:xfrm>
            <a:off x="838200" y="1495168"/>
            <a:ext cx="10515600" cy="4681795"/>
          </a:xfrm>
        </p:spPr>
        <p:txBody>
          <a:bodyPr>
            <a:noAutofit/>
          </a:bodyPr>
          <a:lstStyle/>
          <a:p>
            <a:pPr>
              <a:tabLst>
                <a:tab pos="2222297" algn="ctr"/>
                <a:tab pos="3997010" algn="ctr"/>
              </a:tabLst>
            </a:pPr>
            <a:r>
              <a:rPr lang="en-US" altLang="en-US" sz="1200" dirty="0"/>
              <a:t>Pros and Cons:</a:t>
            </a:r>
          </a:p>
          <a:p>
            <a:pPr lvl="1">
              <a:tabLst>
                <a:tab pos="2222297" algn="ctr"/>
                <a:tab pos="3997010" algn="ctr"/>
              </a:tabLst>
            </a:pPr>
            <a:r>
              <a:rPr lang="en-US" altLang="en-US" sz="1100" dirty="0"/>
              <a:t>Better for short jobs (+)</a:t>
            </a:r>
          </a:p>
          <a:p>
            <a:pPr lvl="1">
              <a:tabLst>
                <a:tab pos="2222297" algn="ctr"/>
                <a:tab pos="3997010" algn="ctr"/>
              </a:tabLst>
            </a:pPr>
            <a:r>
              <a:rPr lang="en-US" altLang="en-US" sz="1100" dirty="0"/>
              <a:t>Fair (+)</a:t>
            </a:r>
          </a:p>
          <a:p>
            <a:pPr lvl="1">
              <a:tabLst>
                <a:tab pos="2222297" algn="ctr"/>
                <a:tab pos="3997010" algn="ctr"/>
              </a:tabLst>
            </a:pPr>
            <a:r>
              <a:rPr lang="en-US" altLang="en-US" sz="1100" dirty="0"/>
              <a:t>Context-switching time adds up for long jobs (-)</a:t>
            </a:r>
          </a:p>
          <a:p>
            <a:pPr lvl="2">
              <a:tabLst>
                <a:tab pos="2222297" algn="ctr"/>
                <a:tab pos="3997010" algn="ctr"/>
              </a:tabLst>
            </a:pPr>
            <a:r>
              <a:rPr lang="en-US" altLang="en-US" sz="1050" dirty="0"/>
              <a:t>The previous examples assumed no additional time was needed for context switching – in reality, this would add to wait and completion time without actually progressing a process towards completion.</a:t>
            </a:r>
          </a:p>
          <a:p>
            <a:pPr lvl="2">
              <a:tabLst>
                <a:tab pos="2222297" algn="ctr"/>
                <a:tab pos="3997010" algn="ctr"/>
              </a:tabLst>
            </a:pPr>
            <a:r>
              <a:rPr lang="en-US" altLang="en-US" sz="1050" dirty="0"/>
              <a:t>Remember: the OS consumes resources, too!</a:t>
            </a:r>
          </a:p>
          <a:p>
            <a:pPr>
              <a:tabLst>
                <a:tab pos="2222297" algn="ctr"/>
                <a:tab pos="3997010" algn="ctr"/>
              </a:tabLst>
            </a:pPr>
            <a:r>
              <a:rPr lang="en-US" altLang="en-US" sz="1200" dirty="0"/>
              <a:t>If the chosen quantum is </a:t>
            </a:r>
          </a:p>
          <a:p>
            <a:pPr lvl="1">
              <a:tabLst>
                <a:tab pos="2222297" algn="ctr"/>
                <a:tab pos="3997010" algn="ctr"/>
              </a:tabLst>
            </a:pPr>
            <a:r>
              <a:rPr lang="en-US" altLang="en-US" sz="1100" dirty="0"/>
              <a:t>too large, response time suffers</a:t>
            </a:r>
          </a:p>
          <a:p>
            <a:pPr lvl="1">
              <a:tabLst>
                <a:tab pos="2222297" algn="ctr"/>
                <a:tab pos="3997010" algn="ctr"/>
              </a:tabLst>
            </a:pPr>
            <a:r>
              <a:rPr lang="en-US" altLang="en-US" sz="1100" dirty="0"/>
              <a:t>infinite, performance is the same as FIFO</a:t>
            </a:r>
          </a:p>
          <a:p>
            <a:pPr lvl="1">
              <a:tabLst>
                <a:tab pos="2222297" algn="ctr"/>
                <a:tab pos="3997010" algn="ctr"/>
              </a:tabLst>
            </a:pPr>
            <a:r>
              <a:rPr lang="en-US" altLang="en-US" sz="1100" dirty="0"/>
              <a:t>too small, throughput suffers and percentage overhead grows</a:t>
            </a:r>
          </a:p>
          <a:p>
            <a:pPr>
              <a:tabLst>
                <a:tab pos="2222297" algn="ctr"/>
                <a:tab pos="3997010" algn="ctr"/>
              </a:tabLst>
            </a:pPr>
            <a:r>
              <a:rPr lang="en-US" altLang="en-US" sz="1200" dirty="0"/>
              <a:t>Actual choices of </a:t>
            </a:r>
            <a:r>
              <a:rPr lang="en-US" altLang="en-US" sz="1200" dirty="0" err="1"/>
              <a:t>timeslice</a:t>
            </a:r>
            <a:r>
              <a:rPr lang="en-US" altLang="en-US" sz="1200" dirty="0"/>
              <a:t>:</a:t>
            </a:r>
          </a:p>
          <a:p>
            <a:pPr lvl="1">
              <a:tabLst>
                <a:tab pos="2222297" algn="ctr"/>
                <a:tab pos="3997010" algn="ctr"/>
              </a:tabLst>
            </a:pPr>
            <a:r>
              <a:rPr lang="en-US" altLang="en-US" sz="1100" dirty="0"/>
              <a:t>UNIX: initially 1 second:</a:t>
            </a:r>
          </a:p>
          <a:p>
            <a:pPr lvl="2">
              <a:tabLst>
                <a:tab pos="2222297" algn="ctr"/>
                <a:tab pos="3997010" algn="ctr"/>
              </a:tabLst>
            </a:pPr>
            <a:r>
              <a:rPr lang="en-US" altLang="en-US" sz="1050" dirty="0"/>
              <a:t>Worked when only 1-2 users</a:t>
            </a:r>
          </a:p>
          <a:p>
            <a:pPr lvl="2">
              <a:tabLst>
                <a:tab pos="2222297" algn="ctr"/>
                <a:tab pos="3997010" algn="ctr"/>
              </a:tabLst>
            </a:pPr>
            <a:r>
              <a:rPr lang="en-US" altLang="en-US" sz="1050" dirty="0"/>
              <a:t>If there were 3 compilations going on, it took 3 </a:t>
            </a:r>
            <a:br>
              <a:rPr lang="en-US" altLang="en-US" sz="1050" dirty="0"/>
            </a:br>
            <a:r>
              <a:rPr lang="en-US" altLang="en-US" sz="1050" dirty="0"/>
              <a:t>seconds to echo each keystroke!</a:t>
            </a:r>
          </a:p>
          <a:p>
            <a:pPr lvl="1">
              <a:tabLst>
                <a:tab pos="2222297" algn="ctr"/>
                <a:tab pos="3997010" algn="ctr"/>
              </a:tabLst>
            </a:pPr>
            <a:r>
              <a:rPr lang="en-US" altLang="en-US" sz="1100" dirty="0"/>
              <a:t>In practice, need to balance short-job</a:t>
            </a:r>
            <a:br>
              <a:rPr lang="en-US" altLang="en-US" sz="1100" dirty="0"/>
            </a:br>
            <a:r>
              <a:rPr lang="en-US" altLang="en-US" sz="1100" dirty="0"/>
              <a:t>performance and long-job throughput:</a:t>
            </a:r>
          </a:p>
          <a:p>
            <a:pPr lvl="2">
              <a:tabLst>
                <a:tab pos="2222297" algn="ctr"/>
                <a:tab pos="3997010" algn="ctr"/>
              </a:tabLst>
            </a:pPr>
            <a:r>
              <a:rPr lang="en-US" altLang="en-US" sz="1050" dirty="0"/>
              <a:t>Typical </a:t>
            </a:r>
            <a:r>
              <a:rPr lang="en-US" altLang="en-US" sz="1050" dirty="0" err="1"/>
              <a:t>timeslice</a:t>
            </a:r>
            <a:r>
              <a:rPr lang="en-US" altLang="en-US" sz="1050" dirty="0"/>
              <a:t> </a:t>
            </a:r>
            <a:r>
              <a:rPr lang="en-US" altLang="en-US" sz="1050" dirty="0">
                <a:solidFill>
                  <a:srgbClr val="FF0000"/>
                </a:solidFill>
              </a:rPr>
              <a:t>10ms-100ms</a:t>
            </a:r>
          </a:p>
          <a:p>
            <a:pPr lvl="2">
              <a:tabLst>
                <a:tab pos="2222297" algn="ctr"/>
                <a:tab pos="3997010" algn="ctr"/>
              </a:tabLst>
            </a:pPr>
            <a:r>
              <a:rPr lang="en-US" altLang="en-US" sz="1050" dirty="0"/>
              <a:t>Typical context-switch overhead </a:t>
            </a:r>
            <a:r>
              <a:rPr lang="en-US" altLang="en-US" sz="1050" dirty="0">
                <a:solidFill>
                  <a:srgbClr val="FF0000"/>
                </a:solidFill>
              </a:rPr>
              <a:t>0.1ms – 1ms (about 1%)</a:t>
            </a:r>
            <a:br>
              <a:rPr lang="en-US" altLang="en-US" sz="1050" dirty="0"/>
            </a:br>
            <a:endParaRPr lang="en-US" altLang="en-US" sz="1050" dirty="0"/>
          </a:p>
        </p:txBody>
      </p:sp>
      <p:sp>
        <p:nvSpPr>
          <p:cNvPr id="35845"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953">
                <a:solidFill>
                  <a:srgbClr val="000000"/>
                </a:solidFill>
                <a:latin typeface="Helvetica Neue Light"/>
                <a:ea typeface="ヒラギノ角ゴ ProN W3"/>
                <a:cs typeface="ヒラギノ角ゴ ProN W3"/>
                <a:sym typeface="Helvetica Neue Light"/>
              </a:defRPr>
            </a:lvl1pPr>
            <a:lvl2pPr marL="522368" indent="-200911" eaLnBrk="0" hangingPunct="0">
              <a:defRPr sz="2953">
                <a:solidFill>
                  <a:srgbClr val="000000"/>
                </a:solidFill>
                <a:latin typeface="Helvetica Neue Light"/>
                <a:ea typeface="ヒラギノ角ゴ ProN W3"/>
                <a:cs typeface="ヒラギノ角ゴ ProN W3"/>
                <a:sym typeface="Helvetica Neue Light"/>
              </a:defRPr>
            </a:lvl2pPr>
            <a:lvl3pPr marL="803643" indent="-160729" eaLnBrk="0" hangingPunct="0">
              <a:defRPr sz="2953">
                <a:solidFill>
                  <a:srgbClr val="000000"/>
                </a:solidFill>
                <a:latin typeface="Helvetica Neue Light"/>
                <a:ea typeface="ヒラギノ角ゴ ProN W3"/>
                <a:cs typeface="ヒラギノ角ゴ ProN W3"/>
                <a:sym typeface="Helvetica Neue Light"/>
              </a:defRPr>
            </a:lvl3pPr>
            <a:lvl4pPr marL="1125101" indent="-160729" eaLnBrk="0" hangingPunct="0">
              <a:defRPr sz="2953">
                <a:solidFill>
                  <a:srgbClr val="000000"/>
                </a:solidFill>
                <a:latin typeface="Helvetica Neue Light"/>
                <a:ea typeface="ヒラギノ角ゴ ProN W3"/>
                <a:cs typeface="ヒラギノ角ゴ ProN W3"/>
                <a:sym typeface="Helvetica Neue Light"/>
              </a:defRPr>
            </a:lvl4pPr>
            <a:lvl5pPr marL="1446558" indent="-160729" eaLnBrk="0" hangingPunct="0">
              <a:defRPr sz="2953">
                <a:solidFill>
                  <a:srgbClr val="000000"/>
                </a:solidFill>
                <a:latin typeface="Helvetica Neue Light"/>
                <a:ea typeface="ヒラギノ角ゴ ProN W3"/>
                <a:cs typeface="ヒラギノ角ゴ ProN W3"/>
                <a:sym typeface="Helvetica Neue Light"/>
              </a:defRPr>
            </a:lvl5pPr>
            <a:lvl6pPr marL="1768015" indent="-160729" algn="ctr" eaLnBrk="0" fontAlgn="base" hangingPunct="0">
              <a:spcBef>
                <a:spcPct val="0"/>
              </a:spcBef>
              <a:spcAft>
                <a:spcPct val="0"/>
              </a:spcAft>
              <a:defRPr sz="2953">
                <a:solidFill>
                  <a:srgbClr val="000000"/>
                </a:solidFill>
                <a:latin typeface="Helvetica Neue Light"/>
                <a:ea typeface="ヒラギノ角ゴ ProN W3"/>
                <a:cs typeface="ヒラギノ角ゴ ProN W3"/>
                <a:sym typeface="Helvetica Neue Light"/>
              </a:defRPr>
            </a:lvl6pPr>
            <a:lvl7pPr marL="2089473" indent="-160729" algn="ctr" eaLnBrk="0" fontAlgn="base" hangingPunct="0">
              <a:spcBef>
                <a:spcPct val="0"/>
              </a:spcBef>
              <a:spcAft>
                <a:spcPct val="0"/>
              </a:spcAft>
              <a:defRPr sz="2953">
                <a:solidFill>
                  <a:srgbClr val="000000"/>
                </a:solidFill>
                <a:latin typeface="Helvetica Neue Light"/>
                <a:ea typeface="ヒラギノ角ゴ ProN W3"/>
                <a:cs typeface="ヒラギノ角ゴ ProN W3"/>
                <a:sym typeface="Helvetica Neue Light"/>
              </a:defRPr>
            </a:lvl7pPr>
            <a:lvl8pPr marL="2410930" indent="-160729" algn="ctr" eaLnBrk="0" fontAlgn="base" hangingPunct="0">
              <a:spcBef>
                <a:spcPct val="0"/>
              </a:spcBef>
              <a:spcAft>
                <a:spcPct val="0"/>
              </a:spcAft>
              <a:defRPr sz="2953">
                <a:solidFill>
                  <a:srgbClr val="000000"/>
                </a:solidFill>
                <a:latin typeface="Helvetica Neue Light"/>
                <a:ea typeface="ヒラギノ角ゴ ProN W3"/>
                <a:cs typeface="ヒラギノ角ゴ ProN W3"/>
                <a:sym typeface="Helvetica Neue Light"/>
              </a:defRPr>
            </a:lvl8pPr>
            <a:lvl9pPr marL="2732387" indent="-160729" algn="ctr" eaLnBrk="0" fontAlgn="base" hangingPunct="0">
              <a:spcBef>
                <a:spcPct val="0"/>
              </a:spcBef>
              <a:spcAft>
                <a:spcPct val="0"/>
              </a:spcAft>
              <a:defRPr sz="2953">
                <a:solidFill>
                  <a:srgbClr val="000000"/>
                </a:solidFill>
                <a:latin typeface="Helvetica Neue Light"/>
                <a:ea typeface="ヒラギノ角ゴ ProN W3"/>
                <a:cs typeface="ヒラギノ角ゴ ProN W3"/>
                <a:sym typeface="Helvetica Neue Light"/>
              </a:defRPr>
            </a:lvl9pPr>
          </a:lstStyle>
          <a:p>
            <a:pPr eaLnBrk="1" hangingPunct="1"/>
            <a:r>
              <a:rPr lang="en-US" altLang="en-US" sz="1406">
                <a:latin typeface="Times New Roman" panose="02020603050405020304" pitchFamily="18" charset="0"/>
              </a:rPr>
              <a:t>CS5250 - 2021/2022 Sem 2</a:t>
            </a:r>
          </a:p>
        </p:txBody>
      </p:sp>
      <p:sp>
        <p:nvSpPr>
          <p:cNvPr id="3584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953">
                <a:solidFill>
                  <a:srgbClr val="000000"/>
                </a:solidFill>
                <a:latin typeface="Helvetica Neue Light"/>
                <a:ea typeface="ヒラギノ角ゴ ProN W3"/>
                <a:cs typeface="ヒラギノ角ゴ ProN W3"/>
                <a:sym typeface="Helvetica Neue Light"/>
              </a:defRPr>
            </a:lvl1pPr>
            <a:lvl2pPr marL="522368" indent="-200911" eaLnBrk="0" hangingPunct="0">
              <a:defRPr sz="2953">
                <a:solidFill>
                  <a:srgbClr val="000000"/>
                </a:solidFill>
                <a:latin typeface="Helvetica Neue Light"/>
                <a:ea typeface="ヒラギノ角ゴ ProN W3"/>
                <a:cs typeface="ヒラギノ角ゴ ProN W3"/>
                <a:sym typeface="Helvetica Neue Light"/>
              </a:defRPr>
            </a:lvl2pPr>
            <a:lvl3pPr marL="803643" indent="-160729" eaLnBrk="0" hangingPunct="0">
              <a:defRPr sz="2953">
                <a:solidFill>
                  <a:srgbClr val="000000"/>
                </a:solidFill>
                <a:latin typeface="Helvetica Neue Light"/>
                <a:ea typeface="ヒラギノ角ゴ ProN W3"/>
                <a:cs typeface="ヒラギノ角ゴ ProN W3"/>
                <a:sym typeface="Helvetica Neue Light"/>
              </a:defRPr>
            </a:lvl3pPr>
            <a:lvl4pPr marL="1125101" indent="-160729" eaLnBrk="0" hangingPunct="0">
              <a:defRPr sz="2953">
                <a:solidFill>
                  <a:srgbClr val="000000"/>
                </a:solidFill>
                <a:latin typeface="Helvetica Neue Light"/>
                <a:ea typeface="ヒラギノ角ゴ ProN W3"/>
                <a:cs typeface="ヒラギノ角ゴ ProN W3"/>
                <a:sym typeface="Helvetica Neue Light"/>
              </a:defRPr>
            </a:lvl4pPr>
            <a:lvl5pPr marL="1446558" indent="-160729" eaLnBrk="0" hangingPunct="0">
              <a:defRPr sz="2953">
                <a:solidFill>
                  <a:srgbClr val="000000"/>
                </a:solidFill>
                <a:latin typeface="Helvetica Neue Light"/>
                <a:ea typeface="ヒラギノ角ゴ ProN W3"/>
                <a:cs typeface="ヒラギノ角ゴ ProN W3"/>
                <a:sym typeface="Helvetica Neue Light"/>
              </a:defRPr>
            </a:lvl5pPr>
            <a:lvl6pPr marL="1768015" indent="-160729" algn="ctr" eaLnBrk="0" fontAlgn="base" hangingPunct="0">
              <a:spcBef>
                <a:spcPct val="0"/>
              </a:spcBef>
              <a:spcAft>
                <a:spcPct val="0"/>
              </a:spcAft>
              <a:defRPr sz="2953">
                <a:solidFill>
                  <a:srgbClr val="000000"/>
                </a:solidFill>
                <a:latin typeface="Helvetica Neue Light"/>
                <a:ea typeface="ヒラギノ角ゴ ProN W3"/>
                <a:cs typeface="ヒラギノ角ゴ ProN W3"/>
                <a:sym typeface="Helvetica Neue Light"/>
              </a:defRPr>
            </a:lvl6pPr>
            <a:lvl7pPr marL="2089473" indent="-160729" algn="ctr" eaLnBrk="0" fontAlgn="base" hangingPunct="0">
              <a:spcBef>
                <a:spcPct val="0"/>
              </a:spcBef>
              <a:spcAft>
                <a:spcPct val="0"/>
              </a:spcAft>
              <a:defRPr sz="2953">
                <a:solidFill>
                  <a:srgbClr val="000000"/>
                </a:solidFill>
                <a:latin typeface="Helvetica Neue Light"/>
                <a:ea typeface="ヒラギノ角ゴ ProN W3"/>
                <a:cs typeface="ヒラギノ角ゴ ProN W3"/>
                <a:sym typeface="Helvetica Neue Light"/>
              </a:defRPr>
            </a:lvl7pPr>
            <a:lvl8pPr marL="2410930" indent="-160729" algn="ctr" eaLnBrk="0" fontAlgn="base" hangingPunct="0">
              <a:spcBef>
                <a:spcPct val="0"/>
              </a:spcBef>
              <a:spcAft>
                <a:spcPct val="0"/>
              </a:spcAft>
              <a:defRPr sz="2953">
                <a:solidFill>
                  <a:srgbClr val="000000"/>
                </a:solidFill>
                <a:latin typeface="Helvetica Neue Light"/>
                <a:ea typeface="ヒラギノ角ゴ ProN W3"/>
                <a:cs typeface="ヒラギノ角ゴ ProN W3"/>
                <a:sym typeface="Helvetica Neue Light"/>
              </a:defRPr>
            </a:lvl8pPr>
            <a:lvl9pPr marL="2732387" indent="-160729" algn="ctr" eaLnBrk="0" fontAlgn="base" hangingPunct="0">
              <a:spcBef>
                <a:spcPct val="0"/>
              </a:spcBef>
              <a:spcAft>
                <a:spcPct val="0"/>
              </a:spcAft>
              <a:defRPr sz="2953">
                <a:solidFill>
                  <a:srgbClr val="000000"/>
                </a:solidFill>
                <a:latin typeface="Helvetica Neue Light"/>
                <a:ea typeface="ヒラギノ角ゴ ProN W3"/>
                <a:cs typeface="ヒラギノ角ゴ ProN W3"/>
                <a:sym typeface="Helvetica Neue Light"/>
              </a:defRPr>
            </a:lvl9pPr>
          </a:lstStyle>
          <a:p>
            <a:pPr eaLnBrk="1" hangingPunct="1"/>
            <a:fld id="{1BA02877-1F43-40EA-B922-9DFD75653177}" type="slidenum">
              <a:rPr lang="en-US" altLang="en-US" sz="1406">
                <a:latin typeface="Times New Roman" panose="02020603050405020304" pitchFamily="18" charset="0"/>
              </a:rPr>
              <a:pPr eaLnBrk="1" hangingPunct="1"/>
              <a:t>42</a:t>
            </a:fld>
            <a:endParaRPr lang="en-US" altLang="en-US" sz="1406">
              <a:latin typeface="Times New Roman" panose="02020603050405020304" pitchFamily="18" charset="0"/>
            </a:endParaRPr>
          </a:p>
        </p:txBody>
      </p:sp>
    </p:spTree>
    <p:extLst>
      <p:ext uri="{BB962C8B-B14F-4D97-AF65-F5344CB8AC3E}">
        <p14:creationId xmlns:p14="http://schemas.microsoft.com/office/powerpoint/2010/main" val="4051588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pPr eaLnBrk="1" hangingPunct="1"/>
            <a:r>
              <a:rPr lang="en-US" altLang="en-US" dirty="0">
                <a:solidFill>
                  <a:srgbClr val="0070C0"/>
                </a:solidFill>
              </a:rPr>
              <a:t>Comparing FCFS and RR</a:t>
            </a:r>
          </a:p>
        </p:txBody>
      </p:sp>
      <p:sp>
        <p:nvSpPr>
          <p:cNvPr id="36867" name="Content Placeholder 2"/>
          <p:cNvSpPr>
            <a:spLocks noGrp="1"/>
          </p:cNvSpPr>
          <p:nvPr>
            <p:ph idx="1"/>
          </p:nvPr>
        </p:nvSpPr>
        <p:spPr/>
        <p:txBody>
          <a:bodyPr>
            <a:normAutofit fontScale="92500" lnSpcReduction="20000"/>
          </a:bodyPr>
          <a:lstStyle/>
          <a:p>
            <a:pPr eaLnBrk="1" hangingPunct="1"/>
            <a:r>
              <a:rPr lang="en-US" altLang="en-US" dirty="0"/>
              <a:t>Assuming zero-cost context switching time, </a:t>
            </a:r>
            <a:br>
              <a:rPr lang="en-US" altLang="en-US" dirty="0"/>
            </a:br>
            <a:r>
              <a:rPr lang="en-US" altLang="en-US" dirty="0"/>
              <a:t>is RR always better than FCFS?</a:t>
            </a:r>
          </a:p>
          <a:p>
            <a:pPr eaLnBrk="1" hangingPunct="1"/>
            <a:r>
              <a:rPr lang="en-US" altLang="en-US" dirty="0"/>
              <a:t>Assume 10 jobs, all start at the same time, </a:t>
            </a:r>
            <a:br>
              <a:rPr lang="en-US" altLang="en-US" dirty="0"/>
            </a:br>
            <a:r>
              <a:rPr lang="en-US" altLang="en-US" dirty="0"/>
              <a:t>and each require 100 seconds of CPU time</a:t>
            </a:r>
          </a:p>
          <a:p>
            <a:pPr eaLnBrk="1" hangingPunct="1"/>
            <a:r>
              <a:rPr lang="en-US" altLang="en-US" dirty="0"/>
              <a:t>RR scheduler quantum of 1 second</a:t>
            </a:r>
          </a:p>
          <a:p>
            <a:pPr eaLnBrk="1" hangingPunct="1"/>
            <a:r>
              <a:rPr lang="en-US" altLang="en-US" dirty="0"/>
              <a:t>Completion Times (CT)</a:t>
            </a:r>
          </a:p>
          <a:p>
            <a:pPr lvl="1" eaLnBrk="1" hangingPunct="1"/>
            <a:r>
              <a:rPr lang="en-US" altLang="en-US" dirty="0"/>
              <a:t>Both FCFS and RR finish at the same time</a:t>
            </a:r>
          </a:p>
          <a:p>
            <a:pPr lvl="1" eaLnBrk="1" hangingPunct="1"/>
            <a:r>
              <a:rPr lang="en-US" altLang="en-US" dirty="0"/>
              <a:t>But average response time is much worse under RR!</a:t>
            </a:r>
          </a:p>
          <a:p>
            <a:pPr lvl="2" eaLnBrk="1" hangingPunct="1"/>
            <a:r>
              <a:rPr lang="en-US" altLang="en-US" dirty="0"/>
              <a:t>Bad when all jobs are same length</a:t>
            </a:r>
          </a:p>
          <a:p>
            <a:pPr eaLnBrk="1" hangingPunct="1"/>
            <a:r>
              <a:rPr lang="en-US" altLang="en-US" dirty="0"/>
              <a:t>Also: cache state must be shared between all jobs with RR but can be devoted to each job with FIFO</a:t>
            </a:r>
          </a:p>
          <a:p>
            <a:pPr lvl="1" eaLnBrk="1" hangingPunct="1"/>
            <a:r>
              <a:rPr lang="en-US" altLang="en-US" dirty="0"/>
              <a:t>Total time for RR longer even for zero-cost context switch!</a:t>
            </a:r>
          </a:p>
        </p:txBody>
      </p:sp>
      <p:graphicFrame>
        <p:nvGraphicFramePr>
          <p:cNvPr id="4" name="Table 3"/>
          <p:cNvGraphicFramePr>
            <a:graphicFrameLocks noGrp="1"/>
          </p:cNvGraphicFramePr>
          <p:nvPr>
            <p:extLst>
              <p:ext uri="{D42A27DB-BD31-4B8C-83A1-F6EECF244321}">
                <p14:modId xmlns:p14="http://schemas.microsoft.com/office/powerpoint/2010/main" val="2101370981"/>
              </p:ext>
            </p:extLst>
          </p:nvPr>
        </p:nvGraphicFramePr>
        <p:xfrm>
          <a:off x="7750069" y="1819907"/>
          <a:ext cx="3369840" cy="2089548"/>
        </p:xfrm>
        <a:graphic>
          <a:graphicData uri="http://schemas.openxmlformats.org/drawingml/2006/table">
            <a:tbl>
              <a:tblPr firstRow="1" bandRow="1">
                <a:tableStyleId>{5C22544A-7EE6-4342-B048-85BDC9FD1C3A}</a:tableStyleId>
              </a:tblPr>
              <a:tblGrid>
                <a:gridCol w="1123280">
                  <a:extLst>
                    <a:ext uri="{9D8B030D-6E8A-4147-A177-3AD203B41FA5}">
                      <a16:colId xmlns:a16="http://schemas.microsoft.com/office/drawing/2014/main" val="20000"/>
                    </a:ext>
                  </a:extLst>
                </a:gridCol>
                <a:gridCol w="1123280">
                  <a:extLst>
                    <a:ext uri="{9D8B030D-6E8A-4147-A177-3AD203B41FA5}">
                      <a16:colId xmlns:a16="http://schemas.microsoft.com/office/drawing/2014/main" val="20001"/>
                    </a:ext>
                  </a:extLst>
                </a:gridCol>
                <a:gridCol w="1123280">
                  <a:extLst>
                    <a:ext uri="{9D8B030D-6E8A-4147-A177-3AD203B41FA5}">
                      <a16:colId xmlns:a16="http://schemas.microsoft.com/office/drawing/2014/main" val="20002"/>
                    </a:ext>
                  </a:extLst>
                </a:gridCol>
              </a:tblGrid>
              <a:tr h="348258">
                <a:tc>
                  <a:txBody>
                    <a:bodyPr/>
                    <a:lstStyle/>
                    <a:p>
                      <a:r>
                        <a:rPr lang="en-US" sz="1300" dirty="0"/>
                        <a:t>Job #</a:t>
                      </a:r>
                    </a:p>
                  </a:txBody>
                  <a:tcPr marL="64301" marR="64301" marT="32147" marB="32147"/>
                </a:tc>
                <a:tc>
                  <a:txBody>
                    <a:bodyPr/>
                    <a:lstStyle/>
                    <a:p>
                      <a:r>
                        <a:rPr lang="en-US" sz="1300" dirty="0"/>
                        <a:t>FCFS </a:t>
                      </a:r>
                      <a:r>
                        <a:rPr lang="en-US" sz="1300" baseline="0" dirty="0"/>
                        <a:t>CT</a:t>
                      </a:r>
                      <a:endParaRPr lang="en-US" sz="1300" dirty="0"/>
                    </a:p>
                  </a:txBody>
                  <a:tcPr marL="64301" marR="64301" marT="32147" marB="32147"/>
                </a:tc>
                <a:tc>
                  <a:txBody>
                    <a:bodyPr/>
                    <a:lstStyle/>
                    <a:p>
                      <a:r>
                        <a:rPr lang="en-US" sz="1300" dirty="0"/>
                        <a:t>RR</a:t>
                      </a:r>
                      <a:r>
                        <a:rPr lang="en-US" sz="1300" baseline="0" dirty="0"/>
                        <a:t> CT</a:t>
                      </a:r>
                      <a:endParaRPr lang="en-US" sz="1300" dirty="0"/>
                    </a:p>
                  </a:txBody>
                  <a:tcPr marL="64301" marR="64301" marT="32147" marB="32147"/>
                </a:tc>
                <a:extLst>
                  <a:ext uri="{0D108BD9-81ED-4DB2-BD59-A6C34878D82A}">
                    <a16:rowId xmlns:a16="http://schemas.microsoft.com/office/drawing/2014/main" val="10000"/>
                  </a:ext>
                </a:extLst>
              </a:tr>
              <a:tr h="348258">
                <a:tc>
                  <a:txBody>
                    <a:bodyPr/>
                    <a:lstStyle/>
                    <a:p>
                      <a:r>
                        <a:rPr lang="en-US" sz="1300" dirty="0"/>
                        <a:t>1</a:t>
                      </a:r>
                    </a:p>
                  </a:txBody>
                  <a:tcPr marL="64301" marR="64301" marT="32147" marB="32147"/>
                </a:tc>
                <a:tc>
                  <a:txBody>
                    <a:bodyPr/>
                    <a:lstStyle/>
                    <a:p>
                      <a:r>
                        <a:rPr lang="en-US" sz="1300" dirty="0"/>
                        <a:t>100</a:t>
                      </a:r>
                    </a:p>
                  </a:txBody>
                  <a:tcPr marL="64301" marR="64301" marT="32147" marB="32147"/>
                </a:tc>
                <a:tc>
                  <a:txBody>
                    <a:bodyPr/>
                    <a:lstStyle/>
                    <a:p>
                      <a:r>
                        <a:rPr lang="en-US" sz="1300" dirty="0"/>
                        <a:t>991</a:t>
                      </a:r>
                    </a:p>
                  </a:txBody>
                  <a:tcPr marL="64301" marR="64301" marT="32147" marB="32147"/>
                </a:tc>
                <a:extLst>
                  <a:ext uri="{0D108BD9-81ED-4DB2-BD59-A6C34878D82A}">
                    <a16:rowId xmlns:a16="http://schemas.microsoft.com/office/drawing/2014/main" val="10001"/>
                  </a:ext>
                </a:extLst>
              </a:tr>
              <a:tr h="348258">
                <a:tc>
                  <a:txBody>
                    <a:bodyPr/>
                    <a:lstStyle/>
                    <a:p>
                      <a:r>
                        <a:rPr lang="en-US" sz="1300" dirty="0"/>
                        <a:t>2</a:t>
                      </a:r>
                    </a:p>
                  </a:txBody>
                  <a:tcPr marL="64301" marR="64301" marT="32147" marB="32147"/>
                </a:tc>
                <a:tc>
                  <a:txBody>
                    <a:bodyPr/>
                    <a:lstStyle/>
                    <a:p>
                      <a:r>
                        <a:rPr lang="en-US" sz="1300" dirty="0"/>
                        <a:t>200</a:t>
                      </a:r>
                    </a:p>
                  </a:txBody>
                  <a:tcPr marL="64301" marR="64301" marT="32147" marB="32147"/>
                </a:tc>
                <a:tc>
                  <a:txBody>
                    <a:bodyPr/>
                    <a:lstStyle/>
                    <a:p>
                      <a:r>
                        <a:rPr lang="en-US" sz="1300" dirty="0"/>
                        <a:t>992</a:t>
                      </a:r>
                    </a:p>
                  </a:txBody>
                  <a:tcPr marL="64301" marR="64301" marT="32147" marB="32147"/>
                </a:tc>
                <a:extLst>
                  <a:ext uri="{0D108BD9-81ED-4DB2-BD59-A6C34878D82A}">
                    <a16:rowId xmlns:a16="http://schemas.microsoft.com/office/drawing/2014/main" val="10002"/>
                  </a:ext>
                </a:extLst>
              </a:tr>
              <a:tr h="348258">
                <a:tc>
                  <a:txBody>
                    <a:bodyPr/>
                    <a:lstStyle/>
                    <a:p>
                      <a:r>
                        <a:rPr lang="en-US" sz="1300" dirty="0"/>
                        <a:t>…</a:t>
                      </a:r>
                    </a:p>
                  </a:txBody>
                  <a:tcPr marL="64301" marR="64301" marT="32147" marB="32147"/>
                </a:tc>
                <a:tc>
                  <a:txBody>
                    <a:bodyPr/>
                    <a:lstStyle/>
                    <a:p>
                      <a:r>
                        <a:rPr lang="en-US" sz="1300" dirty="0"/>
                        <a:t>…</a:t>
                      </a:r>
                    </a:p>
                  </a:txBody>
                  <a:tcPr marL="64301" marR="64301" marT="32147" marB="32147"/>
                </a:tc>
                <a:tc>
                  <a:txBody>
                    <a:bodyPr/>
                    <a:lstStyle/>
                    <a:p>
                      <a:r>
                        <a:rPr lang="en-US" sz="1300" dirty="0"/>
                        <a:t>…</a:t>
                      </a:r>
                    </a:p>
                  </a:txBody>
                  <a:tcPr marL="64301" marR="64301" marT="32147" marB="32147"/>
                </a:tc>
                <a:extLst>
                  <a:ext uri="{0D108BD9-81ED-4DB2-BD59-A6C34878D82A}">
                    <a16:rowId xmlns:a16="http://schemas.microsoft.com/office/drawing/2014/main" val="10003"/>
                  </a:ext>
                </a:extLst>
              </a:tr>
              <a:tr h="348258">
                <a:tc>
                  <a:txBody>
                    <a:bodyPr/>
                    <a:lstStyle/>
                    <a:p>
                      <a:r>
                        <a:rPr lang="en-US" sz="1300" dirty="0"/>
                        <a:t>9</a:t>
                      </a:r>
                    </a:p>
                  </a:txBody>
                  <a:tcPr marL="64301" marR="64301" marT="32147" marB="32147"/>
                </a:tc>
                <a:tc>
                  <a:txBody>
                    <a:bodyPr/>
                    <a:lstStyle/>
                    <a:p>
                      <a:r>
                        <a:rPr lang="en-US" sz="1300" dirty="0"/>
                        <a:t>900</a:t>
                      </a:r>
                    </a:p>
                  </a:txBody>
                  <a:tcPr marL="64301" marR="64301" marT="32147" marB="32147"/>
                </a:tc>
                <a:tc>
                  <a:txBody>
                    <a:bodyPr/>
                    <a:lstStyle/>
                    <a:p>
                      <a:r>
                        <a:rPr lang="en-US" sz="1300" dirty="0"/>
                        <a:t>999</a:t>
                      </a:r>
                    </a:p>
                  </a:txBody>
                  <a:tcPr marL="64301" marR="64301" marT="32147" marB="32147"/>
                </a:tc>
                <a:extLst>
                  <a:ext uri="{0D108BD9-81ED-4DB2-BD59-A6C34878D82A}">
                    <a16:rowId xmlns:a16="http://schemas.microsoft.com/office/drawing/2014/main" val="10004"/>
                  </a:ext>
                </a:extLst>
              </a:tr>
              <a:tr h="348258">
                <a:tc>
                  <a:txBody>
                    <a:bodyPr/>
                    <a:lstStyle/>
                    <a:p>
                      <a:r>
                        <a:rPr lang="en-US" sz="1300" dirty="0"/>
                        <a:t>10</a:t>
                      </a:r>
                    </a:p>
                  </a:txBody>
                  <a:tcPr marL="64301" marR="64301" marT="32147" marB="32147"/>
                </a:tc>
                <a:tc>
                  <a:txBody>
                    <a:bodyPr/>
                    <a:lstStyle/>
                    <a:p>
                      <a:r>
                        <a:rPr lang="en-US" sz="1300" dirty="0"/>
                        <a:t>1000</a:t>
                      </a:r>
                    </a:p>
                  </a:txBody>
                  <a:tcPr marL="64301" marR="64301" marT="32147" marB="32147"/>
                </a:tc>
                <a:tc>
                  <a:txBody>
                    <a:bodyPr/>
                    <a:lstStyle/>
                    <a:p>
                      <a:r>
                        <a:rPr lang="en-US" sz="1300" dirty="0"/>
                        <a:t>1000</a:t>
                      </a:r>
                    </a:p>
                  </a:txBody>
                  <a:tcPr marL="64301" marR="64301" marT="32147" marB="32147"/>
                </a:tc>
                <a:extLst>
                  <a:ext uri="{0D108BD9-81ED-4DB2-BD59-A6C34878D82A}">
                    <a16:rowId xmlns:a16="http://schemas.microsoft.com/office/drawing/2014/main" val="10005"/>
                  </a:ext>
                </a:extLst>
              </a:tr>
            </a:tbl>
          </a:graphicData>
        </a:graphic>
      </p:graphicFrame>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05A2E525-0C9B-48D5-9F7C-5E12AEDD3D15}" type="slidenum">
              <a:rPr lang="en-US" smtClean="0"/>
              <a:t>43</a:t>
            </a:fld>
            <a:endParaRPr lang="en-US"/>
          </a:p>
        </p:txBody>
      </p:sp>
    </p:spTree>
    <p:extLst>
      <p:ext uri="{BB962C8B-B14F-4D97-AF65-F5344CB8AC3E}">
        <p14:creationId xmlns:p14="http://schemas.microsoft.com/office/powerpoint/2010/main" val="14852456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pPr eaLnBrk="1" hangingPunct="1"/>
            <a:r>
              <a:rPr lang="en-US" altLang="en-US" dirty="0">
                <a:solidFill>
                  <a:srgbClr val="0070C0"/>
                </a:solidFill>
              </a:rPr>
              <a:t>Comparing FCFS and RR</a:t>
            </a:r>
          </a:p>
        </p:txBody>
      </p:sp>
      <p:pic>
        <p:nvPicPr>
          <p:cNvPr id="37891"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01133" y="1446609"/>
            <a:ext cx="3670102" cy="629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37892"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34432" y="2163217"/>
            <a:ext cx="6529834" cy="3730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3" name="Date Placeholder 2"/>
          <p:cNvSpPr>
            <a:spLocks noGrp="1"/>
          </p:cNvSpPr>
          <p:nvPr>
            <p:ph type="dt" sz="half" idx="10"/>
          </p:nvPr>
        </p:nvSpPr>
        <p:spPr/>
        <p:txBody>
          <a:bodyPr/>
          <a:lstStyle/>
          <a:p>
            <a:r>
              <a:rPr lang="en-US"/>
              <a:t>CS5250 - 2021/2022 Sem 2</a:t>
            </a:r>
          </a:p>
        </p:txBody>
      </p:sp>
      <p:sp>
        <p:nvSpPr>
          <p:cNvPr id="4" name="Slide Number Placeholder 3"/>
          <p:cNvSpPr>
            <a:spLocks noGrp="1"/>
          </p:cNvSpPr>
          <p:nvPr>
            <p:ph type="sldNum" sz="quarter" idx="12"/>
          </p:nvPr>
        </p:nvSpPr>
        <p:spPr/>
        <p:txBody>
          <a:bodyPr/>
          <a:lstStyle/>
          <a:p>
            <a:fld id="{05A2E525-0C9B-48D5-9F7C-5E12AEDD3D15}" type="slidenum">
              <a:rPr lang="en-US" smtClean="0"/>
              <a:t>44</a:t>
            </a:fld>
            <a:endParaRPr lang="en-US"/>
          </a:p>
        </p:txBody>
      </p:sp>
    </p:spTree>
    <p:extLst>
      <p:ext uri="{BB962C8B-B14F-4D97-AF65-F5344CB8AC3E}">
        <p14:creationId xmlns:p14="http://schemas.microsoft.com/office/powerpoint/2010/main" val="10074004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lang="en-US" altLang="en-US" dirty="0">
                <a:solidFill>
                  <a:srgbClr val="0070C0"/>
                </a:solidFill>
              </a:rPr>
              <a:t>Scheduling</a:t>
            </a:r>
          </a:p>
        </p:txBody>
      </p:sp>
      <p:sp>
        <p:nvSpPr>
          <p:cNvPr id="38915" name="Content Placeholder 2"/>
          <p:cNvSpPr>
            <a:spLocks noGrp="1"/>
          </p:cNvSpPr>
          <p:nvPr>
            <p:ph idx="1"/>
          </p:nvPr>
        </p:nvSpPr>
        <p:spPr/>
        <p:txBody>
          <a:bodyPr>
            <a:normAutofit fontScale="85000" lnSpcReduction="20000"/>
          </a:bodyPr>
          <a:lstStyle/>
          <a:p>
            <a:pPr eaLnBrk="1" hangingPunct="1"/>
            <a:r>
              <a:rPr lang="en-US" altLang="en-US" dirty="0"/>
              <a:t>The performance we get is somewhat dependent on what “kind” of jobs we are running (short jobs, long jobs, etc.)</a:t>
            </a:r>
          </a:p>
          <a:p>
            <a:pPr eaLnBrk="1" hangingPunct="1"/>
            <a:r>
              <a:rPr lang="en-US" altLang="en-US" dirty="0"/>
              <a:t>If we could “see the future,” we could mirror best FCFS</a:t>
            </a:r>
          </a:p>
          <a:p>
            <a:pPr eaLnBrk="1" hangingPunct="1"/>
            <a:r>
              <a:rPr lang="en-US" altLang="en-US" dirty="0">
                <a:solidFill>
                  <a:srgbClr val="FF0000"/>
                </a:solidFill>
              </a:rPr>
              <a:t>Shortest Job First </a:t>
            </a:r>
            <a:r>
              <a:rPr lang="en-US" altLang="en-US" dirty="0"/>
              <a:t>(SJF) a.k.a. </a:t>
            </a:r>
            <a:r>
              <a:rPr lang="en-US" altLang="en-US" dirty="0">
                <a:solidFill>
                  <a:srgbClr val="FF0000"/>
                </a:solidFill>
              </a:rPr>
              <a:t>Shortest Time to Completion First</a:t>
            </a:r>
            <a:r>
              <a:rPr lang="en-US" altLang="en-US" dirty="0"/>
              <a:t> (STCF):</a:t>
            </a:r>
          </a:p>
          <a:p>
            <a:pPr lvl="1" eaLnBrk="1" hangingPunct="1"/>
            <a:r>
              <a:rPr lang="en-US" altLang="en-US" dirty="0"/>
              <a:t>Run whatever job has the least amount of computation to do</a:t>
            </a:r>
          </a:p>
          <a:p>
            <a:pPr eaLnBrk="1" hangingPunct="1"/>
            <a:r>
              <a:rPr lang="en-US" altLang="en-US" dirty="0">
                <a:solidFill>
                  <a:srgbClr val="FF0000"/>
                </a:solidFill>
              </a:rPr>
              <a:t>Shortest Remaining Time First </a:t>
            </a:r>
            <a:r>
              <a:rPr lang="en-US" altLang="en-US" dirty="0"/>
              <a:t>(SRTF) a.k.a. Shortest Remaining Time to Completion First (SRTCF):</a:t>
            </a:r>
          </a:p>
          <a:p>
            <a:pPr lvl="1" eaLnBrk="1" hangingPunct="1"/>
            <a:r>
              <a:rPr lang="en-US" altLang="en-US" dirty="0">
                <a:solidFill>
                  <a:srgbClr val="FF0000"/>
                </a:solidFill>
              </a:rPr>
              <a:t>Preemptive</a:t>
            </a:r>
            <a:r>
              <a:rPr lang="en-US" altLang="en-US" dirty="0"/>
              <a:t> version of SJF: if a job arrives and has a shorter time to completion than the remaining time on the current job, immediately preempt CPU</a:t>
            </a:r>
          </a:p>
          <a:p>
            <a:pPr eaLnBrk="1" hangingPunct="1"/>
            <a:r>
              <a:rPr lang="en-US" altLang="en-US" dirty="0"/>
              <a:t>These can be applied either to a whole program or the current CPU burst of each program</a:t>
            </a:r>
          </a:p>
          <a:p>
            <a:pPr lvl="1" eaLnBrk="1" hangingPunct="1"/>
            <a:r>
              <a:rPr lang="en-US" altLang="en-US" dirty="0"/>
              <a:t>Idea: get short jobs out of the system</a:t>
            </a:r>
          </a:p>
          <a:p>
            <a:pPr lvl="1" eaLnBrk="1" hangingPunct="1"/>
            <a:r>
              <a:rPr lang="en-US" altLang="en-US" dirty="0"/>
              <a:t>Big effect on short jobs, only small effect on long ones</a:t>
            </a:r>
          </a:p>
          <a:p>
            <a:pPr lvl="1" eaLnBrk="1" hangingPunct="1"/>
            <a:r>
              <a:rPr lang="en-US" altLang="en-US" dirty="0"/>
              <a:t>Result: better average response time</a:t>
            </a:r>
          </a:p>
          <a:p>
            <a:pPr lvl="1" eaLnBrk="1" hangingPunct="1"/>
            <a:endParaRPr lang="en-US" altLang="en-US" dirty="0"/>
          </a:p>
        </p:txBody>
      </p:sp>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05A2E525-0C9B-48D5-9F7C-5E12AEDD3D15}" type="slidenum">
              <a:rPr lang="en-US" smtClean="0"/>
              <a:t>45</a:t>
            </a:fld>
            <a:endParaRPr lang="en-US"/>
          </a:p>
        </p:txBody>
      </p:sp>
    </p:spTree>
    <p:extLst>
      <p:ext uri="{BB962C8B-B14F-4D97-AF65-F5344CB8AC3E}">
        <p14:creationId xmlns:p14="http://schemas.microsoft.com/office/powerpoint/2010/main" val="16913123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pPr eaLnBrk="1" hangingPunct="1"/>
            <a:r>
              <a:rPr lang="en-US" altLang="en-US" dirty="0">
                <a:solidFill>
                  <a:srgbClr val="0070C0"/>
                </a:solidFill>
              </a:rPr>
              <a:t>Scheduling</a:t>
            </a:r>
          </a:p>
        </p:txBody>
      </p:sp>
      <p:sp>
        <p:nvSpPr>
          <p:cNvPr id="40963" name="Content Placeholder 2"/>
          <p:cNvSpPr>
            <a:spLocks noGrp="1"/>
          </p:cNvSpPr>
          <p:nvPr>
            <p:ph idx="1"/>
          </p:nvPr>
        </p:nvSpPr>
        <p:spPr/>
        <p:txBody>
          <a:bodyPr>
            <a:normAutofit fontScale="92500" lnSpcReduction="10000"/>
          </a:bodyPr>
          <a:lstStyle/>
          <a:p>
            <a:pPr eaLnBrk="1" hangingPunct="1"/>
            <a:r>
              <a:rPr lang="en-US" altLang="en-US"/>
              <a:t>But, time to completion, remaining time, burst time etc. are hard to estimate</a:t>
            </a:r>
          </a:p>
          <a:p>
            <a:pPr eaLnBrk="1" hangingPunct="1"/>
            <a:r>
              <a:rPr lang="en-US" altLang="en-US"/>
              <a:t>We could get feedback from the program or the user, but they have incentive to lie!</a:t>
            </a:r>
          </a:p>
          <a:p>
            <a:pPr eaLnBrk="1" hangingPunct="1"/>
            <a:r>
              <a:rPr lang="en-US" altLang="en-US"/>
              <a:t>SJF/SRTF are the best you can do at minimizing average response time</a:t>
            </a:r>
          </a:p>
          <a:p>
            <a:pPr lvl="1" eaLnBrk="1" hangingPunct="1"/>
            <a:r>
              <a:rPr lang="en-US" altLang="en-US"/>
              <a:t>Provably optimal (SJF among non-preemptive, SRTF among preemptive)</a:t>
            </a:r>
          </a:p>
          <a:p>
            <a:pPr lvl="1" eaLnBrk="1" hangingPunct="1"/>
            <a:r>
              <a:rPr lang="en-US" altLang="en-US"/>
              <a:t>Since SRTF is always at least as good as SJF, focus on SRTF</a:t>
            </a:r>
          </a:p>
          <a:p>
            <a:pPr eaLnBrk="1" hangingPunct="1"/>
            <a:r>
              <a:rPr lang="en-US" altLang="en-US"/>
              <a:t>Comparison of SRTF with FCFS and RR</a:t>
            </a:r>
          </a:p>
          <a:p>
            <a:pPr lvl="1" eaLnBrk="1" hangingPunct="1"/>
            <a:r>
              <a:rPr lang="en-US" altLang="en-US"/>
              <a:t>What if all jobs are the same length?</a:t>
            </a:r>
          </a:p>
          <a:p>
            <a:pPr lvl="2" eaLnBrk="1" hangingPunct="1"/>
            <a:r>
              <a:rPr lang="en-US" altLang="en-US"/>
              <a:t>SRTF becomes the same as FCFS (i.e. FCFS is the best we can do)</a:t>
            </a:r>
          </a:p>
          <a:p>
            <a:pPr lvl="1" eaLnBrk="1" hangingPunct="1"/>
            <a:r>
              <a:rPr lang="en-US" altLang="en-US"/>
              <a:t>What if all jobs have varying length?</a:t>
            </a:r>
          </a:p>
          <a:p>
            <a:pPr lvl="2" eaLnBrk="1" hangingPunct="1"/>
            <a:r>
              <a:rPr lang="en-US" altLang="en-US"/>
              <a:t>SRTF (and RR): short jobs are not stuck behind long ones</a:t>
            </a:r>
          </a:p>
          <a:p>
            <a:pPr lvl="1" eaLnBrk="1" hangingPunct="1"/>
            <a:endParaRPr lang="en-US" altLang="en-US"/>
          </a:p>
        </p:txBody>
      </p:sp>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05A2E525-0C9B-48D5-9F7C-5E12AEDD3D15}" type="slidenum">
              <a:rPr lang="en-US" smtClean="0"/>
              <a:t>46</a:t>
            </a:fld>
            <a:endParaRPr lang="en-US"/>
          </a:p>
        </p:txBody>
      </p:sp>
    </p:spTree>
    <p:extLst>
      <p:ext uri="{BB962C8B-B14F-4D97-AF65-F5344CB8AC3E}">
        <p14:creationId xmlns:p14="http://schemas.microsoft.com/office/powerpoint/2010/main" val="24526664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pPr eaLnBrk="1" hangingPunct="1"/>
            <a:r>
              <a:rPr lang="en-US" altLang="en-US" dirty="0">
                <a:solidFill>
                  <a:srgbClr val="0070C0"/>
                </a:solidFill>
              </a:rPr>
              <a:t>Example: SRTF</a:t>
            </a:r>
          </a:p>
        </p:txBody>
      </p:sp>
      <p:sp>
        <p:nvSpPr>
          <p:cNvPr id="41987" name="Content Placeholder 2"/>
          <p:cNvSpPr>
            <a:spLocks noGrp="1"/>
          </p:cNvSpPr>
          <p:nvPr>
            <p:ph idx="1"/>
          </p:nvPr>
        </p:nvSpPr>
        <p:spPr/>
        <p:txBody>
          <a:bodyPr/>
          <a:lstStyle/>
          <a:p>
            <a:pPr eaLnBrk="1" hangingPunct="1"/>
            <a:r>
              <a:rPr lang="en-US" altLang="en-US" dirty="0"/>
              <a:t>A,B: both CPU bound, run for a week</a:t>
            </a:r>
          </a:p>
          <a:p>
            <a:pPr eaLnBrk="1" hangingPunct="1"/>
            <a:r>
              <a:rPr lang="en-US" altLang="en-US" dirty="0"/>
              <a:t>C: I/O bound, loop 1ms CPU, 9ms disk I/O</a:t>
            </a:r>
          </a:p>
          <a:p>
            <a:pPr eaLnBrk="1" hangingPunct="1"/>
            <a:r>
              <a:rPr lang="en-US" altLang="en-US" dirty="0"/>
              <a:t>If only one at a time, C uses 90% of the disk, A or B could use 100% of the CPU</a:t>
            </a:r>
          </a:p>
          <a:p>
            <a:pPr eaLnBrk="1" hangingPunct="1"/>
            <a:r>
              <a:rPr lang="en-US" altLang="en-US" dirty="0"/>
              <a:t>With FIFO: Once A and B get in, the CPU is held for two weeks</a:t>
            </a:r>
          </a:p>
          <a:p>
            <a:pPr eaLnBrk="1" hangingPunct="1"/>
            <a:r>
              <a:rPr lang="en-US" altLang="en-US" dirty="0"/>
              <a:t>What about RR or SRTF?</a:t>
            </a:r>
          </a:p>
          <a:p>
            <a:pPr lvl="1" eaLnBrk="1" hangingPunct="1"/>
            <a:r>
              <a:rPr lang="en-US" altLang="en-US" dirty="0"/>
              <a:t>Easier to see with a timeline</a:t>
            </a:r>
          </a:p>
        </p:txBody>
      </p:sp>
      <p:sp>
        <p:nvSpPr>
          <p:cNvPr id="4" name="Rectangle 3"/>
          <p:cNvSpPr/>
          <p:nvPr/>
        </p:nvSpPr>
        <p:spPr bwMode="auto">
          <a:xfrm>
            <a:off x="3822163" y="5287340"/>
            <a:ext cx="3214688" cy="428625"/>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eaLnBrk="0" hangingPunct="0">
              <a:defRPr/>
            </a:pPr>
            <a:r>
              <a:rPr lang="en-US" dirty="0">
                <a:solidFill>
                  <a:schemeClr val="tx1"/>
                </a:solidFill>
                <a:sym typeface="Helvetica Neue Light" charset="0"/>
              </a:rPr>
              <a:t>A or B</a:t>
            </a:r>
          </a:p>
        </p:txBody>
      </p:sp>
      <p:sp>
        <p:nvSpPr>
          <p:cNvPr id="5" name="Rectangle 4"/>
          <p:cNvSpPr/>
          <p:nvPr/>
        </p:nvSpPr>
        <p:spPr bwMode="auto">
          <a:xfrm>
            <a:off x="7197585" y="5287340"/>
            <a:ext cx="214313" cy="428625"/>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eaLnBrk="0" hangingPunct="0">
              <a:defRPr/>
            </a:pPr>
            <a:r>
              <a:rPr lang="en-US" dirty="0">
                <a:solidFill>
                  <a:schemeClr val="tx1"/>
                </a:solidFill>
                <a:sym typeface="Helvetica Neue Light" charset="0"/>
              </a:rPr>
              <a:t>C</a:t>
            </a:r>
          </a:p>
        </p:txBody>
      </p:sp>
      <p:sp>
        <p:nvSpPr>
          <p:cNvPr id="6" name="Rectangle 5"/>
          <p:cNvSpPr/>
          <p:nvPr/>
        </p:nvSpPr>
        <p:spPr bwMode="auto">
          <a:xfrm>
            <a:off x="7418081" y="5287340"/>
            <a:ext cx="750094" cy="428625"/>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eaLnBrk="0" hangingPunct="0">
              <a:defRPr/>
            </a:pPr>
            <a:r>
              <a:rPr lang="en-US" dirty="0">
                <a:solidFill>
                  <a:schemeClr val="tx1"/>
                </a:solidFill>
                <a:sym typeface="Helvetica Neue Light" charset="0"/>
              </a:rPr>
              <a:t>C I/O</a:t>
            </a:r>
          </a:p>
        </p:txBody>
      </p:sp>
      <p:sp>
        <p:nvSpPr>
          <p:cNvPr id="41991" name="Rectangle 6"/>
          <p:cNvSpPr>
            <a:spLocks noChangeArrowheads="1"/>
          </p:cNvSpPr>
          <p:nvPr/>
        </p:nvSpPr>
        <p:spPr bwMode="auto">
          <a:xfrm>
            <a:off x="8168174" y="5287340"/>
            <a:ext cx="214313" cy="428625"/>
          </a:xfrm>
          <a:prstGeom prst="rect">
            <a:avLst/>
          </a:prstGeom>
          <a:solidFill>
            <a:schemeClr val="accent1"/>
          </a:solidFill>
          <a:ln w="9525" algn="ctr">
            <a:solidFill>
              <a:schemeClr val="tx1"/>
            </a:solidFill>
            <a:round/>
            <a:headEnd/>
            <a:tailEnd/>
          </a:ln>
        </p:spPr>
        <p:txBody>
          <a:bodyPr wrap="none" anchor="ct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endParaRPr lang="en-US" altLang="en-US" sz="1800">
              <a:solidFill>
                <a:schemeClr val="tx1"/>
              </a:solidFill>
              <a:latin typeface="Helvetica" panose="020B0604020202020204" pitchFamily="34" charset="0"/>
            </a:endParaRPr>
          </a:p>
        </p:txBody>
      </p:sp>
      <p:sp>
        <p:nvSpPr>
          <p:cNvPr id="41992" name="Rectangle 7"/>
          <p:cNvSpPr>
            <a:spLocks noChangeArrowheads="1"/>
          </p:cNvSpPr>
          <p:nvPr/>
        </p:nvSpPr>
        <p:spPr bwMode="auto">
          <a:xfrm>
            <a:off x="8382487" y="5287340"/>
            <a:ext cx="750094" cy="428625"/>
          </a:xfrm>
          <a:prstGeom prst="rect">
            <a:avLst/>
          </a:prstGeom>
          <a:solidFill>
            <a:schemeClr val="accent1"/>
          </a:solidFill>
          <a:ln w="9525" algn="ctr">
            <a:solidFill>
              <a:schemeClr val="tx1"/>
            </a:solidFill>
            <a:round/>
            <a:headEnd/>
            <a:tailEnd/>
          </a:ln>
        </p:spPr>
        <p:txBody>
          <a:bodyPr wrap="none" anchor="ct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endParaRPr lang="en-US" altLang="en-US" sz="1800">
              <a:solidFill>
                <a:schemeClr val="tx1"/>
              </a:solidFill>
              <a:latin typeface="Helvetica" panose="020B0604020202020204" pitchFamily="34" charset="0"/>
            </a:endParaRPr>
          </a:p>
        </p:txBody>
      </p:sp>
      <p:sp>
        <p:nvSpPr>
          <p:cNvPr id="41993" name="Rectangle 8"/>
          <p:cNvSpPr>
            <a:spLocks noChangeArrowheads="1"/>
          </p:cNvSpPr>
          <p:nvPr/>
        </p:nvSpPr>
        <p:spPr bwMode="auto">
          <a:xfrm>
            <a:off x="9132580" y="5287340"/>
            <a:ext cx="214313" cy="428625"/>
          </a:xfrm>
          <a:prstGeom prst="rect">
            <a:avLst/>
          </a:prstGeom>
          <a:solidFill>
            <a:schemeClr val="accent1"/>
          </a:solidFill>
          <a:ln w="9525" algn="ctr">
            <a:solidFill>
              <a:schemeClr val="tx1"/>
            </a:solidFill>
            <a:round/>
            <a:headEnd/>
            <a:tailEnd/>
          </a:ln>
        </p:spPr>
        <p:txBody>
          <a:bodyPr wrap="none" anchor="ct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endParaRPr lang="en-US" altLang="en-US" sz="1800">
              <a:solidFill>
                <a:schemeClr val="tx1"/>
              </a:solidFill>
              <a:latin typeface="Helvetica" panose="020B0604020202020204" pitchFamily="34" charset="0"/>
            </a:endParaRPr>
          </a:p>
        </p:txBody>
      </p:sp>
      <p:sp>
        <p:nvSpPr>
          <p:cNvPr id="41994" name="Rectangle 9"/>
          <p:cNvSpPr>
            <a:spLocks noChangeArrowheads="1"/>
          </p:cNvSpPr>
          <p:nvPr/>
        </p:nvSpPr>
        <p:spPr bwMode="auto">
          <a:xfrm>
            <a:off x="9346893" y="5287340"/>
            <a:ext cx="750094" cy="428625"/>
          </a:xfrm>
          <a:prstGeom prst="rect">
            <a:avLst/>
          </a:prstGeom>
          <a:solidFill>
            <a:schemeClr val="accent1"/>
          </a:solidFill>
          <a:ln w="9525" algn="ctr">
            <a:solidFill>
              <a:schemeClr val="tx1"/>
            </a:solidFill>
            <a:round/>
            <a:headEnd/>
            <a:tailEnd/>
          </a:ln>
        </p:spPr>
        <p:txBody>
          <a:bodyPr wrap="none" anchor="ct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endParaRPr lang="en-US" altLang="en-US" sz="1800">
              <a:solidFill>
                <a:schemeClr val="tx1"/>
              </a:solidFill>
              <a:latin typeface="Helvetica" panose="020B0604020202020204" pitchFamily="34" charset="0"/>
            </a:endParaRPr>
          </a:p>
        </p:txBody>
      </p:sp>
      <p:sp>
        <p:nvSpPr>
          <p:cNvPr id="41995" name="Rectangle 10"/>
          <p:cNvSpPr>
            <a:spLocks noChangeArrowheads="1"/>
          </p:cNvSpPr>
          <p:nvPr/>
        </p:nvSpPr>
        <p:spPr bwMode="auto">
          <a:xfrm>
            <a:off x="10096987" y="5287340"/>
            <a:ext cx="214313" cy="428625"/>
          </a:xfrm>
          <a:prstGeom prst="rect">
            <a:avLst/>
          </a:prstGeom>
          <a:solidFill>
            <a:schemeClr val="accent1"/>
          </a:solidFill>
          <a:ln w="9525" algn="ctr">
            <a:solidFill>
              <a:schemeClr val="tx1"/>
            </a:solidFill>
            <a:round/>
            <a:headEnd/>
            <a:tailEnd/>
          </a:ln>
        </p:spPr>
        <p:txBody>
          <a:bodyPr wrap="none" anchor="ct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endParaRPr lang="en-US" altLang="en-US" sz="1800">
              <a:solidFill>
                <a:schemeClr val="tx1"/>
              </a:solidFill>
              <a:latin typeface="Helvetica" panose="020B0604020202020204" pitchFamily="34" charset="0"/>
            </a:endParaRPr>
          </a:p>
        </p:txBody>
      </p:sp>
      <p:sp>
        <p:nvSpPr>
          <p:cNvPr id="41996" name="Rectangle 11"/>
          <p:cNvSpPr>
            <a:spLocks noChangeArrowheads="1"/>
          </p:cNvSpPr>
          <p:nvPr/>
        </p:nvSpPr>
        <p:spPr bwMode="auto">
          <a:xfrm>
            <a:off x="10311299" y="5287340"/>
            <a:ext cx="642938" cy="428625"/>
          </a:xfrm>
          <a:prstGeom prst="rect">
            <a:avLst/>
          </a:prstGeom>
          <a:solidFill>
            <a:schemeClr val="accent1"/>
          </a:solidFill>
          <a:ln w="9525" algn="ctr">
            <a:solidFill>
              <a:schemeClr val="tx1"/>
            </a:solidFill>
            <a:round/>
            <a:headEnd/>
            <a:tailEnd/>
          </a:ln>
        </p:spPr>
        <p:txBody>
          <a:bodyPr wrap="none" anchor="ct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endParaRPr lang="en-US" altLang="en-US" sz="1800">
              <a:solidFill>
                <a:schemeClr val="tx1"/>
              </a:solidFill>
              <a:latin typeface="Helvetica" panose="020B0604020202020204" pitchFamily="34" charset="0"/>
            </a:endParaRPr>
          </a:p>
        </p:txBody>
      </p:sp>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05A2E525-0C9B-48D5-9F7C-5E12AEDD3D15}" type="slidenum">
              <a:rPr lang="en-US" smtClean="0"/>
              <a:t>47</a:t>
            </a:fld>
            <a:endParaRPr lang="en-US"/>
          </a:p>
        </p:txBody>
      </p:sp>
    </p:spTree>
    <p:extLst>
      <p:ext uri="{BB962C8B-B14F-4D97-AF65-F5344CB8AC3E}">
        <p14:creationId xmlns:p14="http://schemas.microsoft.com/office/powerpoint/2010/main" val="27928282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pPr eaLnBrk="1" hangingPunct="1"/>
            <a:r>
              <a:rPr lang="en-US" altLang="en-US" dirty="0">
                <a:solidFill>
                  <a:srgbClr val="0070C0"/>
                </a:solidFill>
              </a:rPr>
              <a:t>Example: SRTF</a:t>
            </a:r>
          </a:p>
        </p:txBody>
      </p:sp>
      <p:sp>
        <p:nvSpPr>
          <p:cNvPr id="43011" name="Content Placeholder 2"/>
          <p:cNvSpPr>
            <a:spLocks noGrp="1"/>
          </p:cNvSpPr>
          <p:nvPr>
            <p:ph idx="1"/>
          </p:nvPr>
        </p:nvSpPr>
        <p:spPr/>
        <p:txBody>
          <a:bodyPr>
            <a:normAutofit/>
          </a:bodyPr>
          <a:lstStyle/>
          <a:p>
            <a:pPr eaLnBrk="1" hangingPunct="1"/>
            <a:r>
              <a:rPr lang="en-US" altLang="en-US"/>
              <a:t>A,B: both CPU bound, run for a week</a:t>
            </a:r>
          </a:p>
          <a:p>
            <a:pPr eaLnBrk="1" hangingPunct="1"/>
            <a:r>
              <a:rPr lang="en-US" altLang="en-US"/>
              <a:t>C: I/O bound, loop 1ms CPU, 9ms disk I/O</a:t>
            </a:r>
          </a:p>
          <a:p>
            <a:pPr eaLnBrk="1" hangingPunct="1"/>
            <a:endParaRPr lang="en-US" altLang="en-US"/>
          </a:p>
        </p:txBody>
      </p:sp>
      <p:sp>
        <p:nvSpPr>
          <p:cNvPr id="4" name="Rectangle 3"/>
          <p:cNvSpPr/>
          <p:nvPr/>
        </p:nvSpPr>
        <p:spPr bwMode="auto">
          <a:xfrm>
            <a:off x="4680958" y="1135470"/>
            <a:ext cx="3214688" cy="428625"/>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eaLnBrk="0" hangingPunct="0">
              <a:defRPr/>
            </a:pPr>
            <a:r>
              <a:rPr lang="en-US" sz="1600" dirty="0">
                <a:solidFill>
                  <a:schemeClr val="tx1"/>
                </a:solidFill>
                <a:sym typeface="Helvetica Neue Light" charset="0"/>
              </a:rPr>
              <a:t>A or B</a:t>
            </a:r>
          </a:p>
        </p:txBody>
      </p:sp>
      <p:sp>
        <p:nvSpPr>
          <p:cNvPr id="5" name="Rectangle 4"/>
          <p:cNvSpPr/>
          <p:nvPr/>
        </p:nvSpPr>
        <p:spPr bwMode="auto">
          <a:xfrm>
            <a:off x="8056380" y="1135470"/>
            <a:ext cx="214313" cy="428625"/>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eaLnBrk="0" hangingPunct="0">
              <a:defRPr/>
            </a:pPr>
            <a:r>
              <a:rPr lang="en-US" sz="1600" dirty="0">
                <a:solidFill>
                  <a:schemeClr val="tx1"/>
                </a:solidFill>
                <a:sym typeface="Helvetica Neue Light" charset="0"/>
              </a:rPr>
              <a:t>C</a:t>
            </a:r>
          </a:p>
        </p:txBody>
      </p:sp>
      <p:sp>
        <p:nvSpPr>
          <p:cNvPr id="6" name="Rectangle 5"/>
          <p:cNvSpPr/>
          <p:nvPr/>
        </p:nvSpPr>
        <p:spPr bwMode="auto">
          <a:xfrm>
            <a:off x="8270693" y="1135470"/>
            <a:ext cx="750094" cy="428625"/>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eaLnBrk="0" hangingPunct="0">
              <a:defRPr/>
            </a:pPr>
            <a:r>
              <a:rPr lang="en-US" sz="1600" dirty="0">
                <a:solidFill>
                  <a:schemeClr val="tx1"/>
                </a:solidFill>
                <a:sym typeface="Helvetica Neue Light" charset="0"/>
              </a:rPr>
              <a:t>C I/O</a:t>
            </a:r>
          </a:p>
        </p:txBody>
      </p:sp>
      <p:sp>
        <p:nvSpPr>
          <p:cNvPr id="43015" name="Rectangle 6"/>
          <p:cNvSpPr>
            <a:spLocks noChangeArrowheads="1"/>
          </p:cNvSpPr>
          <p:nvPr/>
        </p:nvSpPr>
        <p:spPr bwMode="auto">
          <a:xfrm>
            <a:off x="9020786" y="1135470"/>
            <a:ext cx="214313" cy="428625"/>
          </a:xfrm>
          <a:prstGeom prst="rect">
            <a:avLst/>
          </a:prstGeom>
          <a:solidFill>
            <a:schemeClr val="accent1"/>
          </a:solidFill>
          <a:ln w="9525" algn="ctr">
            <a:solidFill>
              <a:schemeClr val="tx1"/>
            </a:solidFill>
            <a:round/>
            <a:headEnd/>
            <a:tailEnd/>
          </a:ln>
        </p:spPr>
        <p:txBody>
          <a:bodyPr wrap="none" anchor="ct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endParaRPr lang="en-US" altLang="en-US" sz="1600">
              <a:solidFill>
                <a:schemeClr val="tx1"/>
              </a:solidFill>
              <a:latin typeface="Helvetica" panose="020B0604020202020204" pitchFamily="34" charset="0"/>
            </a:endParaRPr>
          </a:p>
        </p:txBody>
      </p:sp>
      <p:sp>
        <p:nvSpPr>
          <p:cNvPr id="43016" name="Rectangle 7"/>
          <p:cNvSpPr>
            <a:spLocks noChangeArrowheads="1"/>
          </p:cNvSpPr>
          <p:nvPr/>
        </p:nvSpPr>
        <p:spPr bwMode="auto">
          <a:xfrm>
            <a:off x="9235099" y="1135470"/>
            <a:ext cx="750094" cy="428625"/>
          </a:xfrm>
          <a:prstGeom prst="rect">
            <a:avLst/>
          </a:prstGeom>
          <a:solidFill>
            <a:schemeClr val="accent1"/>
          </a:solidFill>
          <a:ln w="9525" algn="ctr">
            <a:solidFill>
              <a:schemeClr val="tx1"/>
            </a:solidFill>
            <a:round/>
            <a:headEnd/>
            <a:tailEnd/>
          </a:ln>
        </p:spPr>
        <p:txBody>
          <a:bodyPr wrap="none" anchor="ct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endParaRPr lang="en-US" altLang="en-US" sz="1600">
              <a:solidFill>
                <a:schemeClr val="tx1"/>
              </a:solidFill>
              <a:latin typeface="Helvetica" panose="020B0604020202020204" pitchFamily="34" charset="0"/>
            </a:endParaRPr>
          </a:p>
        </p:txBody>
      </p:sp>
      <p:sp>
        <p:nvSpPr>
          <p:cNvPr id="43017" name="Rectangle 8"/>
          <p:cNvSpPr>
            <a:spLocks noChangeArrowheads="1"/>
          </p:cNvSpPr>
          <p:nvPr/>
        </p:nvSpPr>
        <p:spPr bwMode="auto">
          <a:xfrm>
            <a:off x="9985192" y="1135470"/>
            <a:ext cx="214313" cy="428625"/>
          </a:xfrm>
          <a:prstGeom prst="rect">
            <a:avLst/>
          </a:prstGeom>
          <a:solidFill>
            <a:schemeClr val="accent1"/>
          </a:solidFill>
          <a:ln w="9525" algn="ctr">
            <a:solidFill>
              <a:schemeClr val="tx1"/>
            </a:solidFill>
            <a:round/>
            <a:headEnd/>
            <a:tailEnd/>
          </a:ln>
        </p:spPr>
        <p:txBody>
          <a:bodyPr wrap="none" anchor="ct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endParaRPr lang="en-US" altLang="en-US" sz="1600">
              <a:solidFill>
                <a:schemeClr val="tx1"/>
              </a:solidFill>
              <a:latin typeface="Helvetica" panose="020B0604020202020204" pitchFamily="34" charset="0"/>
            </a:endParaRPr>
          </a:p>
        </p:txBody>
      </p:sp>
      <p:sp>
        <p:nvSpPr>
          <p:cNvPr id="43018" name="Rectangle 9"/>
          <p:cNvSpPr>
            <a:spLocks noChangeArrowheads="1"/>
          </p:cNvSpPr>
          <p:nvPr/>
        </p:nvSpPr>
        <p:spPr bwMode="auto">
          <a:xfrm>
            <a:off x="10199505" y="1135470"/>
            <a:ext cx="750094" cy="428625"/>
          </a:xfrm>
          <a:prstGeom prst="rect">
            <a:avLst/>
          </a:prstGeom>
          <a:solidFill>
            <a:schemeClr val="accent1"/>
          </a:solidFill>
          <a:ln w="9525" algn="ctr">
            <a:solidFill>
              <a:schemeClr val="tx1"/>
            </a:solidFill>
            <a:round/>
            <a:headEnd/>
            <a:tailEnd/>
          </a:ln>
        </p:spPr>
        <p:txBody>
          <a:bodyPr wrap="none" anchor="ct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endParaRPr lang="en-US" altLang="en-US" sz="1600">
              <a:solidFill>
                <a:schemeClr val="tx1"/>
              </a:solidFill>
              <a:latin typeface="Helvetica" panose="020B0604020202020204" pitchFamily="34" charset="0"/>
            </a:endParaRPr>
          </a:p>
        </p:txBody>
      </p:sp>
      <p:sp>
        <p:nvSpPr>
          <p:cNvPr id="43019" name="Rectangle 10"/>
          <p:cNvSpPr>
            <a:spLocks noChangeArrowheads="1"/>
          </p:cNvSpPr>
          <p:nvPr/>
        </p:nvSpPr>
        <p:spPr bwMode="auto">
          <a:xfrm>
            <a:off x="10949599" y="1135470"/>
            <a:ext cx="214313" cy="428625"/>
          </a:xfrm>
          <a:prstGeom prst="rect">
            <a:avLst/>
          </a:prstGeom>
          <a:solidFill>
            <a:schemeClr val="accent1"/>
          </a:solidFill>
          <a:ln w="9525" algn="ctr">
            <a:solidFill>
              <a:schemeClr val="tx1"/>
            </a:solidFill>
            <a:round/>
            <a:headEnd/>
            <a:tailEnd/>
          </a:ln>
        </p:spPr>
        <p:txBody>
          <a:bodyPr wrap="none" anchor="ct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endParaRPr lang="en-US" altLang="en-US" sz="1600">
              <a:solidFill>
                <a:schemeClr val="tx1"/>
              </a:solidFill>
              <a:latin typeface="Helvetica" panose="020B0604020202020204" pitchFamily="34" charset="0"/>
            </a:endParaRPr>
          </a:p>
        </p:txBody>
      </p:sp>
      <p:sp>
        <p:nvSpPr>
          <p:cNvPr id="43020" name="Rectangle 11"/>
          <p:cNvSpPr>
            <a:spLocks noChangeArrowheads="1"/>
          </p:cNvSpPr>
          <p:nvPr/>
        </p:nvSpPr>
        <p:spPr bwMode="auto">
          <a:xfrm>
            <a:off x="11163911" y="1135470"/>
            <a:ext cx="642938" cy="428625"/>
          </a:xfrm>
          <a:prstGeom prst="rect">
            <a:avLst/>
          </a:prstGeom>
          <a:solidFill>
            <a:schemeClr val="accent1"/>
          </a:solidFill>
          <a:ln w="9525" algn="ctr">
            <a:solidFill>
              <a:schemeClr val="tx1"/>
            </a:solidFill>
            <a:round/>
            <a:headEnd/>
            <a:tailEnd/>
          </a:ln>
        </p:spPr>
        <p:txBody>
          <a:bodyPr wrap="none" anchor="ct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endParaRPr lang="en-US" altLang="en-US" sz="1600">
              <a:solidFill>
                <a:schemeClr val="tx1"/>
              </a:solidFill>
              <a:latin typeface="Helvetica" panose="020B0604020202020204" pitchFamily="34" charset="0"/>
            </a:endParaRPr>
          </a:p>
        </p:txBody>
      </p:sp>
      <p:pic>
        <p:nvPicPr>
          <p:cNvPr id="43021"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36487" y="2910017"/>
            <a:ext cx="4365719" cy="3156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05A2E525-0C9B-48D5-9F7C-5E12AEDD3D15}" type="slidenum">
              <a:rPr lang="en-US" smtClean="0"/>
              <a:t>48</a:t>
            </a:fld>
            <a:endParaRPr lang="en-US"/>
          </a:p>
        </p:txBody>
      </p:sp>
    </p:spTree>
    <p:extLst>
      <p:ext uri="{BB962C8B-B14F-4D97-AF65-F5344CB8AC3E}">
        <p14:creationId xmlns:p14="http://schemas.microsoft.com/office/powerpoint/2010/main" val="42294598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pPr eaLnBrk="1" hangingPunct="1"/>
            <a:r>
              <a:rPr lang="en-US" altLang="en-US" dirty="0">
                <a:solidFill>
                  <a:srgbClr val="0070C0"/>
                </a:solidFill>
              </a:rPr>
              <a:t>SRTF summary</a:t>
            </a:r>
          </a:p>
        </p:txBody>
      </p:sp>
      <p:sp>
        <p:nvSpPr>
          <p:cNvPr id="44035" name="Content Placeholder 2"/>
          <p:cNvSpPr>
            <a:spLocks noGrp="1"/>
          </p:cNvSpPr>
          <p:nvPr>
            <p:ph idx="1"/>
          </p:nvPr>
        </p:nvSpPr>
        <p:spPr/>
        <p:txBody>
          <a:bodyPr>
            <a:normAutofit fontScale="77500" lnSpcReduction="20000"/>
          </a:bodyPr>
          <a:lstStyle/>
          <a:p>
            <a:pPr eaLnBrk="1" hangingPunct="1"/>
            <a:r>
              <a:rPr lang="en-US" altLang="en-US"/>
              <a:t>Starvation</a:t>
            </a:r>
          </a:p>
          <a:p>
            <a:pPr lvl="1" eaLnBrk="1" hangingPunct="1"/>
            <a:r>
              <a:rPr lang="en-US" altLang="en-US"/>
              <a:t>SRTF can lead to starvation if many small jobs!</a:t>
            </a:r>
          </a:p>
          <a:p>
            <a:pPr lvl="1" eaLnBrk="1" hangingPunct="1"/>
            <a:r>
              <a:rPr lang="en-US" altLang="en-US"/>
              <a:t>Large jobs never get to run</a:t>
            </a:r>
          </a:p>
          <a:p>
            <a:pPr eaLnBrk="1" hangingPunct="1"/>
            <a:r>
              <a:rPr lang="en-US" altLang="en-US"/>
              <a:t>Somehow need to predict future</a:t>
            </a:r>
          </a:p>
          <a:p>
            <a:pPr lvl="1" eaLnBrk="1" hangingPunct="1"/>
            <a:r>
              <a:rPr lang="en-US" altLang="en-US"/>
              <a:t>How can we do this?</a:t>
            </a:r>
          </a:p>
          <a:p>
            <a:pPr lvl="1" eaLnBrk="1" hangingPunct="1"/>
            <a:r>
              <a:rPr lang="en-US" altLang="en-US"/>
              <a:t>Some systems ask the user</a:t>
            </a:r>
          </a:p>
          <a:p>
            <a:pPr lvl="2" eaLnBrk="1" hangingPunct="1"/>
            <a:r>
              <a:rPr lang="en-US" altLang="en-US"/>
              <a:t>When you submit a job, you have to say how long it will take</a:t>
            </a:r>
          </a:p>
          <a:p>
            <a:pPr lvl="2" eaLnBrk="1" hangingPunct="1"/>
            <a:r>
              <a:rPr lang="en-US" altLang="en-US"/>
              <a:t>To stop cheating, system kills job if it takes too long</a:t>
            </a:r>
          </a:p>
          <a:p>
            <a:pPr lvl="1" eaLnBrk="1" hangingPunct="1"/>
            <a:r>
              <a:rPr lang="en-US" altLang="en-US"/>
              <a:t>But even non-malicious users have trouble predicting runtime of their jobs</a:t>
            </a:r>
          </a:p>
          <a:p>
            <a:pPr eaLnBrk="1" hangingPunct="1"/>
            <a:r>
              <a:rPr lang="en-US" altLang="en-US"/>
              <a:t>Bottom line, can’t really tell how long job will take</a:t>
            </a:r>
          </a:p>
          <a:p>
            <a:pPr lvl="1" eaLnBrk="1" hangingPunct="1"/>
            <a:r>
              <a:rPr lang="en-US" altLang="en-US"/>
              <a:t>However, can use SRTF as a yardstick for measuring other policies, since it is optimal</a:t>
            </a:r>
          </a:p>
          <a:p>
            <a:pPr eaLnBrk="1" hangingPunct="1"/>
            <a:r>
              <a:rPr lang="en-US" altLang="en-US"/>
              <a:t>SRTF Pros and Cons</a:t>
            </a:r>
          </a:p>
          <a:p>
            <a:pPr lvl="1" eaLnBrk="1" hangingPunct="1"/>
            <a:r>
              <a:rPr lang="en-US" altLang="en-US"/>
              <a:t>Optimal (average response time) (+)</a:t>
            </a:r>
          </a:p>
          <a:p>
            <a:pPr lvl="1" eaLnBrk="1" hangingPunct="1"/>
            <a:r>
              <a:rPr lang="en-US" altLang="en-US"/>
              <a:t>Hard to predict future (-)</a:t>
            </a:r>
          </a:p>
          <a:p>
            <a:pPr lvl="1" eaLnBrk="1" hangingPunct="1"/>
            <a:r>
              <a:rPr lang="en-US" altLang="en-US"/>
              <a:t>Unfair, even though we minimized average response time! (-)</a:t>
            </a:r>
          </a:p>
        </p:txBody>
      </p:sp>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05A2E525-0C9B-48D5-9F7C-5E12AEDD3D15}" type="slidenum">
              <a:rPr lang="en-US" smtClean="0"/>
              <a:t>49</a:t>
            </a:fld>
            <a:endParaRPr lang="en-US"/>
          </a:p>
        </p:txBody>
      </p:sp>
    </p:spTree>
    <p:extLst>
      <p:ext uri="{BB962C8B-B14F-4D97-AF65-F5344CB8AC3E}">
        <p14:creationId xmlns:p14="http://schemas.microsoft.com/office/powerpoint/2010/main" val="2139311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Normal vs Real-time Process</a:t>
            </a:r>
          </a:p>
        </p:txBody>
      </p:sp>
      <p:sp>
        <p:nvSpPr>
          <p:cNvPr id="3" name="Content Placeholder 2"/>
          <p:cNvSpPr>
            <a:spLocks noGrp="1"/>
          </p:cNvSpPr>
          <p:nvPr>
            <p:ph idx="1"/>
          </p:nvPr>
        </p:nvSpPr>
        <p:spPr/>
        <p:txBody>
          <a:bodyPr>
            <a:normAutofit fontScale="92500" lnSpcReduction="10000"/>
          </a:bodyPr>
          <a:lstStyle/>
          <a:p>
            <a:r>
              <a:rPr lang="en-US" dirty="0"/>
              <a:t>Real-time processes have deadlines to meet</a:t>
            </a:r>
          </a:p>
          <a:p>
            <a:pPr lvl="1"/>
            <a:r>
              <a:rPr lang="en-US" dirty="0"/>
              <a:t>Example: must run for </a:t>
            </a:r>
            <a:r>
              <a:rPr lang="en-US" i="1" dirty="0"/>
              <a:t>x</a:t>
            </a:r>
            <a:r>
              <a:rPr lang="en-US" dirty="0"/>
              <a:t> microseconds every </a:t>
            </a:r>
            <a:r>
              <a:rPr lang="en-US" i="1" dirty="0"/>
              <a:t>y</a:t>
            </a:r>
            <a:r>
              <a:rPr lang="en-US" dirty="0"/>
              <a:t> millisecond</a:t>
            </a:r>
          </a:p>
          <a:p>
            <a:pPr lvl="1"/>
            <a:r>
              <a:rPr lang="en-US" dirty="0"/>
              <a:t>Translates to scheduling constraints</a:t>
            </a:r>
          </a:p>
          <a:p>
            <a:pPr lvl="1"/>
            <a:endParaRPr lang="en-US" dirty="0"/>
          </a:p>
          <a:p>
            <a:r>
              <a:rPr lang="en-US" dirty="0"/>
              <a:t>Normal (regular) process has no such requirements</a:t>
            </a:r>
          </a:p>
          <a:p>
            <a:endParaRPr lang="en-US" dirty="0"/>
          </a:p>
          <a:p>
            <a:r>
              <a:rPr lang="en-US" dirty="0"/>
              <a:t>To fully support real-time tasks, a real-time OS (RTOS) is required</a:t>
            </a:r>
          </a:p>
          <a:p>
            <a:pPr lvl="1"/>
            <a:r>
              <a:rPr lang="en-US" dirty="0" err="1"/>
              <a:t>Eg</a:t>
            </a:r>
            <a:r>
              <a:rPr lang="en-US" dirty="0"/>
              <a:t>., </a:t>
            </a:r>
            <a:r>
              <a:rPr lang="en-US" dirty="0" err="1"/>
              <a:t>WindRiver</a:t>
            </a:r>
            <a:r>
              <a:rPr lang="en-US" dirty="0"/>
              <a:t>, </a:t>
            </a:r>
            <a:r>
              <a:rPr lang="en-US" dirty="0" err="1"/>
              <a:t>RTLinux</a:t>
            </a:r>
            <a:endParaRPr lang="en-US" dirty="0"/>
          </a:p>
          <a:p>
            <a:pPr lvl="1"/>
            <a:endParaRPr lang="en-US" dirty="0"/>
          </a:p>
          <a:p>
            <a:r>
              <a:rPr lang="en-US" dirty="0"/>
              <a:t>Mainstream OS like Linux supports some real-time processes but not completely a RTOS</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5</a:t>
            </a:fld>
            <a:endParaRPr lang="en-US"/>
          </a:p>
        </p:txBody>
      </p:sp>
    </p:spTree>
    <p:extLst>
      <p:ext uri="{BB962C8B-B14F-4D97-AF65-F5344CB8AC3E}">
        <p14:creationId xmlns:p14="http://schemas.microsoft.com/office/powerpoint/2010/main" val="19039990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pPr eaLnBrk="1" hangingPunct="1"/>
            <a:r>
              <a:rPr lang="en-US" altLang="en-US" dirty="0">
                <a:solidFill>
                  <a:srgbClr val="0070C0"/>
                </a:solidFill>
              </a:rPr>
              <a:t>Predicting the Future</a:t>
            </a:r>
          </a:p>
        </p:txBody>
      </p:sp>
      <p:sp>
        <p:nvSpPr>
          <p:cNvPr id="45059" name="Content Placeholder 2"/>
          <p:cNvSpPr>
            <a:spLocks noGrp="1"/>
          </p:cNvSpPr>
          <p:nvPr>
            <p:ph idx="1"/>
          </p:nvPr>
        </p:nvSpPr>
        <p:spPr/>
        <p:txBody>
          <a:bodyPr>
            <a:normAutofit fontScale="92500" lnSpcReduction="10000"/>
          </a:bodyPr>
          <a:lstStyle/>
          <a:p>
            <a:pPr eaLnBrk="1" hangingPunct="1"/>
            <a:r>
              <a:rPr lang="en-US" altLang="en-US" dirty="0"/>
              <a:t>Back to predicting the future… perhaps we can predict the next CPU burst length?  </a:t>
            </a:r>
          </a:p>
          <a:p>
            <a:pPr eaLnBrk="1" hangingPunct="1"/>
            <a:r>
              <a:rPr lang="en-US" altLang="en-US" dirty="0" err="1"/>
              <a:t>Iff</a:t>
            </a:r>
            <a:r>
              <a:rPr lang="en-US" altLang="en-US" dirty="0"/>
              <a:t> programs are generally repetitive, then they may be predictable</a:t>
            </a:r>
          </a:p>
          <a:p>
            <a:pPr eaLnBrk="1" hangingPunct="1"/>
            <a:r>
              <a:rPr lang="en-US" altLang="en-US" dirty="0"/>
              <a:t>Create an adaptive policy that changes based on past behavior</a:t>
            </a:r>
          </a:p>
          <a:p>
            <a:pPr lvl="1" eaLnBrk="1" hangingPunct="1"/>
            <a:r>
              <a:rPr lang="en-US" altLang="en-US" dirty="0"/>
              <a:t>CPU scheduling, virtual memory, file systems, etc.</a:t>
            </a:r>
          </a:p>
          <a:p>
            <a:pPr lvl="1" eaLnBrk="1" hangingPunct="1"/>
            <a:r>
              <a:rPr lang="en-US" altLang="en-US" dirty="0"/>
              <a:t>If program was I/O bound in the past, likely in the future</a:t>
            </a:r>
          </a:p>
          <a:p>
            <a:pPr eaLnBrk="1" hangingPunct="1"/>
            <a:r>
              <a:rPr lang="en-US" altLang="en-US" dirty="0"/>
              <a:t>Example: SRTF with estimated burst length</a:t>
            </a:r>
          </a:p>
          <a:p>
            <a:pPr lvl="1" eaLnBrk="1" hangingPunct="1"/>
            <a:r>
              <a:rPr lang="en-US" altLang="en-US" dirty="0"/>
              <a:t>Use an estimator function on previous bursts</a:t>
            </a:r>
          </a:p>
          <a:p>
            <a:pPr lvl="1" eaLnBrk="1" hangingPunct="1"/>
            <a:r>
              <a:rPr lang="en-US" altLang="en-US" dirty="0"/>
              <a:t>Let T(n-1), T(n-2), T(n-3), …, be previous burst lengths.  Estimate next burst T(n) = f(T(n-1), T(n-2), T(n-3),…)</a:t>
            </a:r>
          </a:p>
          <a:p>
            <a:pPr lvl="1" eaLnBrk="1" hangingPunct="1"/>
            <a:r>
              <a:rPr lang="en-US" altLang="en-US" dirty="0"/>
              <a:t>Function f can be one of many different time series estimation schemes </a:t>
            </a:r>
          </a:p>
        </p:txBody>
      </p:sp>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05A2E525-0C9B-48D5-9F7C-5E12AEDD3D15}" type="slidenum">
              <a:rPr lang="en-US" smtClean="0"/>
              <a:t>50</a:t>
            </a:fld>
            <a:endParaRPr lang="en-US"/>
          </a:p>
        </p:txBody>
      </p:sp>
    </p:spTree>
    <p:extLst>
      <p:ext uri="{BB962C8B-B14F-4D97-AF65-F5344CB8AC3E}">
        <p14:creationId xmlns:p14="http://schemas.microsoft.com/office/powerpoint/2010/main" val="34589971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normAutofit/>
          </a:bodyPr>
          <a:lstStyle/>
          <a:p>
            <a:pPr eaLnBrk="1" hangingPunct="1"/>
            <a:r>
              <a:rPr lang="en-US" altLang="en-US" dirty="0">
                <a:solidFill>
                  <a:srgbClr val="0070C0"/>
                </a:solidFill>
              </a:rPr>
              <a:t>Determining Length of Next CPU Burst</a:t>
            </a:r>
          </a:p>
        </p:txBody>
      </p:sp>
      <p:sp>
        <p:nvSpPr>
          <p:cNvPr id="46083" name="Rectangle 3"/>
          <p:cNvSpPr>
            <a:spLocks noGrp="1" noChangeArrowheads="1"/>
          </p:cNvSpPr>
          <p:nvPr>
            <p:ph idx="1"/>
          </p:nvPr>
        </p:nvSpPr>
        <p:spPr/>
        <p:txBody>
          <a:bodyPr/>
          <a:lstStyle/>
          <a:p>
            <a:pPr eaLnBrk="1" hangingPunct="1"/>
            <a:r>
              <a:rPr lang="en-US" altLang="en-US"/>
              <a:t>Can only estimate the length</a:t>
            </a:r>
          </a:p>
          <a:p>
            <a:pPr eaLnBrk="1" hangingPunct="1"/>
            <a:r>
              <a:rPr lang="en-US" altLang="en-US"/>
              <a:t>Can be done by using the length of previous CPU bursts, using exponential averaging</a:t>
            </a:r>
          </a:p>
          <a:p>
            <a:pPr lvl="1" eaLnBrk="1" hangingPunct="1">
              <a:buFont typeface="Monotype Sorts"/>
              <a:buNone/>
            </a:pPr>
            <a:endParaRPr lang="en-US" altLang="en-US"/>
          </a:p>
          <a:p>
            <a:pPr lvl="1" eaLnBrk="1" hangingPunct="1">
              <a:buFont typeface="Monotype Sorts"/>
              <a:buNone/>
            </a:pPr>
            <a:endParaRPr lang="en-US" altLang="en-US"/>
          </a:p>
        </p:txBody>
      </p:sp>
      <p:graphicFrame>
        <p:nvGraphicFramePr>
          <p:cNvPr id="46084" name="Object 2"/>
          <p:cNvGraphicFramePr>
            <a:graphicFrameLocks noChangeAspect="1"/>
          </p:cNvGraphicFramePr>
          <p:nvPr>
            <p:extLst>
              <p:ext uri="{D42A27DB-BD31-4B8C-83A1-F6EECF244321}">
                <p14:modId xmlns:p14="http://schemas.microsoft.com/office/powerpoint/2010/main" val="3887329936"/>
              </p:ext>
            </p:extLst>
          </p:nvPr>
        </p:nvGraphicFramePr>
        <p:xfrm>
          <a:off x="3534977" y="4275438"/>
          <a:ext cx="5150811" cy="1222333"/>
        </p:xfrm>
        <a:graphic>
          <a:graphicData uri="http://schemas.openxmlformats.org/presentationml/2006/ole">
            <mc:AlternateContent xmlns:mc="http://schemas.openxmlformats.org/markup-compatibility/2006">
              <mc:Choice xmlns:v="urn:schemas-microsoft-com:vml" Requires="v">
                <p:oleObj spid="_x0000_s1042" name="Equation" r:id="rId4" imgW="2946240" imgH="685800" progId="Equation.3">
                  <p:embed/>
                </p:oleObj>
              </mc:Choice>
              <mc:Fallback>
                <p:oleObj name="Equation" r:id="rId4" imgW="2946240" imgH="685800" progId="Equation.3">
                  <p:embed/>
                  <p:pic>
                    <p:nvPicPr>
                      <p:cNvPr id="0" name=""/>
                      <p:cNvPicPr>
                        <a:picLocks noChangeAspect="1" noChangeArrowheads="1"/>
                      </p:cNvPicPr>
                      <p:nvPr/>
                    </p:nvPicPr>
                    <p:blipFill>
                      <a:blip r:embed="rId5"/>
                      <a:srcRect/>
                      <a:stretch>
                        <a:fillRect/>
                      </a:stretch>
                    </p:blipFill>
                    <p:spPr bwMode="auto">
                      <a:xfrm>
                        <a:off x="3534977" y="4275438"/>
                        <a:ext cx="5150811" cy="1222333"/>
                      </a:xfrm>
                      <a:prstGeom prst="rect">
                        <a:avLst/>
                      </a:prstGeom>
                      <a:noFill/>
                      <a:ln>
                        <a:noFill/>
                      </a:ln>
                      <a:effectLst/>
                    </p:spPr>
                  </p:pic>
                </p:oleObj>
              </mc:Fallback>
            </mc:AlternateContent>
          </a:graphicData>
        </a:graphic>
      </p:graphicFrame>
      <p:graphicFrame>
        <p:nvGraphicFramePr>
          <p:cNvPr id="46085" name="Object 3"/>
          <p:cNvGraphicFramePr>
            <a:graphicFrameLocks noChangeAspect="1"/>
          </p:cNvGraphicFramePr>
          <p:nvPr/>
        </p:nvGraphicFramePr>
        <p:xfrm>
          <a:off x="4343549" y="3353098"/>
          <a:ext cx="3116461" cy="534665"/>
        </p:xfrm>
        <a:graphic>
          <a:graphicData uri="http://schemas.openxmlformats.org/presentationml/2006/ole">
            <mc:AlternateContent xmlns:mc="http://schemas.openxmlformats.org/markup-compatibility/2006">
              <mc:Choice xmlns:v="urn:schemas-microsoft-com:vml" Requires="v">
                <p:oleObj spid="_x0000_s1043" name="Equation" r:id="rId6" imgW="1320480" imgH="228600" progId="Equation.3">
                  <p:embed/>
                </p:oleObj>
              </mc:Choice>
              <mc:Fallback>
                <p:oleObj name="Equation" r:id="rId6" imgW="132048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3549" y="3353098"/>
                        <a:ext cx="3116461" cy="53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05A2E525-0C9B-48D5-9F7C-5E12AEDD3D15}" type="slidenum">
              <a:rPr lang="en-US" smtClean="0"/>
              <a:t>51</a:t>
            </a:fld>
            <a:endParaRPr lang="en-US"/>
          </a:p>
        </p:txBody>
      </p:sp>
    </p:spTree>
    <p:extLst>
      <p:ext uri="{BB962C8B-B14F-4D97-AF65-F5344CB8AC3E}">
        <p14:creationId xmlns:p14="http://schemas.microsoft.com/office/powerpoint/2010/main" val="41139775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pPr eaLnBrk="1" hangingPunct="1"/>
            <a:r>
              <a:rPr lang="en-US" altLang="en-US" dirty="0">
                <a:solidFill>
                  <a:srgbClr val="0070C0"/>
                </a:solidFill>
              </a:rPr>
              <a:t>Predicting the Future</a:t>
            </a:r>
          </a:p>
        </p:txBody>
      </p:sp>
      <p:pic>
        <p:nvPicPr>
          <p:cNvPr id="4710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4984" y="2625329"/>
            <a:ext cx="4929188" cy="3556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7108" name="Object 2"/>
          <p:cNvGraphicFramePr>
            <a:graphicFrameLocks noChangeAspect="1"/>
          </p:cNvGraphicFramePr>
          <p:nvPr/>
        </p:nvGraphicFramePr>
        <p:xfrm>
          <a:off x="4495354" y="1447726"/>
          <a:ext cx="3129855" cy="533549"/>
        </p:xfrm>
        <a:graphic>
          <a:graphicData uri="http://schemas.openxmlformats.org/presentationml/2006/ole">
            <mc:AlternateContent xmlns:mc="http://schemas.openxmlformats.org/markup-compatibility/2006">
              <mc:Choice xmlns:v="urn:schemas-microsoft-com:vml" Requires="v">
                <p:oleObj spid="_x0000_s2058" name="Equation" r:id="rId5" imgW="1320480" imgH="228600" progId="Equation.3">
                  <p:embed/>
                </p:oleObj>
              </mc:Choice>
              <mc:Fallback>
                <p:oleObj name="Equation" r:id="rId5" imgW="132048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5354" y="1447726"/>
                        <a:ext cx="3129855" cy="533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05A2E525-0C9B-48D5-9F7C-5E12AEDD3D15}" type="slidenum">
              <a:rPr lang="en-US" smtClean="0"/>
              <a:t>52</a:t>
            </a:fld>
            <a:endParaRPr lang="en-US"/>
          </a:p>
        </p:txBody>
      </p:sp>
    </p:spTree>
    <p:extLst>
      <p:ext uri="{BB962C8B-B14F-4D97-AF65-F5344CB8AC3E}">
        <p14:creationId xmlns:p14="http://schemas.microsoft.com/office/powerpoint/2010/main" val="18495713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ltLang="en-US" dirty="0">
                <a:solidFill>
                  <a:srgbClr val="0070C0"/>
                </a:solidFill>
              </a:rPr>
              <a:t>Priority Scheduling</a:t>
            </a:r>
          </a:p>
        </p:txBody>
      </p:sp>
      <p:sp>
        <p:nvSpPr>
          <p:cNvPr id="49155" name="Rectangle 3"/>
          <p:cNvSpPr>
            <a:spLocks noGrp="1" noChangeArrowheads="1"/>
          </p:cNvSpPr>
          <p:nvPr>
            <p:ph type="body" idx="1"/>
          </p:nvPr>
        </p:nvSpPr>
        <p:spPr/>
        <p:txBody>
          <a:bodyPr>
            <a:normAutofit fontScale="92500" lnSpcReduction="20000"/>
          </a:bodyPr>
          <a:lstStyle/>
          <a:p>
            <a:pPr eaLnBrk="1" hangingPunct="1"/>
            <a:r>
              <a:rPr lang="en-US" altLang="en-US" dirty="0"/>
              <a:t>A </a:t>
            </a:r>
            <a:r>
              <a:rPr lang="en-US" altLang="en-US" dirty="0">
                <a:solidFill>
                  <a:srgbClr val="FF0000"/>
                </a:solidFill>
              </a:rPr>
              <a:t>priority</a:t>
            </a:r>
            <a:r>
              <a:rPr lang="en-US" altLang="en-US" dirty="0"/>
              <a:t> number (integer) is associated with each process</a:t>
            </a:r>
          </a:p>
          <a:p>
            <a:pPr eaLnBrk="1" hangingPunct="1"/>
            <a:r>
              <a:rPr lang="en-US" altLang="en-US" dirty="0"/>
              <a:t>The CPU is allocated to the process with the highest priority (smallest integer </a:t>
            </a:r>
            <a:r>
              <a:rPr lang="en-US" altLang="en-US" dirty="0">
                <a:sym typeface="Symbol" panose="05050102010706020507" pitchFamily="18" charset="2"/>
              </a:rPr>
              <a:t> highest priority)</a:t>
            </a:r>
          </a:p>
          <a:p>
            <a:pPr lvl="1" eaLnBrk="1" hangingPunct="1"/>
            <a:r>
              <a:rPr lang="en-US" altLang="en-US" dirty="0"/>
              <a:t>Preemptive (if a higher priority process enters, it receives the CPU immediately)</a:t>
            </a:r>
          </a:p>
          <a:p>
            <a:pPr lvl="1" eaLnBrk="1" hangingPunct="1"/>
            <a:r>
              <a:rPr lang="en-US" altLang="en-US" dirty="0" err="1"/>
              <a:t>Nonpreemptive</a:t>
            </a:r>
            <a:r>
              <a:rPr lang="en-US" altLang="en-US" dirty="0"/>
              <a:t> (higher priority processes must wait until the current process finishes; then, the highest priority ready process is selected)</a:t>
            </a:r>
          </a:p>
          <a:p>
            <a:pPr eaLnBrk="1" hangingPunct="1"/>
            <a:r>
              <a:rPr lang="en-US" altLang="en-US" dirty="0"/>
              <a:t>SJF is a priority scheduling where priority is the predicted next CPU burst time</a:t>
            </a:r>
          </a:p>
          <a:p>
            <a:pPr eaLnBrk="1" hangingPunct="1"/>
            <a:r>
              <a:rPr lang="en-US" altLang="en-US" dirty="0"/>
              <a:t>Problem </a:t>
            </a:r>
            <a:r>
              <a:rPr lang="en-US" altLang="en-US" dirty="0">
                <a:sym typeface="Symbol" panose="05050102010706020507" pitchFamily="18" charset="2"/>
              </a:rPr>
              <a:t> Starvation – low priority processes may never execute</a:t>
            </a:r>
          </a:p>
          <a:p>
            <a:pPr eaLnBrk="1" hangingPunct="1"/>
            <a:r>
              <a:rPr lang="en-US" altLang="en-US" dirty="0">
                <a:sym typeface="Symbol" panose="05050102010706020507" pitchFamily="18" charset="2"/>
              </a:rPr>
              <a:t>Solution  Aging – as time progresses increase the priority of the process</a:t>
            </a:r>
          </a:p>
          <a:p>
            <a:pPr eaLnBrk="1" hangingPunct="1"/>
            <a:r>
              <a:rPr lang="en-US" altLang="en-US" dirty="0">
                <a:sym typeface="Symbol" panose="05050102010706020507" pitchFamily="18" charset="2"/>
              </a:rPr>
              <a:t>Example: Windows gives foreground processes higher priority than background ones</a:t>
            </a:r>
          </a:p>
          <a:p>
            <a:pPr eaLnBrk="1" hangingPunct="1">
              <a:buFont typeface="Monotype Sorts"/>
              <a:buNone/>
            </a:pPr>
            <a:endParaRPr lang="en-US" altLang="en-US" dirty="0">
              <a:sym typeface="Symbol" panose="05050102010706020507" pitchFamily="18" charset="2"/>
            </a:endParaRPr>
          </a:p>
        </p:txBody>
      </p:sp>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05A2E525-0C9B-48D5-9F7C-5E12AEDD3D15}" type="slidenum">
              <a:rPr lang="en-US" smtClean="0"/>
              <a:t>53</a:t>
            </a:fld>
            <a:endParaRPr lang="en-US"/>
          </a:p>
        </p:txBody>
      </p:sp>
    </p:spTree>
    <p:extLst>
      <p:ext uri="{BB962C8B-B14F-4D97-AF65-F5344CB8AC3E}">
        <p14:creationId xmlns:p14="http://schemas.microsoft.com/office/powerpoint/2010/main" val="34335502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Linux niceness</a:t>
            </a:r>
          </a:p>
        </p:txBody>
      </p:sp>
      <p:sp>
        <p:nvSpPr>
          <p:cNvPr id="3" name="Content Placeholder 2"/>
          <p:cNvSpPr>
            <a:spLocks noGrp="1"/>
          </p:cNvSpPr>
          <p:nvPr>
            <p:ph idx="1"/>
          </p:nvPr>
        </p:nvSpPr>
        <p:spPr/>
        <p:txBody>
          <a:bodyPr/>
          <a:lstStyle/>
          <a:p>
            <a:r>
              <a:rPr lang="en-US" dirty="0"/>
              <a:t>Base priority of processes is known as </a:t>
            </a:r>
            <a:r>
              <a:rPr lang="en-US" dirty="0">
                <a:solidFill>
                  <a:srgbClr val="FF0000"/>
                </a:solidFill>
              </a:rPr>
              <a:t>niceness</a:t>
            </a:r>
            <a:r>
              <a:rPr lang="en-US" dirty="0"/>
              <a:t> in Linux</a:t>
            </a:r>
          </a:p>
          <a:p>
            <a:pPr lvl="1"/>
            <a:r>
              <a:rPr lang="en-US" dirty="0"/>
              <a:t>Value is between -20 (most favorable for scheduling) to 19 (least favorable)</a:t>
            </a:r>
          </a:p>
          <a:p>
            <a:pPr lvl="1"/>
            <a:endParaRPr lang="en-US" dirty="0"/>
          </a:p>
          <a:p>
            <a:r>
              <a:rPr lang="en-US" dirty="0"/>
              <a:t>User can change niceness value within certain limits</a:t>
            </a:r>
          </a:p>
          <a:p>
            <a:endParaRPr lang="en-US" dirty="0"/>
          </a:p>
          <a:p>
            <a:r>
              <a:rPr lang="en-US" dirty="0"/>
              <a:t>Superseded by </a:t>
            </a:r>
            <a:r>
              <a:rPr lang="en-US" b="1" dirty="0" err="1">
                <a:solidFill>
                  <a:schemeClr val="accent4">
                    <a:lumMod val="50000"/>
                  </a:schemeClr>
                </a:solidFill>
                <a:latin typeface="Courier New" panose="02070309020205020404" pitchFamily="49" charset="0"/>
                <a:cs typeface="Courier New" panose="02070309020205020404" pitchFamily="49" charset="0"/>
              </a:rPr>
              <a:t>getpriority</a:t>
            </a:r>
            <a:r>
              <a:rPr lang="en-US" b="1" dirty="0">
                <a:solidFill>
                  <a:schemeClr val="accent4">
                    <a:lumMod val="50000"/>
                  </a:schemeClr>
                </a:solidFill>
                <a:latin typeface="Courier New" panose="02070309020205020404" pitchFamily="49" charset="0"/>
                <a:cs typeface="Courier New" panose="02070309020205020404" pitchFamily="49" charset="0"/>
              </a:rPr>
              <a:t>() </a:t>
            </a:r>
            <a:r>
              <a:rPr lang="en-US" dirty="0"/>
              <a:t>and </a:t>
            </a:r>
            <a:r>
              <a:rPr lang="en-US" b="1" dirty="0" err="1">
                <a:solidFill>
                  <a:schemeClr val="accent4">
                    <a:lumMod val="50000"/>
                  </a:schemeClr>
                </a:solidFill>
                <a:latin typeface="Courier New" panose="02070309020205020404" pitchFamily="49" charset="0"/>
                <a:cs typeface="Courier New" panose="02070309020205020404" pitchFamily="49" charset="0"/>
              </a:rPr>
              <a:t>setpriority</a:t>
            </a:r>
            <a:r>
              <a:rPr lang="en-US" b="1" dirty="0">
                <a:solidFill>
                  <a:schemeClr val="accent4">
                    <a:lumMod val="50000"/>
                  </a:schemeClr>
                </a:solidFill>
                <a:latin typeface="Courier New" panose="02070309020205020404" pitchFamily="49" charset="0"/>
                <a:cs typeface="Courier New" panose="02070309020205020404" pitchFamily="49" charset="0"/>
              </a:rPr>
              <a:t>() </a:t>
            </a:r>
            <a:r>
              <a:rPr lang="en-US" dirty="0"/>
              <a:t>calls</a:t>
            </a:r>
          </a:p>
          <a:p>
            <a:pPr lvl="1"/>
            <a:r>
              <a:rPr lang="en-US" dirty="0"/>
              <a:t>Range is kernel version dependent</a:t>
            </a:r>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54</a:t>
            </a:fld>
            <a:endParaRPr lang="en-US"/>
          </a:p>
        </p:txBody>
      </p:sp>
    </p:spTree>
    <p:extLst>
      <p:ext uri="{BB962C8B-B14F-4D97-AF65-F5344CB8AC3E}">
        <p14:creationId xmlns:p14="http://schemas.microsoft.com/office/powerpoint/2010/main" val="41564499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altLang="en-US" dirty="0">
                <a:solidFill>
                  <a:srgbClr val="0070C0"/>
                </a:solidFill>
              </a:rPr>
              <a:t>Priority Inversion Example</a:t>
            </a:r>
          </a:p>
        </p:txBody>
      </p:sp>
      <p:sp>
        <p:nvSpPr>
          <p:cNvPr id="50179" name="Rectangle 3"/>
          <p:cNvSpPr>
            <a:spLocks noGrp="1" noChangeArrowheads="1"/>
          </p:cNvSpPr>
          <p:nvPr>
            <p:ph idx="1"/>
          </p:nvPr>
        </p:nvSpPr>
        <p:spPr/>
        <p:txBody>
          <a:bodyPr>
            <a:normAutofit/>
          </a:bodyPr>
          <a:lstStyle/>
          <a:p>
            <a:pPr eaLnBrk="1" hangingPunct="1"/>
            <a:r>
              <a:rPr lang="en-US" altLang="en-US" dirty="0">
                <a:sym typeface="Symbol" panose="05050102010706020507" pitchFamily="18" charset="2"/>
              </a:rPr>
              <a:t>Three processes: one with high priority (</a:t>
            </a:r>
            <a:r>
              <a:rPr lang="en-US" altLang="en-US" dirty="0">
                <a:solidFill>
                  <a:srgbClr val="7030A0"/>
                </a:solidFill>
                <a:sym typeface="Symbol" panose="05050102010706020507" pitchFamily="18" charset="2"/>
              </a:rPr>
              <a:t>H</a:t>
            </a:r>
            <a:r>
              <a:rPr lang="en-US" altLang="en-US" dirty="0">
                <a:sym typeface="Symbol" panose="05050102010706020507" pitchFamily="18" charset="2"/>
              </a:rPr>
              <a:t>), one with medium priority (</a:t>
            </a:r>
            <a:r>
              <a:rPr lang="en-US" altLang="en-US" dirty="0">
                <a:solidFill>
                  <a:schemeClr val="accent2">
                    <a:lumMod val="75000"/>
                  </a:schemeClr>
                </a:solidFill>
                <a:sym typeface="Symbol" panose="05050102010706020507" pitchFamily="18" charset="2"/>
              </a:rPr>
              <a:t>M</a:t>
            </a:r>
            <a:r>
              <a:rPr lang="en-US" altLang="en-US" dirty="0">
                <a:sym typeface="Symbol" panose="05050102010706020507" pitchFamily="18" charset="2"/>
              </a:rPr>
              <a:t>), and one with low priority (</a:t>
            </a:r>
            <a:r>
              <a:rPr lang="en-US" altLang="en-US" dirty="0">
                <a:solidFill>
                  <a:schemeClr val="accent6">
                    <a:lumMod val="75000"/>
                  </a:schemeClr>
                </a:solidFill>
                <a:sym typeface="Symbol" panose="05050102010706020507" pitchFamily="18" charset="2"/>
              </a:rPr>
              <a:t>L</a:t>
            </a:r>
            <a:r>
              <a:rPr lang="en-US" altLang="en-US" dirty="0">
                <a:sym typeface="Symbol" panose="05050102010706020507" pitchFamily="18" charset="2"/>
              </a:rPr>
              <a:t>)</a:t>
            </a:r>
          </a:p>
          <a:p>
            <a:pPr eaLnBrk="1" hangingPunct="1"/>
            <a:r>
              <a:rPr lang="en-US" altLang="en-US" dirty="0">
                <a:sym typeface="Symbol" panose="05050102010706020507" pitchFamily="18" charset="2"/>
              </a:rPr>
              <a:t>Process </a:t>
            </a:r>
            <a:r>
              <a:rPr lang="en-US" altLang="en-US" dirty="0">
                <a:solidFill>
                  <a:schemeClr val="accent6">
                    <a:lumMod val="75000"/>
                  </a:schemeClr>
                </a:solidFill>
                <a:sym typeface="Symbol" panose="05050102010706020507" pitchFamily="18" charset="2"/>
              </a:rPr>
              <a:t>L</a:t>
            </a:r>
            <a:r>
              <a:rPr lang="en-US" altLang="en-US" dirty="0">
                <a:sym typeface="Symbol" panose="05050102010706020507" pitchFamily="18" charset="2"/>
              </a:rPr>
              <a:t> is running and successfully acquires a lock</a:t>
            </a:r>
          </a:p>
          <a:p>
            <a:pPr eaLnBrk="1" hangingPunct="1"/>
            <a:r>
              <a:rPr lang="en-US" altLang="en-US" dirty="0">
                <a:sym typeface="Symbol" panose="05050102010706020507" pitchFamily="18" charset="2"/>
              </a:rPr>
              <a:t>Process </a:t>
            </a:r>
            <a:r>
              <a:rPr lang="en-US" altLang="en-US" dirty="0">
                <a:solidFill>
                  <a:srgbClr val="7030A0"/>
                </a:solidFill>
                <a:sym typeface="Symbol" panose="05050102010706020507" pitchFamily="18" charset="2"/>
              </a:rPr>
              <a:t>H</a:t>
            </a:r>
            <a:r>
              <a:rPr lang="en-US" altLang="en-US" dirty="0">
                <a:sym typeface="Symbol" panose="05050102010706020507" pitchFamily="18" charset="2"/>
              </a:rPr>
              <a:t> kicks in and preempts process </a:t>
            </a:r>
            <a:r>
              <a:rPr lang="en-US" altLang="en-US" dirty="0">
                <a:solidFill>
                  <a:schemeClr val="accent6">
                    <a:lumMod val="75000"/>
                  </a:schemeClr>
                </a:solidFill>
                <a:sym typeface="Symbol" panose="05050102010706020507" pitchFamily="18" charset="2"/>
              </a:rPr>
              <a:t>L</a:t>
            </a:r>
          </a:p>
          <a:p>
            <a:pPr eaLnBrk="1" hangingPunct="1"/>
            <a:r>
              <a:rPr lang="en-US" altLang="en-US" dirty="0">
                <a:sym typeface="Symbol" panose="05050102010706020507" pitchFamily="18" charset="2"/>
              </a:rPr>
              <a:t>Process </a:t>
            </a:r>
            <a:r>
              <a:rPr lang="en-US" altLang="en-US" dirty="0">
                <a:solidFill>
                  <a:srgbClr val="7030A0"/>
                </a:solidFill>
                <a:sym typeface="Symbol" panose="05050102010706020507" pitchFamily="18" charset="2"/>
              </a:rPr>
              <a:t>H</a:t>
            </a:r>
            <a:r>
              <a:rPr lang="en-US" altLang="en-US" dirty="0">
                <a:sym typeface="Symbol" panose="05050102010706020507" pitchFamily="18" charset="2"/>
              </a:rPr>
              <a:t> tries to acquire </a:t>
            </a:r>
            <a:r>
              <a:rPr lang="en-US" altLang="en-US" dirty="0">
                <a:solidFill>
                  <a:schemeClr val="accent6">
                    <a:lumMod val="75000"/>
                  </a:schemeClr>
                </a:solidFill>
                <a:sym typeface="Symbol" panose="05050102010706020507" pitchFamily="18" charset="2"/>
              </a:rPr>
              <a:t>L</a:t>
            </a:r>
            <a:r>
              <a:rPr lang="en-US" altLang="en-US" dirty="0">
                <a:sym typeface="Symbol" panose="05050102010706020507" pitchFamily="18" charset="2"/>
              </a:rPr>
              <a:t>’s lock, and blocks (because it is held by </a:t>
            </a:r>
            <a:r>
              <a:rPr lang="en-US" altLang="en-US" dirty="0">
                <a:solidFill>
                  <a:schemeClr val="accent6">
                    <a:lumMod val="75000"/>
                  </a:schemeClr>
                </a:solidFill>
                <a:sym typeface="Symbol" panose="05050102010706020507" pitchFamily="18" charset="2"/>
              </a:rPr>
              <a:t>L</a:t>
            </a:r>
            <a:r>
              <a:rPr lang="en-US" altLang="en-US" dirty="0">
                <a:sym typeface="Symbol" panose="05050102010706020507" pitchFamily="18" charset="2"/>
              </a:rPr>
              <a:t>)</a:t>
            </a:r>
          </a:p>
          <a:p>
            <a:pPr eaLnBrk="1" hangingPunct="1"/>
            <a:r>
              <a:rPr lang="en-US" altLang="en-US" dirty="0">
                <a:sym typeface="Symbol" panose="05050102010706020507" pitchFamily="18" charset="2"/>
              </a:rPr>
              <a:t>Process </a:t>
            </a:r>
            <a:r>
              <a:rPr lang="en-US" altLang="en-US" dirty="0">
                <a:solidFill>
                  <a:schemeClr val="accent2">
                    <a:lumMod val="75000"/>
                  </a:schemeClr>
                </a:solidFill>
                <a:sym typeface="Symbol" panose="05050102010706020507" pitchFamily="18" charset="2"/>
              </a:rPr>
              <a:t>M</a:t>
            </a:r>
            <a:r>
              <a:rPr lang="en-US" altLang="en-US" dirty="0">
                <a:sym typeface="Symbol" panose="05050102010706020507" pitchFamily="18" charset="2"/>
              </a:rPr>
              <a:t> begins running, and, since it has a higher priority than </a:t>
            </a:r>
            <a:r>
              <a:rPr lang="en-US" altLang="en-US" dirty="0">
                <a:solidFill>
                  <a:schemeClr val="accent6">
                    <a:lumMod val="75000"/>
                  </a:schemeClr>
                </a:solidFill>
                <a:sym typeface="Symbol" panose="05050102010706020507" pitchFamily="18" charset="2"/>
              </a:rPr>
              <a:t>L</a:t>
            </a:r>
            <a:r>
              <a:rPr lang="en-US" altLang="en-US" dirty="0">
                <a:sym typeface="Symbol" panose="05050102010706020507" pitchFamily="18" charset="2"/>
              </a:rPr>
              <a:t>, it is the highest priority ready process.  It preempts </a:t>
            </a:r>
            <a:r>
              <a:rPr lang="en-US" altLang="en-US" dirty="0">
                <a:solidFill>
                  <a:schemeClr val="accent6">
                    <a:lumMod val="75000"/>
                  </a:schemeClr>
                </a:solidFill>
                <a:sym typeface="Symbol" panose="05050102010706020507" pitchFamily="18" charset="2"/>
              </a:rPr>
              <a:t>L</a:t>
            </a:r>
            <a:r>
              <a:rPr lang="en-US" altLang="en-US" dirty="0">
                <a:sym typeface="Symbol" panose="05050102010706020507" pitchFamily="18" charset="2"/>
              </a:rPr>
              <a:t> and runs, thus starving high priority process </a:t>
            </a:r>
            <a:r>
              <a:rPr lang="en-US" altLang="en-US" dirty="0">
                <a:solidFill>
                  <a:srgbClr val="7030A0"/>
                </a:solidFill>
                <a:sym typeface="Symbol" panose="05050102010706020507" pitchFamily="18" charset="2"/>
              </a:rPr>
              <a:t>H</a:t>
            </a:r>
            <a:r>
              <a:rPr lang="en-US" altLang="en-US" dirty="0">
                <a:sym typeface="Symbol" panose="05050102010706020507" pitchFamily="18" charset="2"/>
              </a:rPr>
              <a:t>.</a:t>
            </a:r>
          </a:p>
          <a:p>
            <a:pPr eaLnBrk="1" hangingPunct="1"/>
            <a:r>
              <a:rPr lang="en-US" altLang="en-US" dirty="0">
                <a:sym typeface="Symbol" panose="05050102010706020507" pitchFamily="18" charset="2"/>
              </a:rPr>
              <a:t>This is known as </a:t>
            </a:r>
            <a:r>
              <a:rPr lang="en-US" altLang="en-US" dirty="0">
                <a:solidFill>
                  <a:srgbClr val="FF0000"/>
                </a:solidFill>
                <a:sym typeface="Symbol" panose="05050102010706020507" pitchFamily="18" charset="2"/>
              </a:rPr>
              <a:t>priority inversion</a:t>
            </a:r>
          </a:p>
        </p:txBody>
      </p:sp>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05A2E525-0C9B-48D5-9F7C-5E12AEDD3D15}" type="slidenum">
              <a:rPr lang="en-US" smtClean="0"/>
              <a:t>55</a:t>
            </a:fld>
            <a:endParaRPr lang="en-US"/>
          </a:p>
        </p:txBody>
      </p:sp>
    </p:spTree>
    <p:extLst>
      <p:ext uri="{BB962C8B-B14F-4D97-AF65-F5344CB8AC3E}">
        <p14:creationId xmlns:p14="http://schemas.microsoft.com/office/powerpoint/2010/main" val="6886570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altLang="en-US" dirty="0">
                <a:solidFill>
                  <a:srgbClr val="0070C0"/>
                </a:solidFill>
              </a:rPr>
              <a:t>Fixing Priority Inversion</a:t>
            </a:r>
          </a:p>
        </p:txBody>
      </p:sp>
      <p:sp>
        <p:nvSpPr>
          <p:cNvPr id="51203" name="Rectangle 3"/>
          <p:cNvSpPr>
            <a:spLocks noGrp="1" noChangeArrowheads="1"/>
          </p:cNvSpPr>
          <p:nvPr>
            <p:ph idx="1"/>
          </p:nvPr>
        </p:nvSpPr>
        <p:spPr/>
        <p:txBody>
          <a:bodyPr>
            <a:normAutofit/>
          </a:bodyPr>
          <a:lstStyle/>
          <a:p>
            <a:pPr eaLnBrk="1" hangingPunct="1"/>
            <a:r>
              <a:rPr lang="en-US" altLang="en-US" dirty="0">
                <a:solidFill>
                  <a:srgbClr val="00B0F0"/>
                </a:solidFill>
                <a:sym typeface="Symbol" panose="05050102010706020507" pitchFamily="18" charset="2"/>
              </a:rPr>
              <a:t>Fix</a:t>
            </a:r>
            <a:r>
              <a:rPr lang="en-US" altLang="en-US" dirty="0">
                <a:sym typeface="Symbol" panose="05050102010706020507" pitchFamily="18" charset="2"/>
              </a:rPr>
              <a:t>: Process L temporarily granted the high priority of process </a:t>
            </a:r>
            <a:r>
              <a:rPr lang="en-US" altLang="en-US" dirty="0">
                <a:solidFill>
                  <a:srgbClr val="7030A0"/>
                </a:solidFill>
                <a:sym typeface="Symbol" panose="05050102010706020507" pitchFamily="18" charset="2"/>
              </a:rPr>
              <a:t>H</a:t>
            </a:r>
            <a:endParaRPr lang="en-US" altLang="en-US" dirty="0">
              <a:sym typeface="Symbol" panose="05050102010706020507" pitchFamily="18" charset="2"/>
            </a:endParaRPr>
          </a:p>
          <a:p>
            <a:pPr lvl="1"/>
            <a:r>
              <a:rPr lang="en-US" altLang="en-US" dirty="0">
                <a:solidFill>
                  <a:srgbClr val="FF0000"/>
                </a:solidFill>
                <a:sym typeface="Symbol" panose="05050102010706020507" pitchFamily="18" charset="2"/>
              </a:rPr>
              <a:t>Priority inheritance</a:t>
            </a:r>
          </a:p>
          <a:p>
            <a:pPr eaLnBrk="1" hangingPunct="1"/>
            <a:r>
              <a:rPr lang="en-US" altLang="en-US" dirty="0">
                <a:sym typeface="Symbol" panose="05050102010706020507" pitchFamily="18" charset="2"/>
              </a:rPr>
              <a:t>This enables process </a:t>
            </a:r>
            <a:r>
              <a:rPr lang="en-US" altLang="en-US" dirty="0">
                <a:solidFill>
                  <a:schemeClr val="accent6">
                    <a:lumMod val="75000"/>
                  </a:schemeClr>
                </a:solidFill>
                <a:sym typeface="Symbol" panose="05050102010706020507" pitchFamily="18" charset="2"/>
              </a:rPr>
              <a:t>L</a:t>
            </a:r>
            <a:r>
              <a:rPr lang="en-US" altLang="en-US" dirty="0">
                <a:sym typeface="Symbol" panose="05050102010706020507" pitchFamily="18" charset="2"/>
              </a:rPr>
              <a:t> to preempt process </a:t>
            </a:r>
            <a:r>
              <a:rPr lang="en-US" altLang="en-US" dirty="0">
                <a:solidFill>
                  <a:schemeClr val="accent2">
                    <a:lumMod val="75000"/>
                  </a:schemeClr>
                </a:solidFill>
                <a:sym typeface="Symbol" panose="05050102010706020507" pitchFamily="18" charset="2"/>
              </a:rPr>
              <a:t>M</a:t>
            </a:r>
            <a:r>
              <a:rPr lang="en-US" altLang="en-US" dirty="0">
                <a:sym typeface="Symbol" panose="05050102010706020507" pitchFamily="18" charset="2"/>
              </a:rPr>
              <a:t> and run.</a:t>
            </a:r>
          </a:p>
          <a:p>
            <a:pPr eaLnBrk="1" hangingPunct="1"/>
            <a:r>
              <a:rPr lang="en-US" altLang="en-US" dirty="0">
                <a:sym typeface="Symbol" panose="05050102010706020507" pitchFamily="18" charset="2"/>
              </a:rPr>
              <a:t>When process </a:t>
            </a:r>
            <a:r>
              <a:rPr lang="en-US" altLang="en-US" dirty="0">
                <a:solidFill>
                  <a:schemeClr val="accent6">
                    <a:lumMod val="75000"/>
                  </a:schemeClr>
                </a:solidFill>
                <a:sym typeface="Symbol" panose="05050102010706020507" pitchFamily="18" charset="2"/>
              </a:rPr>
              <a:t>L</a:t>
            </a:r>
            <a:r>
              <a:rPr lang="en-US" altLang="en-US" dirty="0">
                <a:sym typeface="Symbol" panose="05050102010706020507" pitchFamily="18" charset="2"/>
              </a:rPr>
              <a:t> is finished, process </a:t>
            </a:r>
            <a:r>
              <a:rPr lang="en-US" altLang="en-US" dirty="0">
                <a:solidFill>
                  <a:srgbClr val="7030A0"/>
                </a:solidFill>
                <a:sym typeface="Symbol" panose="05050102010706020507" pitchFamily="18" charset="2"/>
              </a:rPr>
              <a:t>H</a:t>
            </a:r>
            <a:r>
              <a:rPr lang="en-US" altLang="en-US" dirty="0">
                <a:sym typeface="Symbol" panose="05050102010706020507" pitchFamily="18" charset="2"/>
              </a:rPr>
              <a:t> becomes unblocked.</a:t>
            </a:r>
          </a:p>
          <a:p>
            <a:pPr eaLnBrk="1" hangingPunct="1"/>
            <a:r>
              <a:rPr lang="en-US" altLang="en-US" dirty="0">
                <a:sym typeface="Symbol" panose="05050102010706020507" pitchFamily="18" charset="2"/>
              </a:rPr>
              <a:t>Process </a:t>
            </a:r>
            <a:r>
              <a:rPr lang="en-US" altLang="en-US" dirty="0">
                <a:solidFill>
                  <a:srgbClr val="7030A0"/>
                </a:solidFill>
                <a:sym typeface="Symbol" panose="05050102010706020507" pitchFamily="18" charset="2"/>
              </a:rPr>
              <a:t>H</a:t>
            </a:r>
            <a:r>
              <a:rPr lang="en-US" altLang="en-US" dirty="0">
                <a:sym typeface="Symbol" panose="05050102010706020507" pitchFamily="18" charset="2"/>
              </a:rPr>
              <a:t>, now being the highest priority ready process, runs, and process </a:t>
            </a:r>
            <a:r>
              <a:rPr lang="en-US" altLang="en-US" dirty="0">
                <a:solidFill>
                  <a:schemeClr val="accent2">
                    <a:lumMod val="75000"/>
                  </a:schemeClr>
                </a:solidFill>
                <a:sym typeface="Symbol" panose="05050102010706020507" pitchFamily="18" charset="2"/>
              </a:rPr>
              <a:t>M</a:t>
            </a:r>
            <a:r>
              <a:rPr lang="en-US" altLang="en-US" dirty="0">
                <a:sym typeface="Symbol" panose="05050102010706020507" pitchFamily="18" charset="2"/>
              </a:rPr>
              <a:t> must wait until it is finished.</a:t>
            </a:r>
          </a:p>
          <a:p>
            <a:pPr eaLnBrk="1" hangingPunct="1"/>
            <a:r>
              <a:rPr lang="en-US" altLang="en-US" dirty="0">
                <a:sym typeface="Symbol" panose="05050102010706020507" pitchFamily="18" charset="2"/>
              </a:rPr>
              <a:t>Note that if process </a:t>
            </a:r>
            <a:r>
              <a:rPr lang="en-US" altLang="en-US" dirty="0">
                <a:solidFill>
                  <a:schemeClr val="accent2">
                    <a:lumMod val="75000"/>
                  </a:schemeClr>
                </a:solidFill>
                <a:sym typeface="Symbol" panose="05050102010706020507" pitchFamily="18" charset="2"/>
              </a:rPr>
              <a:t>M</a:t>
            </a:r>
            <a:r>
              <a:rPr lang="en-US" altLang="en-US" dirty="0">
                <a:sym typeface="Symbol" panose="05050102010706020507" pitchFamily="18" charset="2"/>
              </a:rPr>
              <a:t>’s priority is actually higher than process </a:t>
            </a:r>
            <a:r>
              <a:rPr lang="en-US" altLang="en-US" dirty="0">
                <a:solidFill>
                  <a:srgbClr val="7030A0"/>
                </a:solidFill>
                <a:sym typeface="Symbol" panose="05050102010706020507" pitchFamily="18" charset="2"/>
              </a:rPr>
              <a:t>H</a:t>
            </a:r>
            <a:r>
              <a:rPr lang="en-US" altLang="en-US" dirty="0">
                <a:sym typeface="Symbol" panose="05050102010706020507" pitchFamily="18" charset="2"/>
              </a:rPr>
              <a:t>, process </a:t>
            </a:r>
            <a:r>
              <a:rPr lang="en-US" altLang="en-US" dirty="0">
                <a:solidFill>
                  <a:schemeClr val="accent6">
                    <a:lumMod val="75000"/>
                  </a:schemeClr>
                </a:solidFill>
                <a:sym typeface="Symbol" panose="05050102010706020507" pitchFamily="18" charset="2"/>
              </a:rPr>
              <a:t>L</a:t>
            </a:r>
            <a:r>
              <a:rPr lang="en-US" altLang="en-US" dirty="0">
                <a:sym typeface="Symbol" panose="05050102010706020507" pitchFamily="18" charset="2"/>
              </a:rPr>
              <a:t> having </a:t>
            </a:r>
            <a:r>
              <a:rPr lang="en-US" altLang="en-US" dirty="0">
                <a:solidFill>
                  <a:srgbClr val="7030A0"/>
                </a:solidFill>
                <a:sym typeface="Symbol" panose="05050102010706020507" pitchFamily="18" charset="2"/>
              </a:rPr>
              <a:t>H</a:t>
            </a:r>
            <a:r>
              <a:rPr lang="en-US" altLang="en-US" dirty="0">
                <a:sym typeface="Symbol" panose="05050102010706020507" pitchFamily="18" charset="2"/>
              </a:rPr>
              <a:t>’s priority is insufficient to preempt </a:t>
            </a:r>
            <a:r>
              <a:rPr lang="en-US" altLang="en-US" dirty="0">
                <a:solidFill>
                  <a:schemeClr val="accent2">
                    <a:lumMod val="75000"/>
                  </a:schemeClr>
                </a:solidFill>
                <a:sym typeface="Symbol" panose="05050102010706020507" pitchFamily="18" charset="2"/>
              </a:rPr>
              <a:t>M</a:t>
            </a:r>
            <a:r>
              <a:rPr lang="en-US" altLang="en-US" dirty="0">
                <a:sym typeface="Symbol" panose="05050102010706020507" pitchFamily="18" charset="2"/>
              </a:rPr>
              <a:t>.  </a:t>
            </a:r>
          </a:p>
          <a:p>
            <a:pPr lvl="1"/>
            <a:r>
              <a:rPr lang="en-US" altLang="en-US" dirty="0">
                <a:sym typeface="Symbol" panose="05050102010706020507" pitchFamily="18" charset="2"/>
              </a:rPr>
              <a:t>This is expected behavior</a:t>
            </a:r>
          </a:p>
        </p:txBody>
      </p:sp>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05A2E525-0C9B-48D5-9F7C-5E12AEDD3D15}" type="slidenum">
              <a:rPr lang="en-US" smtClean="0"/>
              <a:t>56</a:t>
            </a:fld>
            <a:endParaRPr lang="en-US"/>
          </a:p>
        </p:txBody>
      </p:sp>
    </p:spTree>
    <p:extLst>
      <p:ext uri="{BB962C8B-B14F-4D97-AF65-F5344CB8AC3E}">
        <p14:creationId xmlns:p14="http://schemas.microsoft.com/office/powerpoint/2010/main" val="3834656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pPr eaLnBrk="1" hangingPunct="1"/>
            <a:r>
              <a:rPr lang="en-US" altLang="en-US" dirty="0">
                <a:solidFill>
                  <a:srgbClr val="0070C0"/>
                </a:solidFill>
              </a:rPr>
              <a:t>Multi-level Feedback Scheduling</a:t>
            </a:r>
          </a:p>
        </p:txBody>
      </p:sp>
      <p:sp>
        <p:nvSpPr>
          <p:cNvPr id="52227" name="Content Placeholder 2"/>
          <p:cNvSpPr>
            <a:spLocks noGrp="1"/>
          </p:cNvSpPr>
          <p:nvPr>
            <p:ph idx="1"/>
          </p:nvPr>
        </p:nvSpPr>
        <p:spPr/>
        <p:txBody>
          <a:bodyPr/>
          <a:lstStyle/>
          <a:p>
            <a:pPr eaLnBrk="1" hangingPunct="1"/>
            <a:r>
              <a:rPr lang="en-US" altLang="en-US"/>
              <a:t>Another method for exploiting past behavior</a:t>
            </a:r>
          </a:p>
          <a:p>
            <a:pPr lvl="1" eaLnBrk="1" hangingPunct="1"/>
            <a:r>
              <a:rPr lang="en-US" altLang="en-US"/>
              <a:t>Multiple queues, each with different priority</a:t>
            </a:r>
          </a:p>
          <a:p>
            <a:pPr lvl="2" eaLnBrk="1" hangingPunct="1"/>
            <a:r>
              <a:rPr lang="en-US" altLang="en-US"/>
              <a:t>Higher priority queues often considered “foreground” tasks</a:t>
            </a:r>
          </a:p>
          <a:p>
            <a:pPr lvl="1" eaLnBrk="1" hangingPunct="1"/>
            <a:r>
              <a:rPr lang="en-US" altLang="en-US"/>
              <a:t>Each queue has its own scheduling algorithm</a:t>
            </a:r>
          </a:p>
          <a:p>
            <a:pPr lvl="2" eaLnBrk="1" hangingPunct="1"/>
            <a:r>
              <a:rPr lang="en-US" altLang="en-US"/>
              <a:t>E.g. foreground </a:t>
            </a:r>
            <a:r>
              <a:rPr lang="en-US" altLang="en-US">
                <a:sym typeface="Wingdings" panose="05000000000000000000" pitchFamily="2" charset="2"/>
              </a:rPr>
              <a:t> RR, background  FCFS</a:t>
            </a:r>
          </a:p>
          <a:p>
            <a:pPr lvl="2" eaLnBrk="1" hangingPunct="1"/>
            <a:r>
              <a:rPr lang="en-US" altLang="en-US">
                <a:sym typeface="Wingdings" panose="05000000000000000000" pitchFamily="2" charset="2"/>
              </a:rPr>
              <a:t>Sometimes multiple RR priorities with quantum increasing exponentially (highest queue: 1ms, next: 2ms, next: 4ms, etc.)</a:t>
            </a:r>
          </a:p>
          <a:p>
            <a:pPr lvl="1" eaLnBrk="1" hangingPunct="1"/>
            <a:r>
              <a:rPr lang="en-US" altLang="en-US">
                <a:sym typeface="Wingdings" panose="05000000000000000000" pitchFamily="2" charset="2"/>
              </a:rPr>
              <a:t>Adjust each job’s priority as follows (details vary)</a:t>
            </a:r>
          </a:p>
          <a:p>
            <a:pPr lvl="2" eaLnBrk="1" hangingPunct="1"/>
            <a:r>
              <a:rPr lang="en-US" altLang="en-US">
                <a:sym typeface="Wingdings" panose="05000000000000000000" pitchFamily="2" charset="2"/>
              </a:rPr>
              <a:t>Job starts in highest priority queue</a:t>
            </a:r>
          </a:p>
          <a:p>
            <a:pPr lvl="2" eaLnBrk="1" hangingPunct="1"/>
            <a:r>
              <a:rPr lang="en-US" altLang="en-US">
                <a:sym typeface="Wingdings" panose="05000000000000000000" pitchFamily="2" charset="2"/>
              </a:rPr>
              <a:t>If entire CPU time quantum expires, drop one level</a:t>
            </a:r>
          </a:p>
          <a:p>
            <a:pPr lvl="2" eaLnBrk="1" hangingPunct="1"/>
            <a:r>
              <a:rPr lang="en-US" altLang="en-US"/>
              <a:t>If CPU is yielded during the quantum, push up one level (or to top)</a:t>
            </a:r>
          </a:p>
        </p:txBody>
      </p:sp>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05A2E525-0C9B-48D5-9F7C-5E12AEDD3D15}" type="slidenum">
              <a:rPr lang="en-US" smtClean="0"/>
              <a:t>57</a:t>
            </a:fld>
            <a:endParaRPr lang="en-US"/>
          </a:p>
        </p:txBody>
      </p:sp>
    </p:spTree>
    <p:extLst>
      <p:ext uri="{BB962C8B-B14F-4D97-AF65-F5344CB8AC3E}">
        <p14:creationId xmlns:p14="http://schemas.microsoft.com/office/powerpoint/2010/main" val="20102407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pPr eaLnBrk="1" hangingPunct="1"/>
            <a:r>
              <a:rPr lang="en-US" altLang="en-US" dirty="0">
                <a:solidFill>
                  <a:srgbClr val="0070C0"/>
                </a:solidFill>
              </a:rPr>
              <a:t>Scheduling Details</a:t>
            </a:r>
          </a:p>
        </p:txBody>
      </p:sp>
      <p:sp>
        <p:nvSpPr>
          <p:cNvPr id="53251" name="Content Placeholder 2"/>
          <p:cNvSpPr>
            <a:spLocks noGrp="1"/>
          </p:cNvSpPr>
          <p:nvPr>
            <p:ph idx="1"/>
          </p:nvPr>
        </p:nvSpPr>
        <p:spPr/>
        <p:txBody>
          <a:bodyPr>
            <a:normAutofit fontScale="92500"/>
          </a:bodyPr>
          <a:lstStyle/>
          <a:p>
            <a:pPr eaLnBrk="1" hangingPunct="1"/>
            <a:r>
              <a:rPr lang="en-US" altLang="en-US" dirty="0"/>
              <a:t>Result approximates SRTF</a:t>
            </a:r>
          </a:p>
          <a:p>
            <a:pPr lvl="1" eaLnBrk="1" hangingPunct="1"/>
            <a:r>
              <a:rPr lang="en-US" altLang="en-US" dirty="0"/>
              <a:t>CPU bound jobs drop rapidly to lower queues</a:t>
            </a:r>
          </a:p>
          <a:p>
            <a:pPr lvl="1" eaLnBrk="1" hangingPunct="1"/>
            <a:r>
              <a:rPr lang="en-US" altLang="en-US" dirty="0"/>
              <a:t>Short-running I/O bound jobs stay near the top</a:t>
            </a:r>
          </a:p>
          <a:p>
            <a:pPr eaLnBrk="1" hangingPunct="1"/>
            <a:r>
              <a:rPr lang="en-US" altLang="en-US" dirty="0"/>
              <a:t>Scheduling must be done between the queues</a:t>
            </a:r>
          </a:p>
          <a:p>
            <a:pPr lvl="1" eaLnBrk="1" hangingPunct="1"/>
            <a:r>
              <a:rPr lang="en-US" altLang="en-US" dirty="0"/>
              <a:t>Fixed priority scheduling: serve all from the highest priority, then the next priority, etc.</a:t>
            </a:r>
          </a:p>
          <a:p>
            <a:pPr lvl="1" eaLnBrk="1" hangingPunct="1"/>
            <a:r>
              <a:rPr lang="en-US" altLang="en-US" dirty="0"/>
              <a:t>Time slice: each queue gets a certain amount of CPU time (e.g., 70% to the highest, 20% next, 10% lowest)</a:t>
            </a:r>
          </a:p>
          <a:p>
            <a:pPr eaLnBrk="1" hangingPunct="1"/>
            <a:r>
              <a:rPr lang="en-US" altLang="en-US" dirty="0"/>
              <a:t>Countermeasure: user action that can foil intent of the OS designer</a:t>
            </a:r>
          </a:p>
          <a:p>
            <a:pPr lvl="1" eaLnBrk="1" hangingPunct="1"/>
            <a:r>
              <a:rPr lang="en-US" altLang="en-US" dirty="0"/>
              <a:t>For multilevel feedback, put in a bunch of meaningless I/O to keep job’s priority high</a:t>
            </a:r>
          </a:p>
          <a:p>
            <a:pPr lvl="1" eaLnBrk="1" hangingPunct="1"/>
            <a:r>
              <a:rPr lang="en-US" altLang="en-US" dirty="0"/>
              <a:t>But if everyone does this, it won’t work!</a:t>
            </a:r>
          </a:p>
        </p:txBody>
      </p:sp>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05A2E525-0C9B-48D5-9F7C-5E12AEDD3D15}" type="slidenum">
              <a:rPr lang="en-US" smtClean="0"/>
              <a:t>58</a:t>
            </a:fld>
            <a:endParaRPr lang="en-US"/>
          </a:p>
        </p:txBody>
      </p:sp>
    </p:spTree>
    <p:extLst>
      <p:ext uri="{BB962C8B-B14F-4D97-AF65-F5344CB8AC3E}">
        <p14:creationId xmlns:p14="http://schemas.microsoft.com/office/powerpoint/2010/main" val="35116235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pPr eaLnBrk="1" hangingPunct="1"/>
            <a:r>
              <a:rPr lang="en-US" altLang="en-US" dirty="0">
                <a:solidFill>
                  <a:srgbClr val="0070C0"/>
                </a:solidFill>
              </a:rPr>
              <a:t>Scheduling Details</a:t>
            </a:r>
          </a:p>
        </p:txBody>
      </p:sp>
      <p:sp>
        <p:nvSpPr>
          <p:cNvPr id="55299" name="Content Placeholder 2"/>
          <p:cNvSpPr>
            <a:spLocks noGrp="1"/>
          </p:cNvSpPr>
          <p:nvPr>
            <p:ph idx="1"/>
          </p:nvPr>
        </p:nvSpPr>
        <p:spPr/>
        <p:txBody>
          <a:bodyPr>
            <a:normAutofit fontScale="92500" lnSpcReduction="20000"/>
          </a:bodyPr>
          <a:lstStyle/>
          <a:p>
            <a:pPr eaLnBrk="1" hangingPunct="1"/>
            <a:r>
              <a:rPr lang="en-US" altLang="en-US" dirty="0"/>
              <a:t>It is apparent that scheduling is facilitated by having a “good mix” of I/O bound and CPU bound programs, so that there are long and short CPU bursts to prioritize around.</a:t>
            </a:r>
          </a:p>
          <a:p>
            <a:pPr eaLnBrk="1" hangingPunct="1"/>
            <a:r>
              <a:rPr lang="en-US" altLang="en-US" dirty="0"/>
              <a:t>There is typically a long-term and a short-term scheduler in the OS.</a:t>
            </a:r>
          </a:p>
          <a:p>
            <a:pPr eaLnBrk="1" hangingPunct="1"/>
            <a:r>
              <a:rPr lang="en-US" altLang="en-US" dirty="0"/>
              <a:t>We have been discussing the design of the short-term scheduler.</a:t>
            </a:r>
          </a:p>
          <a:p>
            <a:pPr eaLnBrk="1" hangingPunct="1"/>
            <a:r>
              <a:rPr lang="en-US" altLang="en-US" dirty="0"/>
              <a:t>The long-term scheduler decides what processes should be put into the ready queue in the first place for the short-term scheduler, so that the short-term scheduler can make fast decisions on a good mix of a subset of ready processes.</a:t>
            </a:r>
          </a:p>
          <a:p>
            <a:pPr eaLnBrk="1" hangingPunct="1"/>
            <a:r>
              <a:rPr lang="en-US" altLang="en-US" dirty="0"/>
              <a:t>The rest are held in memory or disk</a:t>
            </a:r>
          </a:p>
          <a:p>
            <a:pPr lvl="1" eaLnBrk="1" hangingPunct="1"/>
            <a:r>
              <a:rPr lang="en-US" altLang="en-US" dirty="0"/>
              <a:t>This also provides more free memory for the subset of ready processes given to the short-term scheduler.</a:t>
            </a:r>
          </a:p>
        </p:txBody>
      </p:sp>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05A2E525-0C9B-48D5-9F7C-5E12AEDD3D15}" type="slidenum">
              <a:rPr lang="en-US" smtClean="0"/>
              <a:t>59</a:t>
            </a:fld>
            <a:endParaRPr lang="en-US"/>
          </a:p>
        </p:txBody>
      </p:sp>
    </p:spTree>
    <p:extLst>
      <p:ext uri="{BB962C8B-B14F-4D97-AF65-F5344CB8AC3E}">
        <p14:creationId xmlns:p14="http://schemas.microsoft.com/office/powerpoint/2010/main" val="8188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C1965-A38F-4001-BC46-5AB46D108C67}"/>
              </a:ext>
            </a:extLst>
          </p:cNvPr>
          <p:cNvSpPr>
            <a:spLocks noGrp="1"/>
          </p:cNvSpPr>
          <p:nvPr>
            <p:ph type="title"/>
          </p:nvPr>
        </p:nvSpPr>
        <p:spPr/>
        <p:txBody>
          <a:bodyPr/>
          <a:lstStyle/>
          <a:p>
            <a:r>
              <a:rPr lang="en-SG" dirty="0">
                <a:solidFill>
                  <a:srgbClr val="0070C0"/>
                </a:solidFill>
              </a:rPr>
              <a:t>Information about processes</a:t>
            </a:r>
          </a:p>
        </p:txBody>
      </p:sp>
      <p:sp>
        <p:nvSpPr>
          <p:cNvPr id="3" name="Content Placeholder 2">
            <a:extLst>
              <a:ext uri="{FF2B5EF4-FFF2-40B4-BE49-F238E27FC236}">
                <a16:creationId xmlns:a16="http://schemas.microsoft.com/office/drawing/2014/main" id="{E858E2C1-0710-4F5F-9C26-AD0D1D6242C0}"/>
              </a:ext>
            </a:extLst>
          </p:cNvPr>
          <p:cNvSpPr>
            <a:spLocks noGrp="1"/>
          </p:cNvSpPr>
          <p:nvPr>
            <p:ph idx="1"/>
          </p:nvPr>
        </p:nvSpPr>
        <p:spPr/>
        <p:txBody>
          <a:bodyPr>
            <a:normAutofit lnSpcReduction="10000"/>
          </a:bodyPr>
          <a:lstStyle/>
          <a:p>
            <a:r>
              <a:rPr lang="en-SG" dirty="0"/>
              <a:t>Depends on kernel version </a:t>
            </a:r>
          </a:p>
          <a:p>
            <a:r>
              <a:rPr lang="en-SG" dirty="0"/>
              <a:t>In 5.16.1, a task is represented by:</a:t>
            </a:r>
          </a:p>
          <a:p>
            <a:pPr lvl="1"/>
            <a:r>
              <a:rPr lang="en-SG" b="1" dirty="0" err="1">
                <a:solidFill>
                  <a:schemeClr val="accent2">
                    <a:lumMod val="75000"/>
                  </a:schemeClr>
                </a:solidFill>
                <a:latin typeface="Courier New" panose="02070309020205020404" pitchFamily="49" charset="0"/>
              </a:rPr>
              <a:t>task_struct</a:t>
            </a:r>
            <a:endParaRPr lang="en-SG" b="1" dirty="0">
              <a:solidFill>
                <a:schemeClr val="accent2">
                  <a:lumMod val="75000"/>
                </a:schemeClr>
              </a:solidFill>
              <a:latin typeface="Courier New" panose="02070309020205020404" pitchFamily="49" charset="0"/>
            </a:endParaRPr>
          </a:p>
          <a:p>
            <a:pPr lvl="2"/>
            <a:r>
              <a:rPr lang="en-SG" dirty="0"/>
              <a:t>Traditional called the </a:t>
            </a:r>
            <a:r>
              <a:rPr lang="en-SG" dirty="0">
                <a:solidFill>
                  <a:schemeClr val="accent6">
                    <a:lumMod val="75000"/>
                  </a:schemeClr>
                </a:solidFill>
              </a:rPr>
              <a:t>process control block</a:t>
            </a:r>
            <a:r>
              <a:rPr lang="en-SG" dirty="0"/>
              <a:t> (PCB)</a:t>
            </a:r>
          </a:p>
          <a:p>
            <a:pPr lvl="2"/>
            <a:r>
              <a:rPr lang="en-SG" dirty="0"/>
              <a:t>Hold all information about a process/task</a:t>
            </a:r>
          </a:p>
          <a:p>
            <a:pPr lvl="1"/>
            <a:r>
              <a:rPr lang="en-SG" b="1" dirty="0" err="1">
                <a:solidFill>
                  <a:schemeClr val="accent2">
                    <a:lumMod val="75000"/>
                  </a:schemeClr>
                </a:solidFill>
                <a:latin typeface="Courier New" panose="02070309020205020404" pitchFamily="49" charset="0"/>
              </a:rPr>
              <a:t>thread_info</a:t>
            </a:r>
            <a:endParaRPr lang="en-SG" b="1" dirty="0">
              <a:solidFill>
                <a:schemeClr val="accent2">
                  <a:lumMod val="75000"/>
                </a:schemeClr>
              </a:solidFill>
              <a:latin typeface="Courier New" panose="02070309020205020404" pitchFamily="49" charset="0"/>
            </a:endParaRPr>
          </a:p>
          <a:p>
            <a:pPr lvl="2"/>
            <a:r>
              <a:rPr lang="en-SG" dirty="0"/>
              <a:t>Co-located with the per thread kernel stack</a:t>
            </a:r>
          </a:p>
          <a:p>
            <a:pPr lvl="2"/>
            <a:r>
              <a:rPr lang="en-SG" dirty="0"/>
              <a:t>Used to hold the architecture dependent info</a:t>
            </a:r>
          </a:p>
          <a:p>
            <a:pPr lvl="2"/>
            <a:r>
              <a:rPr lang="en-SG" dirty="0"/>
              <a:t>Now holds status flags that are used often </a:t>
            </a:r>
          </a:p>
          <a:p>
            <a:pPr lvl="1"/>
            <a:r>
              <a:rPr lang="en-SG" b="1" dirty="0" err="1">
                <a:solidFill>
                  <a:schemeClr val="accent2">
                    <a:lumMod val="75000"/>
                  </a:schemeClr>
                </a:solidFill>
                <a:latin typeface="Courier New" panose="02070309020205020404" pitchFamily="49" charset="0"/>
              </a:rPr>
              <a:t>thread_struct</a:t>
            </a:r>
            <a:endParaRPr lang="en-SG" b="1" dirty="0">
              <a:solidFill>
                <a:schemeClr val="accent2">
                  <a:lumMod val="75000"/>
                </a:schemeClr>
              </a:solidFill>
              <a:latin typeface="Courier New" panose="02070309020205020404" pitchFamily="49" charset="0"/>
            </a:endParaRPr>
          </a:p>
          <a:p>
            <a:pPr lvl="2"/>
            <a:r>
              <a:rPr lang="en-SG" dirty="0"/>
              <a:t>Located at the end of </a:t>
            </a:r>
            <a:r>
              <a:rPr lang="en-SG" dirty="0" err="1"/>
              <a:t>task_struct</a:t>
            </a:r>
            <a:endParaRPr lang="en-SG" dirty="0"/>
          </a:p>
          <a:p>
            <a:pPr lvl="2"/>
            <a:r>
              <a:rPr lang="en-SG" dirty="0"/>
              <a:t>Hold architecture dependent info such as register states etc.</a:t>
            </a:r>
          </a:p>
        </p:txBody>
      </p:sp>
      <p:sp>
        <p:nvSpPr>
          <p:cNvPr id="4" name="Date Placeholder 3">
            <a:extLst>
              <a:ext uri="{FF2B5EF4-FFF2-40B4-BE49-F238E27FC236}">
                <a16:creationId xmlns:a16="http://schemas.microsoft.com/office/drawing/2014/main" id="{435B18C9-5E4F-4156-90CD-E377B6238E34}"/>
              </a:ext>
            </a:extLst>
          </p:cNvPr>
          <p:cNvSpPr>
            <a:spLocks noGrp="1"/>
          </p:cNvSpPr>
          <p:nvPr>
            <p:ph type="dt" sz="half" idx="10"/>
          </p:nvPr>
        </p:nvSpPr>
        <p:spPr/>
        <p:txBody>
          <a:bodyPr/>
          <a:lstStyle/>
          <a:p>
            <a:r>
              <a:rPr lang="en-US"/>
              <a:t>CS5250 - 2021/2022 Sem 2</a:t>
            </a:r>
          </a:p>
        </p:txBody>
      </p:sp>
      <p:sp>
        <p:nvSpPr>
          <p:cNvPr id="5" name="Slide Number Placeholder 4">
            <a:extLst>
              <a:ext uri="{FF2B5EF4-FFF2-40B4-BE49-F238E27FC236}">
                <a16:creationId xmlns:a16="http://schemas.microsoft.com/office/drawing/2014/main" id="{8116A5AF-5A0F-49B8-B9F6-4C2EF7ACA9A5}"/>
              </a:ext>
            </a:extLst>
          </p:cNvPr>
          <p:cNvSpPr>
            <a:spLocks noGrp="1"/>
          </p:cNvSpPr>
          <p:nvPr>
            <p:ph type="sldNum" sz="quarter" idx="12"/>
          </p:nvPr>
        </p:nvSpPr>
        <p:spPr/>
        <p:txBody>
          <a:bodyPr/>
          <a:lstStyle/>
          <a:p>
            <a:fld id="{05A2E525-0C9B-48D5-9F7C-5E12AEDD3D15}" type="slidenum">
              <a:rPr lang="en-US" smtClean="0"/>
              <a:t>6</a:t>
            </a:fld>
            <a:endParaRPr lang="en-US"/>
          </a:p>
        </p:txBody>
      </p:sp>
      <p:pic>
        <p:nvPicPr>
          <p:cNvPr id="7" name="Picture 6">
            <a:extLst>
              <a:ext uri="{FF2B5EF4-FFF2-40B4-BE49-F238E27FC236}">
                <a16:creationId xmlns:a16="http://schemas.microsoft.com/office/drawing/2014/main" id="{71177E2B-3BF6-438D-B634-6DAB75E91042}"/>
              </a:ext>
            </a:extLst>
          </p:cNvPr>
          <p:cNvPicPr>
            <a:picLocks noChangeAspect="1"/>
          </p:cNvPicPr>
          <p:nvPr/>
        </p:nvPicPr>
        <p:blipFill>
          <a:blip r:embed="rId2"/>
          <a:stretch>
            <a:fillRect/>
          </a:stretch>
        </p:blipFill>
        <p:spPr>
          <a:xfrm>
            <a:off x="7598464" y="3339193"/>
            <a:ext cx="4226143" cy="1955961"/>
          </a:xfrm>
          <a:prstGeom prst="rect">
            <a:avLst/>
          </a:prstGeom>
        </p:spPr>
      </p:pic>
    </p:spTree>
    <p:extLst>
      <p:ext uri="{BB962C8B-B14F-4D97-AF65-F5344CB8AC3E}">
        <p14:creationId xmlns:p14="http://schemas.microsoft.com/office/powerpoint/2010/main" val="7979057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pPr eaLnBrk="1" hangingPunct="1"/>
            <a:r>
              <a:rPr lang="en-US" altLang="en-US" dirty="0">
                <a:solidFill>
                  <a:srgbClr val="0070C0"/>
                </a:solidFill>
              </a:rPr>
              <a:t>Fairness</a:t>
            </a:r>
          </a:p>
        </p:txBody>
      </p:sp>
      <p:sp>
        <p:nvSpPr>
          <p:cNvPr id="56323" name="Content Placeholder 2"/>
          <p:cNvSpPr>
            <a:spLocks noGrp="1"/>
          </p:cNvSpPr>
          <p:nvPr>
            <p:ph idx="1"/>
          </p:nvPr>
        </p:nvSpPr>
        <p:spPr/>
        <p:txBody>
          <a:bodyPr>
            <a:normAutofit fontScale="77500" lnSpcReduction="20000"/>
          </a:bodyPr>
          <a:lstStyle/>
          <a:p>
            <a:pPr eaLnBrk="1" hangingPunct="1"/>
            <a:r>
              <a:rPr lang="en-US" altLang="en-US" dirty="0"/>
              <a:t>What about fairness?</a:t>
            </a:r>
          </a:p>
          <a:p>
            <a:pPr lvl="1" eaLnBrk="1" hangingPunct="1"/>
            <a:r>
              <a:rPr lang="en-US" altLang="en-US" dirty="0"/>
              <a:t>Strict fixed-policy scheduling between queues is unfair (run highest, then next, etc.)</a:t>
            </a:r>
          </a:p>
          <a:p>
            <a:pPr lvl="2" eaLnBrk="1" hangingPunct="1"/>
            <a:r>
              <a:rPr lang="en-US" altLang="en-US" dirty="0"/>
              <a:t>Long running jobs may never get the CPU</a:t>
            </a:r>
          </a:p>
          <a:p>
            <a:pPr lvl="2" eaLnBrk="1" hangingPunct="1"/>
            <a:r>
              <a:rPr lang="en-US" altLang="en-US" dirty="0"/>
              <a:t>In Multics, admins shut down the machine and found a 10-year-old job</a:t>
            </a:r>
          </a:p>
          <a:p>
            <a:pPr lvl="1" eaLnBrk="1" hangingPunct="1"/>
            <a:r>
              <a:rPr lang="en-US" altLang="en-US" dirty="0"/>
              <a:t>Must give long-running jobs a fraction of the CPU even when there are shorter jobs to run</a:t>
            </a:r>
          </a:p>
          <a:p>
            <a:pPr lvl="2" eaLnBrk="1" hangingPunct="1"/>
            <a:r>
              <a:rPr lang="en-US" altLang="en-US" dirty="0"/>
              <a:t>Tradeoff: fairness gained by hurting average response time!</a:t>
            </a:r>
          </a:p>
          <a:p>
            <a:pPr eaLnBrk="1" hangingPunct="1"/>
            <a:r>
              <a:rPr lang="en-US" altLang="en-US" dirty="0"/>
              <a:t>How to implement fairness?</a:t>
            </a:r>
          </a:p>
          <a:p>
            <a:pPr lvl="1" eaLnBrk="1" hangingPunct="1"/>
            <a:r>
              <a:rPr lang="en-US" altLang="en-US" dirty="0"/>
              <a:t>Could give each queue some fraction of the CPU</a:t>
            </a:r>
          </a:p>
          <a:p>
            <a:pPr lvl="2" eaLnBrk="1" hangingPunct="1"/>
            <a:r>
              <a:rPr lang="en-US" altLang="en-US" dirty="0"/>
              <a:t>i.e., for one long-running job and 100 short-running ones?</a:t>
            </a:r>
          </a:p>
          <a:p>
            <a:pPr lvl="2" eaLnBrk="1" hangingPunct="1"/>
            <a:r>
              <a:rPr lang="en-US" altLang="en-US" dirty="0"/>
              <a:t>Like express lanes in a supermarket – sometimes express lanes get so long, one gets better service by going into one of the regular lines</a:t>
            </a:r>
          </a:p>
          <a:p>
            <a:pPr lvl="1" eaLnBrk="1" hangingPunct="1"/>
            <a:r>
              <a:rPr lang="en-US" altLang="en-US" dirty="0"/>
              <a:t>Could increase priority of jobs that don’t get service (as seen in the multilevel feedback example)</a:t>
            </a:r>
          </a:p>
          <a:p>
            <a:pPr lvl="2" eaLnBrk="1" hangingPunct="1"/>
            <a:r>
              <a:rPr lang="en-US" altLang="en-US" dirty="0"/>
              <a:t>This was done in UNIX</a:t>
            </a:r>
          </a:p>
          <a:p>
            <a:pPr lvl="2" eaLnBrk="1" hangingPunct="1"/>
            <a:r>
              <a:rPr lang="en-US" altLang="en-US" dirty="0"/>
              <a:t>Ad hoc – with what rate should priorities be increased?</a:t>
            </a:r>
          </a:p>
          <a:p>
            <a:pPr lvl="2" eaLnBrk="1" hangingPunct="1"/>
            <a:r>
              <a:rPr lang="en-US" altLang="en-US" dirty="0"/>
              <a:t>As system gets overloaded, no job gets CPU time, so everyone increases in priority</a:t>
            </a:r>
          </a:p>
          <a:p>
            <a:pPr lvl="3" eaLnBrk="1" hangingPunct="1"/>
            <a:r>
              <a:rPr lang="en-US" altLang="en-US" dirty="0"/>
              <a:t>Interactive processes suffer</a:t>
            </a:r>
          </a:p>
        </p:txBody>
      </p:sp>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05A2E525-0C9B-48D5-9F7C-5E12AEDD3D15}" type="slidenum">
              <a:rPr lang="en-US" smtClean="0"/>
              <a:t>60</a:t>
            </a:fld>
            <a:endParaRPr lang="en-US"/>
          </a:p>
        </p:txBody>
      </p:sp>
    </p:spTree>
    <p:extLst>
      <p:ext uri="{BB962C8B-B14F-4D97-AF65-F5344CB8AC3E}">
        <p14:creationId xmlns:p14="http://schemas.microsoft.com/office/powerpoint/2010/main" val="40380873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pPr eaLnBrk="1" hangingPunct="1"/>
            <a:r>
              <a:rPr lang="en-US" altLang="en-US" dirty="0">
                <a:solidFill>
                  <a:srgbClr val="0070C0"/>
                </a:solidFill>
              </a:rPr>
              <a:t>Lottery Scheduling</a:t>
            </a:r>
          </a:p>
        </p:txBody>
      </p:sp>
      <p:sp>
        <p:nvSpPr>
          <p:cNvPr id="57347" name="Content Placeholder 2"/>
          <p:cNvSpPr>
            <a:spLocks noGrp="1"/>
          </p:cNvSpPr>
          <p:nvPr>
            <p:ph idx="1"/>
          </p:nvPr>
        </p:nvSpPr>
        <p:spPr/>
        <p:txBody>
          <a:bodyPr>
            <a:normAutofit fontScale="92500" lnSpcReduction="10000"/>
          </a:bodyPr>
          <a:lstStyle/>
          <a:p>
            <a:pPr eaLnBrk="1" hangingPunct="1"/>
            <a:r>
              <a:rPr lang="en-US" altLang="en-US"/>
              <a:t>Yet another alternative: Lottery Scheduling</a:t>
            </a:r>
          </a:p>
          <a:p>
            <a:pPr lvl="1" eaLnBrk="1" hangingPunct="1"/>
            <a:r>
              <a:rPr lang="en-US" altLang="en-US"/>
              <a:t>Give each job some number of lottery tickets</a:t>
            </a:r>
          </a:p>
          <a:p>
            <a:pPr lvl="1" eaLnBrk="1" hangingPunct="1"/>
            <a:r>
              <a:rPr lang="en-US" altLang="en-US"/>
              <a:t>On each time slice, randomly pick a winning ticket</a:t>
            </a:r>
          </a:p>
          <a:p>
            <a:pPr lvl="1" eaLnBrk="1" hangingPunct="1"/>
            <a:r>
              <a:rPr lang="en-US" altLang="en-US"/>
              <a:t>On average, CPU time is proportional to number of tickets given to each job over time</a:t>
            </a:r>
          </a:p>
          <a:p>
            <a:pPr eaLnBrk="1" hangingPunct="1"/>
            <a:r>
              <a:rPr lang="en-US" altLang="en-US"/>
              <a:t>How to assign tickets?</a:t>
            </a:r>
          </a:p>
          <a:p>
            <a:pPr lvl="1" eaLnBrk="1" hangingPunct="1"/>
            <a:r>
              <a:rPr lang="en-US" altLang="en-US"/>
              <a:t>To approximate SRTF, short-running jobs get more, long running jobs get fewer</a:t>
            </a:r>
          </a:p>
          <a:p>
            <a:pPr lvl="1" eaLnBrk="1" hangingPunct="1"/>
            <a:r>
              <a:rPr lang="en-US" altLang="en-US"/>
              <a:t>To avoid starvation, every job gets at least one ticket (everyone makes progress)</a:t>
            </a:r>
          </a:p>
          <a:p>
            <a:pPr eaLnBrk="1" hangingPunct="1"/>
            <a:r>
              <a:rPr lang="en-US" altLang="en-US"/>
              <a:t>Advantage over strict priority scheduling: behaves gracefully as load changes</a:t>
            </a:r>
          </a:p>
          <a:p>
            <a:pPr lvl="1" eaLnBrk="1" hangingPunct="1"/>
            <a:r>
              <a:rPr lang="en-US" altLang="en-US"/>
              <a:t>Adding or deleting a job affects all jobs proportionally, independent of how many tickets each job possesses</a:t>
            </a:r>
          </a:p>
        </p:txBody>
      </p:sp>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05A2E525-0C9B-48D5-9F7C-5E12AEDD3D15}" type="slidenum">
              <a:rPr lang="en-US" smtClean="0"/>
              <a:t>61</a:t>
            </a:fld>
            <a:endParaRPr lang="en-US"/>
          </a:p>
        </p:txBody>
      </p:sp>
    </p:spTree>
    <p:extLst>
      <p:ext uri="{BB962C8B-B14F-4D97-AF65-F5344CB8AC3E}">
        <p14:creationId xmlns:p14="http://schemas.microsoft.com/office/powerpoint/2010/main" val="28979538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solidFill>
                  <a:srgbClr val="0070C0"/>
                </a:solidFill>
              </a:rPr>
              <a:t>Process Scheduling in Linux</a:t>
            </a:r>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6085593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Type of Processes</a:t>
            </a:r>
          </a:p>
        </p:txBody>
      </p:sp>
      <p:sp>
        <p:nvSpPr>
          <p:cNvPr id="3" name="Content Placeholder 2"/>
          <p:cNvSpPr>
            <a:spLocks noGrp="1"/>
          </p:cNvSpPr>
          <p:nvPr>
            <p:ph idx="1"/>
          </p:nvPr>
        </p:nvSpPr>
        <p:spPr/>
        <p:txBody>
          <a:bodyPr/>
          <a:lstStyle/>
          <a:p>
            <a:r>
              <a:rPr lang="en-US" dirty="0"/>
              <a:t>Normal processes</a:t>
            </a:r>
          </a:p>
          <a:p>
            <a:pPr lvl="1"/>
            <a:r>
              <a:rPr lang="en-US" dirty="0"/>
              <a:t>Priorities are dynamic</a:t>
            </a:r>
          </a:p>
          <a:p>
            <a:pPr lvl="1"/>
            <a:endParaRPr lang="en-US" dirty="0"/>
          </a:p>
          <a:p>
            <a:r>
              <a:rPr lang="en-US" dirty="0"/>
              <a:t>Real-time processes</a:t>
            </a:r>
          </a:p>
          <a:p>
            <a:pPr lvl="1"/>
            <a:r>
              <a:rPr lang="en-US" dirty="0"/>
              <a:t>Standard Linux does not have </a:t>
            </a:r>
            <a:r>
              <a:rPr lang="en-US" dirty="0">
                <a:solidFill>
                  <a:srgbClr val="FF0000"/>
                </a:solidFill>
              </a:rPr>
              <a:t>hard</a:t>
            </a:r>
            <a:r>
              <a:rPr lang="en-US" dirty="0"/>
              <a:t> </a:t>
            </a:r>
            <a:r>
              <a:rPr lang="en-US" dirty="0" err="1"/>
              <a:t>realtime</a:t>
            </a:r>
            <a:r>
              <a:rPr lang="en-US" dirty="0"/>
              <a:t> processes</a:t>
            </a:r>
          </a:p>
          <a:p>
            <a:pPr lvl="1"/>
            <a:r>
              <a:rPr lang="en-US" dirty="0"/>
              <a:t>Two scheduling policies: FIFO or round-robin</a:t>
            </a:r>
          </a:p>
          <a:p>
            <a:pPr lvl="1"/>
            <a:r>
              <a:rPr lang="en-US" dirty="0"/>
              <a:t>Static priorities</a:t>
            </a:r>
          </a:p>
          <a:p>
            <a:pPr lvl="1"/>
            <a:r>
              <a:rPr lang="en-US" dirty="0"/>
              <a:t>Dictated by POSIX standard</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63</a:t>
            </a:fld>
            <a:endParaRPr lang="en-US"/>
          </a:p>
        </p:txBody>
      </p:sp>
      <p:pic>
        <p:nvPicPr>
          <p:cNvPr id="6" name="Picture 5"/>
          <p:cNvPicPr>
            <a:picLocks noChangeAspect="1"/>
          </p:cNvPicPr>
          <p:nvPr/>
        </p:nvPicPr>
        <p:blipFill>
          <a:blip r:embed="rId3"/>
          <a:stretch>
            <a:fillRect/>
          </a:stretch>
        </p:blipFill>
        <p:spPr>
          <a:xfrm>
            <a:off x="6571992" y="4526321"/>
            <a:ext cx="4332845" cy="802016"/>
          </a:xfrm>
          <a:prstGeom prst="rect">
            <a:avLst/>
          </a:prstGeom>
        </p:spPr>
      </p:pic>
      <p:sp>
        <p:nvSpPr>
          <p:cNvPr id="7" name="TextBox 6"/>
          <p:cNvSpPr txBox="1"/>
          <p:nvPr/>
        </p:nvSpPr>
        <p:spPr>
          <a:xfrm>
            <a:off x="6746789" y="5381368"/>
            <a:ext cx="4048159" cy="369332"/>
          </a:xfrm>
          <a:prstGeom prst="rect">
            <a:avLst/>
          </a:prstGeom>
          <a:noFill/>
        </p:spPr>
        <p:txBody>
          <a:bodyPr wrap="none" rtlCol="0">
            <a:spAutoFit/>
          </a:bodyPr>
          <a:lstStyle/>
          <a:p>
            <a:r>
              <a:rPr lang="en-US" dirty="0">
                <a:solidFill>
                  <a:srgbClr val="00B050"/>
                </a:solidFill>
              </a:rPr>
              <a:t>Priority scale used inside the Linux kernel</a:t>
            </a:r>
          </a:p>
        </p:txBody>
      </p:sp>
    </p:spTree>
    <p:extLst>
      <p:ext uri="{BB962C8B-B14F-4D97-AF65-F5344CB8AC3E}">
        <p14:creationId xmlns:p14="http://schemas.microsoft.com/office/powerpoint/2010/main" val="12062149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Miscellaneous issues</a:t>
            </a:r>
          </a:p>
        </p:txBody>
      </p:sp>
      <p:sp>
        <p:nvSpPr>
          <p:cNvPr id="3" name="Content Placeholder 2"/>
          <p:cNvSpPr>
            <a:spLocks noGrp="1"/>
          </p:cNvSpPr>
          <p:nvPr>
            <p:ph idx="1"/>
          </p:nvPr>
        </p:nvSpPr>
        <p:spPr/>
        <p:txBody>
          <a:bodyPr/>
          <a:lstStyle/>
          <a:p>
            <a:r>
              <a:rPr lang="en-US" dirty="0"/>
              <a:t>The main entry of the scheduler is </a:t>
            </a:r>
            <a:r>
              <a:rPr lang="en-US" b="1" dirty="0">
                <a:latin typeface="Courier New" panose="02070309020205020404" pitchFamily="49" charset="0"/>
                <a:cs typeface="Courier New" panose="02070309020205020404" pitchFamily="49" charset="0"/>
              </a:rPr>
              <a:t>schedule()</a:t>
            </a:r>
          </a:p>
          <a:p>
            <a:pPr lvl="1"/>
            <a:r>
              <a:rPr lang="en-US" dirty="0"/>
              <a:t>Called in many places when a CPU control is to be relinquished</a:t>
            </a:r>
          </a:p>
          <a:p>
            <a:r>
              <a:rPr lang="en-US" dirty="0"/>
              <a:t>There is one or more </a:t>
            </a:r>
            <a:r>
              <a:rPr lang="en-US" dirty="0" err="1">
                <a:solidFill>
                  <a:srgbClr val="FF0000"/>
                </a:solidFill>
              </a:rPr>
              <a:t>runqueues</a:t>
            </a:r>
            <a:r>
              <a:rPr lang="en-US" dirty="0"/>
              <a:t> for tasks per CPU </a:t>
            </a:r>
          </a:p>
          <a:p>
            <a:pPr lvl="1"/>
            <a:r>
              <a:rPr lang="en-US" dirty="0"/>
              <a:t>Exact configuration depends on the scheduler used</a:t>
            </a:r>
          </a:p>
          <a:p>
            <a:r>
              <a:rPr lang="en-US" dirty="0"/>
              <a:t>Since version 2.6, the kernel itself is </a:t>
            </a:r>
            <a:r>
              <a:rPr lang="en-US" dirty="0" err="1"/>
              <a:t>preemptible</a:t>
            </a:r>
            <a:endParaRPr lang="en-US" dirty="0"/>
          </a:p>
          <a:p>
            <a:pPr lvl="1"/>
            <a:r>
              <a:rPr lang="en-US" dirty="0"/>
              <a:t>Except when local interrupts (timer) are disabled</a:t>
            </a:r>
          </a:p>
          <a:p>
            <a:pPr lvl="1"/>
            <a:r>
              <a:rPr lang="en-US" dirty="0"/>
              <a:t>Structure of kernel spinlocks had to be changed</a:t>
            </a:r>
          </a:p>
          <a:p>
            <a:r>
              <a:rPr lang="en-US" dirty="0"/>
              <a:t>Each task has a </a:t>
            </a:r>
            <a:r>
              <a:rPr lang="en-US" dirty="0">
                <a:solidFill>
                  <a:srgbClr val="FF0000"/>
                </a:solidFill>
              </a:rPr>
              <a:t>processor affinity mask </a:t>
            </a:r>
            <a:r>
              <a:rPr lang="en-US" dirty="0"/>
              <a:t>which tells which CPU the task can run on</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64</a:t>
            </a:fld>
            <a:endParaRPr lang="en-US"/>
          </a:p>
        </p:txBody>
      </p:sp>
    </p:spTree>
    <p:extLst>
      <p:ext uri="{BB962C8B-B14F-4D97-AF65-F5344CB8AC3E}">
        <p14:creationId xmlns:p14="http://schemas.microsoft.com/office/powerpoint/2010/main" val="6244917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25E0E-6EB1-46B3-B094-148F5AF2BEC6}"/>
              </a:ext>
            </a:extLst>
          </p:cNvPr>
          <p:cNvSpPr>
            <a:spLocks noGrp="1"/>
          </p:cNvSpPr>
          <p:nvPr>
            <p:ph type="title"/>
          </p:nvPr>
        </p:nvSpPr>
        <p:spPr/>
        <p:txBody>
          <a:bodyPr/>
          <a:lstStyle/>
          <a:p>
            <a:r>
              <a:rPr lang="en-SG" dirty="0" err="1">
                <a:solidFill>
                  <a:srgbClr val="0070C0"/>
                </a:solidFill>
              </a:rPr>
              <a:t>Preemption</a:t>
            </a:r>
            <a:r>
              <a:rPr lang="en-SG" dirty="0">
                <a:solidFill>
                  <a:srgbClr val="0070C0"/>
                </a:solidFill>
              </a:rPr>
              <a:t> options</a:t>
            </a:r>
          </a:p>
        </p:txBody>
      </p:sp>
      <p:sp>
        <p:nvSpPr>
          <p:cNvPr id="4" name="Date Placeholder 3">
            <a:extLst>
              <a:ext uri="{FF2B5EF4-FFF2-40B4-BE49-F238E27FC236}">
                <a16:creationId xmlns:a16="http://schemas.microsoft.com/office/drawing/2014/main" id="{9EE2577D-D63F-4F50-AEF0-1141254EC985}"/>
              </a:ext>
            </a:extLst>
          </p:cNvPr>
          <p:cNvSpPr>
            <a:spLocks noGrp="1"/>
          </p:cNvSpPr>
          <p:nvPr>
            <p:ph type="dt" sz="half" idx="10"/>
          </p:nvPr>
        </p:nvSpPr>
        <p:spPr/>
        <p:txBody>
          <a:bodyPr/>
          <a:lstStyle/>
          <a:p>
            <a:r>
              <a:rPr lang="en-US"/>
              <a:t>CS5250 - 2021/2022 Sem 2</a:t>
            </a:r>
          </a:p>
        </p:txBody>
      </p:sp>
      <p:sp>
        <p:nvSpPr>
          <p:cNvPr id="5" name="Slide Number Placeholder 4">
            <a:extLst>
              <a:ext uri="{FF2B5EF4-FFF2-40B4-BE49-F238E27FC236}">
                <a16:creationId xmlns:a16="http://schemas.microsoft.com/office/drawing/2014/main" id="{C68CD917-4FB4-447F-8B97-DC58486DA1B9}"/>
              </a:ext>
            </a:extLst>
          </p:cNvPr>
          <p:cNvSpPr>
            <a:spLocks noGrp="1"/>
          </p:cNvSpPr>
          <p:nvPr>
            <p:ph type="sldNum" sz="quarter" idx="12"/>
          </p:nvPr>
        </p:nvSpPr>
        <p:spPr/>
        <p:txBody>
          <a:bodyPr/>
          <a:lstStyle/>
          <a:p>
            <a:fld id="{05A2E525-0C9B-48D5-9F7C-5E12AEDD3D15}" type="slidenum">
              <a:rPr lang="en-US" smtClean="0"/>
              <a:t>65</a:t>
            </a:fld>
            <a:endParaRPr lang="en-US"/>
          </a:p>
        </p:txBody>
      </p:sp>
      <p:pic>
        <p:nvPicPr>
          <p:cNvPr id="7" name="Picture 6">
            <a:extLst>
              <a:ext uri="{FF2B5EF4-FFF2-40B4-BE49-F238E27FC236}">
                <a16:creationId xmlns:a16="http://schemas.microsoft.com/office/drawing/2014/main" id="{0DD2388C-BB46-47DD-8843-3653928BAAF3}"/>
              </a:ext>
            </a:extLst>
          </p:cNvPr>
          <p:cNvPicPr>
            <a:picLocks noChangeAspect="1"/>
          </p:cNvPicPr>
          <p:nvPr/>
        </p:nvPicPr>
        <p:blipFill>
          <a:blip r:embed="rId2"/>
          <a:stretch>
            <a:fillRect/>
          </a:stretch>
        </p:blipFill>
        <p:spPr>
          <a:xfrm>
            <a:off x="3581400" y="1772266"/>
            <a:ext cx="3715430" cy="1842066"/>
          </a:xfrm>
          <a:prstGeom prst="rect">
            <a:avLst/>
          </a:prstGeom>
        </p:spPr>
      </p:pic>
      <p:pic>
        <p:nvPicPr>
          <p:cNvPr id="10" name="Picture 9">
            <a:extLst>
              <a:ext uri="{FF2B5EF4-FFF2-40B4-BE49-F238E27FC236}">
                <a16:creationId xmlns:a16="http://schemas.microsoft.com/office/drawing/2014/main" id="{4DC190AD-EDC4-4BE3-A486-B431B3350A3C}"/>
              </a:ext>
            </a:extLst>
          </p:cNvPr>
          <p:cNvPicPr>
            <a:picLocks noChangeAspect="1"/>
          </p:cNvPicPr>
          <p:nvPr/>
        </p:nvPicPr>
        <p:blipFill>
          <a:blip r:embed="rId3"/>
          <a:stretch>
            <a:fillRect/>
          </a:stretch>
        </p:blipFill>
        <p:spPr>
          <a:xfrm>
            <a:off x="3654198" y="4113922"/>
            <a:ext cx="3642632" cy="1703812"/>
          </a:xfrm>
          <a:prstGeom prst="rect">
            <a:avLst/>
          </a:prstGeom>
        </p:spPr>
      </p:pic>
      <p:sp>
        <p:nvSpPr>
          <p:cNvPr id="11" name="TextBox 10">
            <a:extLst>
              <a:ext uri="{FF2B5EF4-FFF2-40B4-BE49-F238E27FC236}">
                <a16:creationId xmlns:a16="http://schemas.microsoft.com/office/drawing/2014/main" id="{5336CE26-D027-4111-A44E-39EBD022D2B0}"/>
              </a:ext>
            </a:extLst>
          </p:cNvPr>
          <p:cNvSpPr txBox="1"/>
          <p:nvPr/>
        </p:nvSpPr>
        <p:spPr>
          <a:xfrm>
            <a:off x="1657350" y="2408463"/>
            <a:ext cx="1807226" cy="369332"/>
          </a:xfrm>
          <a:prstGeom prst="rect">
            <a:avLst/>
          </a:prstGeom>
          <a:noFill/>
        </p:spPr>
        <p:txBody>
          <a:bodyPr wrap="none" rtlCol="0">
            <a:spAutoFit/>
          </a:bodyPr>
          <a:lstStyle/>
          <a:p>
            <a:r>
              <a:rPr lang="en-SG" dirty="0"/>
              <a:t>Standard default:</a:t>
            </a:r>
          </a:p>
        </p:txBody>
      </p:sp>
      <p:sp>
        <p:nvSpPr>
          <p:cNvPr id="12" name="TextBox 11">
            <a:extLst>
              <a:ext uri="{FF2B5EF4-FFF2-40B4-BE49-F238E27FC236}">
                <a16:creationId xmlns:a16="http://schemas.microsoft.com/office/drawing/2014/main" id="{02598D67-754D-4213-91D7-1DAAA50FD954}"/>
              </a:ext>
            </a:extLst>
          </p:cNvPr>
          <p:cNvSpPr txBox="1"/>
          <p:nvPr/>
        </p:nvSpPr>
        <p:spPr>
          <a:xfrm>
            <a:off x="1179803" y="4724399"/>
            <a:ext cx="2474395" cy="369332"/>
          </a:xfrm>
          <a:prstGeom prst="rect">
            <a:avLst/>
          </a:prstGeom>
          <a:noFill/>
        </p:spPr>
        <p:txBody>
          <a:bodyPr wrap="none" rtlCol="0">
            <a:spAutoFit/>
          </a:bodyPr>
          <a:lstStyle/>
          <a:p>
            <a:r>
              <a:rPr lang="en-SG" dirty="0"/>
              <a:t>Real-time patch applied:</a:t>
            </a:r>
          </a:p>
        </p:txBody>
      </p:sp>
    </p:spTree>
    <p:extLst>
      <p:ext uri="{BB962C8B-B14F-4D97-AF65-F5344CB8AC3E}">
        <p14:creationId xmlns:p14="http://schemas.microsoft.com/office/powerpoint/2010/main" val="17577673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4">
                    <a:lumMod val="50000"/>
                  </a:schemeClr>
                </a:solidFill>
                <a:latin typeface="Courier New" panose="02070309020205020404" pitchFamily="49" charset="0"/>
                <a:cs typeface="Courier New" panose="02070309020205020404" pitchFamily="49" charset="0"/>
              </a:rPr>
              <a:t>schedule()</a:t>
            </a:r>
          </a:p>
        </p:txBody>
      </p:sp>
      <p:sp>
        <p:nvSpPr>
          <p:cNvPr id="3" name="Content Placeholder 2"/>
          <p:cNvSpPr>
            <a:spLocks noGrp="1"/>
          </p:cNvSpPr>
          <p:nvPr>
            <p:ph idx="1"/>
          </p:nvPr>
        </p:nvSpPr>
        <p:spPr/>
        <p:txBody>
          <a:bodyPr/>
          <a:lstStyle/>
          <a:p>
            <a:r>
              <a:rPr lang="en-US" dirty="0"/>
              <a:t>Defined in </a:t>
            </a:r>
            <a:r>
              <a:rPr lang="en-US" b="1" dirty="0">
                <a:solidFill>
                  <a:schemeClr val="accent4">
                    <a:lumMod val="50000"/>
                  </a:schemeClr>
                </a:solidFill>
                <a:latin typeface="Courier New" panose="02070309020205020404" pitchFamily="49" charset="0"/>
                <a:cs typeface="Courier New" panose="02070309020205020404" pitchFamily="49" charset="0"/>
              </a:rPr>
              <a:t>kernel/</a:t>
            </a:r>
            <a:r>
              <a:rPr lang="en-US" b="1" dirty="0" err="1">
                <a:solidFill>
                  <a:schemeClr val="accent4">
                    <a:lumMod val="50000"/>
                  </a:schemeClr>
                </a:solidFill>
                <a:latin typeface="Courier New" panose="02070309020205020404" pitchFamily="49" charset="0"/>
                <a:cs typeface="Courier New" panose="02070309020205020404" pitchFamily="49" charset="0"/>
              </a:rPr>
              <a:t>sched</a:t>
            </a:r>
            <a:r>
              <a:rPr lang="en-US" b="1" dirty="0">
                <a:solidFill>
                  <a:schemeClr val="accent4">
                    <a:lumMod val="50000"/>
                  </a:schemeClr>
                </a:solidFill>
                <a:latin typeface="Courier New" panose="02070309020205020404" pitchFamily="49" charset="0"/>
                <a:cs typeface="Courier New" panose="02070309020205020404" pitchFamily="49" charset="0"/>
              </a:rPr>
              <a:t>/</a:t>
            </a:r>
            <a:r>
              <a:rPr lang="en-US" b="1" dirty="0" err="1">
                <a:solidFill>
                  <a:schemeClr val="accent4">
                    <a:lumMod val="50000"/>
                  </a:schemeClr>
                </a:solidFill>
                <a:latin typeface="Courier New" panose="02070309020205020404" pitchFamily="49" charset="0"/>
                <a:cs typeface="Courier New" panose="02070309020205020404" pitchFamily="49" charset="0"/>
              </a:rPr>
              <a:t>core.c</a:t>
            </a:r>
            <a:endParaRPr lang="en-US" b="1" dirty="0">
              <a:solidFill>
                <a:schemeClr val="accent4">
                  <a:lumMod val="50000"/>
                </a:schemeClr>
              </a:solidFill>
              <a:latin typeface="Courier New" panose="02070309020205020404" pitchFamily="49" charset="0"/>
              <a:cs typeface="Courier New" panose="02070309020205020404" pitchFamily="49" charset="0"/>
            </a:endParaRPr>
          </a:p>
          <a:p>
            <a:r>
              <a:rPr lang="en-US" dirty="0">
                <a:solidFill>
                  <a:schemeClr val="accent6">
                    <a:lumMod val="75000"/>
                  </a:schemeClr>
                </a:solidFill>
              </a:rPr>
              <a:t>Goal</a:t>
            </a:r>
            <a:r>
              <a:rPr lang="en-US" dirty="0"/>
              <a:t>: replace currently executing task with another one </a:t>
            </a:r>
          </a:p>
          <a:p>
            <a:r>
              <a:rPr lang="en-US" dirty="0"/>
              <a:t>Either:</a:t>
            </a:r>
          </a:p>
          <a:p>
            <a:pPr lvl="1"/>
            <a:r>
              <a:rPr lang="en-US" dirty="0"/>
              <a:t>Called explicitly in many places where CPU is to be relinquished or</a:t>
            </a:r>
          </a:p>
          <a:p>
            <a:pPr lvl="1"/>
            <a:r>
              <a:rPr lang="en-US" dirty="0"/>
              <a:t>in a lazy way by activating the “need scheduling” flag that the kernel often checks</a:t>
            </a:r>
          </a:p>
          <a:p>
            <a:r>
              <a:rPr lang="en-US" dirty="0"/>
              <a:t>May not always switch task</a:t>
            </a:r>
          </a:p>
          <a:p>
            <a:pPr lvl="1"/>
            <a:r>
              <a:rPr lang="en-US" dirty="0"/>
              <a:t>No other task in the </a:t>
            </a:r>
            <a:r>
              <a:rPr lang="en-US" dirty="0" err="1"/>
              <a:t>runqueue</a:t>
            </a:r>
            <a:endParaRPr lang="en-US" dirty="0"/>
          </a:p>
          <a:p>
            <a:pPr lvl="1"/>
            <a:r>
              <a:rPr lang="en-US" dirty="0"/>
              <a:t>No task of higher priority</a:t>
            </a:r>
          </a:p>
          <a:p>
            <a:pPr lvl="1"/>
            <a:r>
              <a:rPr lang="en-US" dirty="0" err="1"/>
              <a:t>Timeslice</a:t>
            </a:r>
            <a:r>
              <a:rPr lang="en-US" dirty="0"/>
              <a:t> (quantum) not expired</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66</a:t>
            </a:fld>
            <a:endParaRPr lang="en-US"/>
          </a:p>
        </p:txBody>
      </p:sp>
    </p:spTree>
    <p:extLst>
      <p:ext uri="{BB962C8B-B14F-4D97-AF65-F5344CB8AC3E}">
        <p14:creationId xmlns:p14="http://schemas.microsoft.com/office/powerpoint/2010/main" val="16594258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0070C0"/>
                </a:solidFill>
              </a:rPr>
              <a:t>scheduler_tick</a:t>
            </a:r>
            <a:r>
              <a:rPr lang="en-US" dirty="0">
                <a:solidFill>
                  <a:srgbClr val="0070C0"/>
                </a:solidFill>
              </a:rPr>
              <a:t>()</a:t>
            </a:r>
          </a:p>
        </p:txBody>
      </p:sp>
      <p:sp>
        <p:nvSpPr>
          <p:cNvPr id="3" name="Content Placeholder 2"/>
          <p:cNvSpPr>
            <a:spLocks noGrp="1"/>
          </p:cNvSpPr>
          <p:nvPr>
            <p:ph idx="1"/>
          </p:nvPr>
        </p:nvSpPr>
        <p:spPr/>
        <p:txBody>
          <a:bodyPr/>
          <a:lstStyle/>
          <a:p>
            <a:r>
              <a:rPr lang="en-US" dirty="0"/>
              <a:t>The timer interrupt is used for scheduling</a:t>
            </a:r>
          </a:p>
          <a:p>
            <a:endParaRPr lang="en-US" dirty="0"/>
          </a:p>
          <a:p>
            <a:r>
              <a:rPr lang="en-US" dirty="0"/>
              <a:t>On a timer interrupt, </a:t>
            </a:r>
            <a:r>
              <a:rPr lang="en-US" b="1" dirty="0" err="1">
                <a:solidFill>
                  <a:schemeClr val="accent4">
                    <a:lumMod val="50000"/>
                  </a:schemeClr>
                </a:solidFill>
                <a:latin typeface="Courier New" panose="02070309020205020404" pitchFamily="49" charset="0"/>
                <a:cs typeface="Courier New" panose="02070309020205020404" pitchFamily="49" charset="0"/>
              </a:rPr>
              <a:t>update_process_times</a:t>
            </a:r>
            <a:r>
              <a:rPr lang="en-US" b="1" dirty="0">
                <a:solidFill>
                  <a:schemeClr val="accent4">
                    <a:lumMod val="50000"/>
                  </a:schemeClr>
                </a:solidFill>
                <a:latin typeface="Courier New" panose="02070309020205020404" pitchFamily="49" charset="0"/>
                <a:cs typeface="Courier New" panose="02070309020205020404" pitchFamily="49" charset="0"/>
              </a:rPr>
              <a:t>()</a:t>
            </a:r>
            <a:r>
              <a:rPr lang="en-US" dirty="0"/>
              <a:t> is called.</a:t>
            </a:r>
          </a:p>
          <a:p>
            <a:endParaRPr lang="en-US" dirty="0"/>
          </a:p>
          <a:p>
            <a:r>
              <a:rPr lang="en-US" dirty="0"/>
              <a:t>It in turns calls </a:t>
            </a:r>
            <a:r>
              <a:rPr lang="en-US" b="1" dirty="0" err="1">
                <a:solidFill>
                  <a:schemeClr val="accent4">
                    <a:lumMod val="50000"/>
                  </a:schemeClr>
                </a:solidFill>
                <a:latin typeface="Courier New" panose="02070309020205020404" pitchFamily="49" charset="0"/>
                <a:cs typeface="Courier New" panose="02070309020205020404" pitchFamily="49" charset="0"/>
              </a:rPr>
              <a:t>scheduler_tick</a:t>
            </a:r>
            <a:r>
              <a:rPr lang="en-US" b="1" dirty="0">
                <a:solidFill>
                  <a:schemeClr val="accent4">
                    <a:lumMod val="50000"/>
                  </a:schemeClr>
                </a:solidFill>
                <a:latin typeface="Courier New" panose="02070309020205020404" pitchFamily="49" charset="0"/>
                <a:cs typeface="Courier New" panose="02070309020205020404" pitchFamily="49" charset="0"/>
              </a:rPr>
              <a:t>() </a:t>
            </a:r>
          </a:p>
          <a:p>
            <a:pPr lvl="1"/>
            <a:r>
              <a:rPr lang="en-US" dirty="0"/>
              <a:t>Triggers preemption if necessary</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67</a:t>
            </a:fld>
            <a:endParaRPr lang="en-US"/>
          </a:p>
        </p:txBody>
      </p:sp>
    </p:spTree>
    <p:extLst>
      <p:ext uri="{BB962C8B-B14F-4D97-AF65-F5344CB8AC3E}">
        <p14:creationId xmlns:p14="http://schemas.microsoft.com/office/powerpoint/2010/main" val="16239176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a:solidFill>
                  <a:srgbClr val="0070C0"/>
                </a:solidFill>
              </a:rPr>
              <a:t>Scheduling </a:t>
            </a:r>
            <a:r>
              <a:rPr lang="en-US" dirty="0" err="1">
                <a:solidFill>
                  <a:srgbClr val="0070C0"/>
                </a:solidFill>
              </a:rPr>
              <a:t>Realtime</a:t>
            </a:r>
            <a:r>
              <a:rPr lang="en-US" dirty="0">
                <a:solidFill>
                  <a:srgbClr val="0070C0"/>
                </a:solidFill>
              </a:rPr>
              <a:t> Processes in Linux</a:t>
            </a:r>
          </a:p>
        </p:txBody>
      </p:sp>
      <p:sp>
        <p:nvSpPr>
          <p:cNvPr id="9" name="Subtitle 8"/>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658285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The </a:t>
            </a:r>
            <a:r>
              <a:rPr lang="en-US" dirty="0" err="1">
                <a:solidFill>
                  <a:srgbClr val="0070C0"/>
                </a:solidFill>
              </a:rPr>
              <a:t>realtime</a:t>
            </a:r>
            <a:r>
              <a:rPr lang="en-US" dirty="0">
                <a:solidFill>
                  <a:srgbClr val="0070C0"/>
                </a:solidFill>
              </a:rPr>
              <a:t> scheduler</a:t>
            </a:r>
          </a:p>
        </p:txBody>
      </p:sp>
      <p:sp>
        <p:nvSpPr>
          <p:cNvPr id="3" name="Content Placeholder 2"/>
          <p:cNvSpPr>
            <a:spLocks noGrp="1"/>
          </p:cNvSpPr>
          <p:nvPr>
            <p:ph idx="1"/>
          </p:nvPr>
        </p:nvSpPr>
        <p:spPr/>
        <p:txBody>
          <a:bodyPr>
            <a:normAutofit/>
          </a:bodyPr>
          <a:lstStyle/>
          <a:p>
            <a:r>
              <a:rPr lang="en-US" dirty="0"/>
              <a:t>Code in </a:t>
            </a:r>
            <a:r>
              <a:rPr lang="en-US" b="1" dirty="0">
                <a:solidFill>
                  <a:schemeClr val="accent4">
                    <a:lumMod val="50000"/>
                  </a:schemeClr>
                </a:solidFill>
                <a:latin typeface="Courier New" panose="02070309020205020404" pitchFamily="49" charset="0"/>
                <a:cs typeface="Courier New" panose="02070309020205020404" pitchFamily="49" charset="0"/>
              </a:rPr>
              <a:t>kernel/</a:t>
            </a:r>
            <a:r>
              <a:rPr lang="en-US" b="1" dirty="0" err="1">
                <a:solidFill>
                  <a:schemeClr val="accent4">
                    <a:lumMod val="50000"/>
                  </a:schemeClr>
                </a:solidFill>
                <a:latin typeface="Courier New" panose="02070309020205020404" pitchFamily="49" charset="0"/>
                <a:cs typeface="Courier New" panose="02070309020205020404" pitchFamily="49" charset="0"/>
              </a:rPr>
              <a:t>sched</a:t>
            </a:r>
            <a:r>
              <a:rPr lang="en-US" b="1" dirty="0">
                <a:solidFill>
                  <a:schemeClr val="accent4">
                    <a:lumMod val="50000"/>
                  </a:schemeClr>
                </a:solidFill>
                <a:latin typeface="Courier New" panose="02070309020205020404" pitchFamily="49" charset="0"/>
                <a:cs typeface="Courier New" panose="02070309020205020404" pitchFamily="49" charset="0"/>
              </a:rPr>
              <a:t>/</a:t>
            </a:r>
            <a:r>
              <a:rPr lang="en-US" b="1" dirty="0" err="1">
                <a:solidFill>
                  <a:schemeClr val="accent4">
                    <a:lumMod val="50000"/>
                  </a:schemeClr>
                </a:solidFill>
                <a:latin typeface="Courier New" panose="02070309020205020404" pitchFamily="49" charset="0"/>
                <a:cs typeface="Courier New" panose="02070309020205020404" pitchFamily="49" charset="0"/>
              </a:rPr>
              <a:t>rt.c</a:t>
            </a:r>
            <a:endParaRPr lang="en-US" b="1" dirty="0">
              <a:solidFill>
                <a:schemeClr val="accent4">
                  <a:lumMod val="50000"/>
                </a:schemeClr>
              </a:solidFill>
              <a:latin typeface="Courier New" panose="02070309020205020404" pitchFamily="49" charset="0"/>
              <a:cs typeface="Courier New" panose="02070309020205020404" pitchFamily="49" charset="0"/>
            </a:endParaRPr>
          </a:p>
          <a:p>
            <a:r>
              <a:rPr lang="en-US" dirty="0"/>
              <a:t>A real-time task inhibits the execution of every lower-priority task while it remains runnable</a:t>
            </a:r>
          </a:p>
          <a:p>
            <a:r>
              <a:rPr lang="en-US" dirty="0"/>
              <a:t>A real-time task is replaced by another task only when:</a:t>
            </a:r>
          </a:p>
          <a:p>
            <a:pPr lvl="1"/>
            <a:r>
              <a:rPr lang="en-US" dirty="0"/>
              <a:t>The task is preempted by another task of higher real-time priority </a:t>
            </a:r>
          </a:p>
          <a:p>
            <a:pPr lvl="1"/>
            <a:r>
              <a:rPr lang="en-US" dirty="0"/>
              <a:t>The task performs a blocking operation, and it is put to sleep. </a:t>
            </a:r>
          </a:p>
          <a:p>
            <a:pPr lvl="1"/>
            <a:r>
              <a:rPr lang="en-US" dirty="0"/>
              <a:t>The task is stopped, or it is killed. </a:t>
            </a:r>
          </a:p>
          <a:p>
            <a:pPr lvl="1"/>
            <a:r>
              <a:rPr lang="en-US" dirty="0"/>
              <a:t>The task voluntarily relinquishes the CPU </a:t>
            </a:r>
          </a:p>
          <a:p>
            <a:pPr lvl="1"/>
            <a:r>
              <a:rPr lang="en-US" dirty="0"/>
              <a:t>The task is </a:t>
            </a:r>
            <a:r>
              <a:rPr lang="en-US" b="1" dirty="0">
                <a:solidFill>
                  <a:schemeClr val="accent4">
                    <a:lumMod val="50000"/>
                  </a:schemeClr>
                </a:solidFill>
                <a:latin typeface="Courier New" panose="02070309020205020404" pitchFamily="49" charset="0"/>
                <a:cs typeface="Courier New" panose="02070309020205020404" pitchFamily="49" charset="0"/>
              </a:rPr>
              <a:t>SCHED_RR</a:t>
            </a:r>
            <a:r>
              <a:rPr lang="en-US" dirty="0"/>
              <a:t> and it has exhausted its time quantum.</a:t>
            </a:r>
          </a:p>
          <a:p>
            <a:endParaRPr lang="en-US" dirty="0"/>
          </a:p>
          <a:p>
            <a:pPr marL="0" indent="0">
              <a:buNone/>
            </a:pPr>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69</a:t>
            </a:fld>
            <a:endParaRPr lang="en-US"/>
          </a:p>
        </p:txBody>
      </p:sp>
    </p:spTree>
    <p:extLst>
      <p:ext uri="{BB962C8B-B14F-4D97-AF65-F5344CB8AC3E}">
        <p14:creationId xmlns:p14="http://schemas.microsoft.com/office/powerpoint/2010/main" val="2801222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B737D-817E-4A4E-A5B4-464E4803C4EB}"/>
              </a:ext>
            </a:extLst>
          </p:cNvPr>
          <p:cNvSpPr>
            <a:spLocks noGrp="1"/>
          </p:cNvSpPr>
          <p:nvPr>
            <p:ph type="title"/>
          </p:nvPr>
        </p:nvSpPr>
        <p:spPr/>
        <p:txBody>
          <a:bodyPr/>
          <a:lstStyle/>
          <a:p>
            <a:r>
              <a:rPr lang="en-SG" dirty="0">
                <a:solidFill>
                  <a:srgbClr val="0070C0"/>
                </a:solidFill>
              </a:rPr>
              <a:t>Recall: Linux’s stacks</a:t>
            </a:r>
          </a:p>
        </p:txBody>
      </p:sp>
      <p:sp>
        <p:nvSpPr>
          <p:cNvPr id="3" name="Content Placeholder 2">
            <a:extLst>
              <a:ext uri="{FF2B5EF4-FFF2-40B4-BE49-F238E27FC236}">
                <a16:creationId xmlns:a16="http://schemas.microsoft.com/office/drawing/2014/main" id="{2704910B-BD40-489A-AD13-02C148E5CD11}"/>
              </a:ext>
            </a:extLst>
          </p:cNvPr>
          <p:cNvSpPr>
            <a:spLocks noGrp="1"/>
          </p:cNvSpPr>
          <p:nvPr>
            <p:ph idx="1"/>
          </p:nvPr>
        </p:nvSpPr>
        <p:spPr/>
        <p:txBody>
          <a:bodyPr/>
          <a:lstStyle/>
          <a:p>
            <a:r>
              <a:rPr lang="en-SG" b="1" dirty="0">
                <a:solidFill>
                  <a:schemeClr val="accent4">
                    <a:lumMod val="50000"/>
                  </a:schemeClr>
                </a:solidFill>
                <a:latin typeface="Courier New" panose="02070309020205020404" pitchFamily="49" charset="0"/>
                <a:cs typeface="Courier New" panose="02070309020205020404" pitchFamily="49" charset="0"/>
              </a:rPr>
              <a:t>sp0</a:t>
            </a:r>
            <a:r>
              <a:rPr lang="en-SG" dirty="0"/>
              <a:t> is used for hardware entry into the kernel</a:t>
            </a:r>
          </a:p>
          <a:p>
            <a:pPr lvl="1"/>
            <a:r>
              <a:rPr lang="en-SG" dirty="0"/>
              <a:t>Pointed to by per CPU TSS, resides in CPU entry area</a:t>
            </a:r>
          </a:p>
          <a:p>
            <a:r>
              <a:rPr lang="en-SG" dirty="0"/>
              <a:t>IST stacks used for special exceptions in x86-64</a:t>
            </a:r>
          </a:p>
          <a:p>
            <a:r>
              <a:rPr lang="en-SG" dirty="0"/>
              <a:t>Per CPU </a:t>
            </a:r>
            <a:r>
              <a:rPr lang="en-SG" b="1" dirty="0" err="1">
                <a:solidFill>
                  <a:schemeClr val="accent4">
                    <a:lumMod val="50000"/>
                  </a:schemeClr>
                </a:solidFill>
                <a:latin typeface="Courier New" panose="02070309020205020404" pitchFamily="49" charset="0"/>
                <a:cs typeface="Courier New" panose="02070309020205020404" pitchFamily="49" charset="0"/>
              </a:rPr>
              <a:t>hardirq_stack</a:t>
            </a:r>
            <a:r>
              <a:rPr lang="en-SG" b="1" dirty="0">
                <a:solidFill>
                  <a:schemeClr val="accent4">
                    <a:lumMod val="50000"/>
                  </a:schemeClr>
                </a:solidFill>
                <a:latin typeface="Courier New" panose="02070309020205020404" pitchFamily="49" charset="0"/>
                <a:cs typeface="Courier New" panose="02070309020205020404" pitchFamily="49" charset="0"/>
              </a:rPr>
              <a:t> </a:t>
            </a:r>
            <a:r>
              <a:rPr lang="en-SG" dirty="0"/>
              <a:t>used for external interrupts</a:t>
            </a:r>
          </a:p>
          <a:p>
            <a:pPr lvl="1"/>
            <a:r>
              <a:rPr lang="en-SG" dirty="0"/>
              <a:t>Keep it clear of any (user) task or threads</a:t>
            </a:r>
          </a:p>
          <a:p>
            <a:r>
              <a:rPr lang="en-SG" dirty="0"/>
              <a:t>Per thread kernel stack a.k.a. process kernel stack</a:t>
            </a:r>
          </a:p>
          <a:p>
            <a:pPr lvl="1"/>
            <a:r>
              <a:rPr lang="en-SG" dirty="0"/>
              <a:t>For processing in kernel mode within the context of a process</a:t>
            </a:r>
          </a:p>
          <a:p>
            <a:pPr lvl="1"/>
            <a:r>
              <a:rPr lang="en-SG" dirty="0"/>
              <a:t>Top pointed to by per CPU variable </a:t>
            </a:r>
            <a:r>
              <a:rPr lang="en-SG" b="1" dirty="0" err="1">
                <a:solidFill>
                  <a:schemeClr val="accent4">
                    <a:lumMod val="50000"/>
                  </a:schemeClr>
                </a:solidFill>
                <a:latin typeface="Courier New" panose="02070309020205020404" pitchFamily="49" charset="0"/>
                <a:cs typeface="Courier New" panose="02070309020205020404" pitchFamily="49" charset="0"/>
              </a:rPr>
              <a:t>cpu_current_top_of_stack</a:t>
            </a:r>
            <a:endParaRPr lang="en-SG" b="1" dirty="0">
              <a:solidFill>
                <a:schemeClr val="accent4">
                  <a:lumMod val="50000"/>
                </a:schemeClr>
              </a:solidFill>
              <a:latin typeface="Courier New" panose="02070309020205020404" pitchFamily="49" charset="0"/>
              <a:cs typeface="Courier New" panose="02070309020205020404" pitchFamily="49" charset="0"/>
            </a:endParaRPr>
          </a:p>
          <a:p>
            <a:pPr lvl="1"/>
            <a:r>
              <a:rPr lang="en-SG" dirty="0"/>
              <a:t>Used for </a:t>
            </a:r>
            <a:r>
              <a:rPr lang="en-SG" dirty="0" err="1"/>
              <a:t>syscall</a:t>
            </a:r>
            <a:r>
              <a:rPr lang="en-SG" dirty="0"/>
              <a:t> entry</a:t>
            </a:r>
          </a:p>
        </p:txBody>
      </p:sp>
      <p:sp>
        <p:nvSpPr>
          <p:cNvPr id="4" name="Date Placeholder 3">
            <a:extLst>
              <a:ext uri="{FF2B5EF4-FFF2-40B4-BE49-F238E27FC236}">
                <a16:creationId xmlns:a16="http://schemas.microsoft.com/office/drawing/2014/main" id="{305F57C2-7543-4701-B76D-8BCE78A05A86}"/>
              </a:ext>
            </a:extLst>
          </p:cNvPr>
          <p:cNvSpPr>
            <a:spLocks noGrp="1"/>
          </p:cNvSpPr>
          <p:nvPr>
            <p:ph type="dt" sz="half" idx="10"/>
          </p:nvPr>
        </p:nvSpPr>
        <p:spPr/>
        <p:txBody>
          <a:bodyPr/>
          <a:lstStyle/>
          <a:p>
            <a:r>
              <a:rPr lang="en-US"/>
              <a:t>CS5250 - 2021/2022 Sem 2</a:t>
            </a:r>
          </a:p>
        </p:txBody>
      </p:sp>
      <p:sp>
        <p:nvSpPr>
          <p:cNvPr id="5" name="Slide Number Placeholder 4">
            <a:extLst>
              <a:ext uri="{FF2B5EF4-FFF2-40B4-BE49-F238E27FC236}">
                <a16:creationId xmlns:a16="http://schemas.microsoft.com/office/drawing/2014/main" id="{E33A6430-E2D7-4A78-8B7A-089781846FA5}"/>
              </a:ext>
            </a:extLst>
          </p:cNvPr>
          <p:cNvSpPr>
            <a:spLocks noGrp="1"/>
          </p:cNvSpPr>
          <p:nvPr>
            <p:ph type="sldNum" sz="quarter" idx="12"/>
          </p:nvPr>
        </p:nvSpPr>
        <p:spPr/>
        <p:txBody>
          <a:bodyPr/>
          <a:lstStyle/>
          <a:p>
            <a:fld id="{05A2E525-0C9B-48D5-9F7C-5E12AEDD3D15}" type="slidenum">
              <a:rPr lang="en-US" smtClean="0"/>
              <a:t>7</a:t>
            </a:fld>
            <a:endParaRPr lang="en-US"/>
          </a:p>
        </p:txBody>
      </p:sp>
    </p:spTree>
    <p:extLst>
      <p:ext uri="{BB962C8B-B14F-4D97-AF65-F5344CB8AC3E}">
        <p14:creationId xmlns:p14="http://schemas.microsoft.com/office/powerpoint/2010/main" val="38366985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09F1E-96B6-4570-867A-D82E8AFE748D}"/>
              </a:ext>
            </a:extLst>
          </p:cNvPr>
          <p:cNvSpPr>
            <a:spLocks noGrp="1"/>
          </p:cNvSpPr>
          <p:nvPr>
            <p:ph type="title"/>
          </p:nvPr>
        </p:nvSpPr>
        <p:spPr/>
        <p:txBody>
          <a:bodyPr/>
          <a:lstStyle/>
          <a:p>
            <a:r>
              <a:rPr lang="en-SG" dirty="0">
                <a:solidFill>
                  <a:srgbClr val="0070C0"/>
                </a:solidFill>
              </a:rPr>
              <a:t>Linux real-time scheduling policies</a:t>
            </a:r>
          </a:p>
        </p:txBody>
      </p:sp>
      <p:sp>
        <p:nvSpPr>
          <p:cNvPr id="3" name="Content Placeholder 2">
            <a:extLst>
              <a:ext uri="{FF2B5EF4-FFF2-40B4-BE49-F238E27FC236}">
                <a16:creationId xmlns:a16="http://schemas.microsoft.com/office/drawing/2014/main" id="{63A97027-D63B-43A3-A6EC-29DD5B48EADF}"/>
              </a:ext>
            </a:extLst>
          </p:cNvPr>
          <p:cNvSpPr>
            <a:spLocks noGrp="1"/>
          </p:cNvSpPr>
          <p:nvPr>
            <p:ph idx="1"/>
          </p:nvPr>
        </p:nvSpPr>
        <p:spPr/>
        <p:txBody>
          <a:bodyPr>
            <a:normAutofit fontScale="92500" lnSpcReduction="10000"/>
          </a:bodyPr>
          <a:lstStyle/>
          <a:p>
            <a:r>
              <a:rPr lang="en-SG" b="1" dirty="0">
                <a:solidFill>
                  <a:schemeClr val="accent4">
                    <a:lumMod val="50000"/>
                  </a:schemeClr>
                </a:solidFill>
                <a:latin typeface="Courier New" panose="02070309020205020404" pitchFamily="49" charset="0"/>
                <a:cs typeface="Courier New" panose="02070309020205020404" pitchFamily="49" charset="0"/>
              </a:rPr>
              <a:t>SCHED_FIFO</a:t>
            </a:r>
          </a:p>
          <a:p>
            <a:pPr lvl="1"/>
            <a:r>
              <a:rPr lang="en-SG" dirty="0"/>
              <a:t>No time slicing</a:t>
            </a:r>
          </a:p>
          <a:p>
            <a:pPr lvl="1"/>
            <a:r>
              <a:rPr lang="en-US" dirty="0"/>
              <a:t>Can be used only with static priorities higher than 0</a:t>
            </a:r>
          </a:p>
          <a:p>
            <a:pPr lvl="2"/>
            <a:r>
              <a:rPr lang="en-US" dirty="0"/>
              <a:t>“Low class” citizen, easily preempted</a:t>
            </a:r>
          </a:p>
          <a:p>
            <a:pPr lvl="1"/>
            <a:r>
              <a:rPr lang="en-US" dirty="0"/>
              <a:t>The preempted FIFO task will stay at the head of the list for its priority and will resume execution as soon as all tasks of higher priority are blocked again.</a:t>
            </a:r>
          </a:p>
          <a:p>
            <a:pPr lvl="1"/>
            <a:r>
              <a:rPr lang="en-US" dirty="0"/>
              <a:t>When a blocked SCHED_FIFO task becomes runnable, it will be inserted at the end of the list for its priority.</a:t>
            </a:r>
          </a:p>
          <a:p>
            <a:pPr lvl="1"/>
            <a:endParaRPr lang="en-SG" dirty="0"/>
          </a:p>
          <a:p>
            <a:r>
              <a:rPr lang="en-SG" b="1" dirty="0">
                <a:solidFill>
                  <a:schemeClr val="accent4">
                    <a:lumMod val="50000"/>
                  </a:schemeClr>
                </a:solidFill>
                <a:latin typeface="Courier New" panose="02070309020205020404" pitchFamily="49" charset="0"/>
                <a:cs typeface="Courier New" panose="02070309020205020404" pitchFamily="49" charset="0"/>
              </a:rPr>
              <a:t>SCHED_RR</a:t>
            </a:r>
          </a:p>
          <a:p>
            <a:pPr lvl="1"/>
            <a:r>
              <a:rPr lang="en-SG" dirty="0"/>
              <a:t>Given a time quantum, pre-empted when it runs out</a:t>
            </a:r>
          </a:p>
          <a:p>
            <a:pPr lvl="1"/>
            <a:r>
              <a:rPr lang="en-US" dirty="0"/>
              <a:t>Preempted task will be put at the end of the list for its priority.</a:t>
            </a:r>
            <a:endParaRPr lang="en-SG" dirty="0"/>
          </a:p>
        </p:txBody>
      </p:sp>
      <p:sp>
        <p:nvSpPr>
          <p:cNvPr id="4" name="Date Placeholder 3">
            <a:extLst>
              <a:ext uri="{FF2B5EF4-FFF2-40B4-BE49-F238E27FC236}">
                <a16:creationId xmlns:a16="http://schemas.microsoft.com/office/drawing/2014/main" id="{5DB59087-315F-4AF9-8F32-CD4CC686E6A3}"/>
              </a:ext>
            </a:extLst>
          </p:cNvPr>
          <p:cNvSpPr>
            <a:spLocks noGrp="1"/>
          </p:cNvSpPr>
          <p:nvPr>
            <p:ph type="dt" sz="half" idx="10"/>
          </p:nvPr>
        </p:nvSpPr>
        <p:spPr/>
        <p:txBody>
          <a:bodyPr/>
          <a:lstStyle/>
          <a:p>
            <a:r>
              <a:rPr lang="en-US"/>
              <a:t>CS5250 - 2021/2022 Sem 2</a:t>
            </a:r>
          </a:p>
        </p:txBody>
      </p:sp>
      <p:sp>
        <p:nvSpPr>
          <p:cNvPr id="5" name="Slide Number Placeholder 4">
            <a:extLst>
              <a:ext uri="{FF2B5EF4-FFF2-40B4-BE49-F238E27FC236}">
                <a16:creationId xmlns:a16="http://schemas.microsoft.com/office/drawing/2014/main" id="{FA28B724-E72F-4E79-9D7E-96C20DD7E0EA}"/>
              </a:ext>
            </a:extLst>
          </p:cNvPr>
          <p:cNvSpPr>
            <a:spLocks noGrp="1"/>
          </p:cNvSpPr>
          <p:nvPr>
            <p:ph type="sldNum" sz="quarter" idx="12"/>
          </p:nvPr>
        </p:nvSpPr>
        <p:spPr/>
        <p:txBody>
          <a:bodyPr/>
          <a:lstStyle/>
          <a:p>
            <a:fld id="{05A2E525-0C9B-48D5-9F7C-5E12AEDD3D15}" type="slidenum">
              <a:rPr lang="en-US" smtClean="0"/>
              <a:t>70</a:t>
            </a:fld>
            <a:endParaRPr lang="en-US"/>
          </a:p>
        </p:txBody>
      </p:sp>
    </p:spTree>
    <p:extLst>
      <p:ext uri="{BB962C8B-B14F-4D97-AF65-F5344CB8AC3E}">
        <p14:creationId xmlns:p14="http://schemas.microsoft.com/office/powerpoint/2010/main" val="34481808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a:solidFill>
                  <a:srgbClr val="0070C0"/>
                </a:solidFill>
              </a:rPr>
              <a:t>Scheduling Normal Processes in Linux</a:t>
            </a:r>
          </a:p>
        </p:txBody>
      </p:sp>
      <p:sp>
        <p:nvSpPr>
          <p:cNvPr id="9" name="Subtitle 8"/>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165400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The early scheduling algorithm</a:t>
            </a:r>
          </a:p>
        </p:txBody>
      </p:sp>
      <p:sp>
        <p:nvSpPr>
          <p:cNvPr id="3" name="Content Placeholder 2"/>
          <p:cNvSpPr>
            <a:spLocks noGrp="1"/>
          </p:cNvSpPr>
          <p:nvPr>
            <p:ph idx="1"/>
          </p:nvPr>
        </p:nvSpPr>
        <p:spPr/>
        <p:txBody>
          <a:bodyPr/>
          <a:lstStyle/>
          <a:p>
            <a:r>
              <a:rPr lang="en-US" dirty="0"/>
              <a:t>First scheduler introduced in kernel version 0.01 in 1991 </a:t>
            </a:r>
          </a:p>
          <a:p>
            <a:r>
              <a:rPr lang="en-US" dirty="0"/>
              <a:t>Only one task queue</a:t>
            </a:r>
          </a:p>
          <a:p>
            <a:r>
              <a:rPr lang="en-US" dirty="0"/>
              <a:t>Code scans entire queue to look for next task to schedule</a:t>
            </a:r>
          </a:p>
          <a:p>
            <a:r>
              <a:rPr lang="en-US" dirty="0"/>
              <a:t>Not scalable</a:t>
            </a:r>
          </a:p>
          <a:p>
            <a:r>
              <a:rPr lang="en-US" dirty="0"/>
              <a:t>Implements preemptive multitasking</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72</a:t>
            </a:fld>
            <a:endParaRPr lang="en-US"/>
          </a:p>
        </p:txBody>
      </p:sp>
    </p:spTree>
    <p:extLst>
      <p:ext uri="{BB962C8B-B14F-4D97-AF65-F5344CB8AC3E}">
        <p14:creationId xmlns:p14="http://schemas.microsoft.com/office/powerpoint/2010/main" val="35619626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Linux kernel 0.01 Scheduler</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73</a:t>
            </a:fld>
            <a:endParaRPr lang="en-US"/>
          </a:p>
        </p:txBody>
      </p:sp>
      <p:pic>
        <p:nvPicPr>
          <p:cNvPr id="6" name="Picture 5"/>
          <p:cNvPicPr>
            <a:picLocks noChangeAspect="1"/>
          </p:cNvPicPr>
          <p:nvPr/>
        </p:nvPicPr>
        <p:blipFill>
          <a:blip r:embed="rId3"/>
          <a:stretch>
            <a:fillRect/>
          </a:stretch>
        </p:blipFill>
        <p:spPr>
          <a:xfrm>
            <a:off x="2691661" y="1752541"/>
            <a:ext cx="6552548" cy="4338239"/>
          </a:xfrm>
          <a:prstGeom prst="rect">
            <a:avLst/>
          </a:prstGeom>
        </p:spPr>
      </p:pic>
    </p:spTree>
    <p:extLst>
      <p:ext uri="{BB962C8B-B14F-4D97-AF65-F5344CB8AC3E}">
        <p14:creationId xmlns:p14="http://schemas.microsoft.com/office/powerpoint/2010/main" val="18223724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O(n) Scheduler</a:t>
            </a:r>
          </a:p>
        </p:txBody>
      </p:sp>
      <p:sp>
        <p:nvSpPr>
          <p:cNvPr id="3" name="Content Placeholder 2"/>
          <p:cNvSpPr>
            <a:spLocks noGrp="1"/>
          </p:cNvSpPr>
          <p:nvPr>
            <p:ph idx="1"/>
          </p:nvPr>
        </p:nvSpPr>
        <p:spPr/>
        <p:txBody>
          <a:bodyPr>
            <a:normAutofit/>
          </a:bodyPr>
          <a:lstStyle/>
          <a:p>
            <a:r>
              <a:rPr lang="en-US" dirty="0"/>
              <a:t>Used in kernel version 2.4</a:t>
            </a:r>
          </a:p>
          <a:p>
            <a:r>
              <a:rPr lang="en-US" dirty="0"/>
              <a:t>Similar to the version 0.01 in idea</a:t>
            </a:r>
          </a:p>
          <a:p>
            <a:r>
              <a:rPr lang="en-US" dirty="0"/>
              <a:t>Time is divided up into </a:t>
            </a:r>
            <a:r>
              <a:rPr lang="en-US" dirty="0">
                <a:solidFill>
                  <a:srgbClr val="FF0000"/>
                </a:solidFill>
              </a:rPr>
              <a:t>epoch</a:t>
            </a:r>
          </a:p>
          <a:p>
            <a:r>
              <a:rPr lang="en-US" dirty="0"/>
              <a:t>Every task can execute up to its </a:t>
            </a:r>
            <a:r>
              <a:rPr lang="en-US" dirty="0" err="1"/>
              <a:t>timeslice</a:t>
            </a:r>
            <a:r>
              <a:rPr lang="en-US" dirty="0"/>
              <a:t> in the current epoch</a:t>
            </a:r>
          </a:p>
          <a:p>
            <a:r>
              <a:rPr lang="en-US" dirty="0"/>
              <a:t>Half of the unused time in the current epoch is added to the next epoch </a:t>
            </a:r>
          </a:p>
          <a:p>
            <a:r>
              <a:rPr lang="en-US" dirty="0"/>
              <a:t>Each task has a </a:t>
            </a:r>
            <a:r>
              <a:rPr lang="en-US" dirty="0">
                <a:solidFill>
                  <a:srgbClr val="FF0000"/>
                </a:solidFill>
              </a:rPr>
              <a:t>goodness</a:t>
            </a:r>
            <a:r>
              <a:rPr lang="en-US" dirty="0"/>
              <a:t> factor</a:t>
            </a:r>
          </a:p>
          <a:p>
            <a:pPr lvl="1"/>
            <a:r>
              <a:rPr lang="en-US" dirty="0"/>
              <a:t>Goodness is a function of the remaining time and the priority of the task</a:t>
            </a:r>
          </a:p>
          <a:p>
            <a:pPr lvl="1"/>
            <a:r>
              <a:rPr lang="en-US" dirty="0" err="1"/>
              <a:t>Runqueue</a:t>
            </a:r>
            <a:r>
              <a:rPr lang="en-US" dirty="0"/>
              <a:t> is scanned and the “most good” task is chosen to run next</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74</a:t>
            </a:fld>
            <a:endParaRPr lang="en-US"/>
          </a:p>
        </p:txBody>
      </p:sp>
    </p:spTree>
    <p:extLst>
      <p:ext uri="{BB962C8B-B14F-4D97-AF65-F5344CB8AC3E}">
        <p14:creationId xmlns:p14="http://schemas.microsoft.com/office/powerpoint/2010/main" val="20851282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O(n) Scheduler</a:t>
            </a:r>
          </a:p>
        </p:txBody>
      </p:sp>
      <p:sp>
        <p:nvSpPr>
          <p:cNvPr id="3" name="Content Placeholder 2"/>
          <p:cNvSpPr>
            <a:spLocks noGrp="1"/>
          </p:cNvSpPr>
          <p:nvPr>
            <p:ph idx="1"/>
          </p:nvPr>
        </p:nvSpPr>
        <p:spPr/>
        <p:txBody>
          <a:bodyPr/>
          <a:lstStyle/>
          <a:p>
            <a:r>
              <a:rPr lang="en-US" dirty="0"/>
              <a:t>Advantage: Simple</a:t>
            </a:r>
          </a:p>
          <a:p>
            <a:endParaRPr lang="en-US" dirty="0"/>
          </a:p>
          <a:p>
            <a:r>
              <a:rPr lang="en-US" dirty="0"/>
              <a:t>Disadvantage: Cannot scale</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75</a:t>
            </a:fld>
            <a:endParaRPr lang="en-US"/>
          </a:p>
        </p:txBody>
      </p:sp>
    </p:spTree>
    <p:extLst>
      <p:ext uri="{BB962C8B-B14F-4D97-AF65-F5344CB8AC3E}">
        <p14:creationId xmlns:p14="http://schemas.microsoft.com/office/powerpoint/2010/main" val="6265144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Current state: The duel of two hackers</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76</a:t>
            </a:fld>
            <a:endParaRPr lang="en-US"/>
          </a:p>
        </p:txBody>
      </p:sp>
      <p:pic>
        <p:nvPicPr>
          <p:cNvPr id="6" name="Picture 5"/>
          <p:cNvPicPr>
            <a:picLocks noChangeAspect="1"/>
          </p:cNvPicPr>
          <p:nvPr/>
        </p:nvPicPr>
        <p:blipFill>
          <a:blip r:embed="rId3"/>
          <a:stretch>
            <a:fillRect/>
          </a:stretch>
        </p:blipFill>
        <p:spPr>
          <a:xfrm>
            <a:off x="2035088" y="1747380"/>
            <a:ext cx="2446239" cy="4047734"/>
          </a:xfrm>
          <a:prstGeom prst="rect">
            <a:avLst/>
          </a:prstGeom>
        </p:spPr>
      </p:pic>
      <p:pic>
        <p:nvPicPr>
          <p:cNvPr id="7" name="Picture 6"/>
          <p:cNvPicPr>
            <a:picLocks noChangeAspect="1"/>
          </p:cNvPicPr>
          <p:nvPr/>
        </p:nvPicPr>
        <p:blipFill>
          <a:blip r:embed="rId4"/>
          <a:stretch>
            <a:fillRect/>
          </a:stretch>
        </p:blipFill>
        <p:spPr>
          <a:xfrm>
            <a:off x="6759063" y="1509190"/>
            <a:ext cx="3703073" cy="2405007"/>
          </a:xfrm>
          <a:prstGeom prst="rect">
            <a:avLst/>
          </a:prstGeom>
        </p:spPr>
      </p:pic>
      <p:sp>
        <p:nvSpPr>
          <p:cNvPr id="8" name="TextBox 7"/>
          <p:cNvSpPr txBox="1"/>
          <p:nvPr/>
        </p:nvSpPr>
        <p:spPr>
          <a:xfrm>
            <a:off x="5361140" y="3544865"/>
            <a:ext cx="377604" cy="369332"/>
          </a:xfrm>
          <a:prstGeom prst="rect">
            <a:avLst/>
          </a:prstGeom>
          <a:noFill/>
        </p:spPr>
        <p:txBody>
          <a:bodyPr wrap="none" rtlCol="0">
            <a:spAutoFit/>
          </a:bodyPr>
          <a:lstStyle/>
          <a:p>
            <a:r>
              <a:rPr lang="en-US" dirty="0"/>
              <a:t>vs</a:t>
            </a:r>
          </a:p>
        </p:txBody>
      </p:sp>
      <p:pic>
        <p:nvPicPr>
          <p:cNvPr id="9" name="Picture 8">
            <a:extLst>
              <a:ext uri="{FF2B5EF4-FFF2-40B4-BE49-F238E27FC236}">
                <a16:creationId xmlns:a16="http://schemas.microsoft.com/office/drawing/2014/main" id="{0B91AA3B-0550-40B0-8262-41535ABEC4EC}"/>
              </a:ext>
            </a:extLst>
          </p:cNvPr>
          <p:cNvPicPr>
            <a:picLocks noChangeAspect="1"/>
          </p:cNvPicPr>
          <p:nvPr/>
        </p:nvPicPr>
        <p:blipFill>
          <a:blip r:embed="rId5"/>
          <a:stretch>
            <a:fillRect/>
          </a:stretch>
        </p:blipFill>
        <p:spPr>
          <a:xfrm>
            <a:off x="7039377" y="3982357"/>
            <a:ext cx="3142443" cy="2510518"/>
          </a:xfrm>
          <a:prstGeom prst="rect">
            <a:avLst/>
          </a:prstGeom>
        </p:spPr>
      </p:pic>
      <p:cxnSp>
        <p:nvCxnSpPr>
          <p:cNvPr id="11" name="Straight Connector 10">
            <a:extLst>
              <a:ext uri="{FF2B5EF4-FFF2-40B4-BE49-F238E27FC236}">
                <a16:creationId xmlns:a16="http://schemas.microsoft.com/office/drawing/2014/main" id="{5609FB08-B452-4397-8317-30D0BE580819}"/>
              </a:ext>
            </a:extLst>
          </p:cNvPr>
          <p:cNvCxnSpPr/>
          <p:nvPr/>
        </p:nvCxnSpPr>
        <p:spPr>
          <a:xfrm>
            <a:off x="7490732" y="6464301"/>
            <a:ext cx="424543"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06715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O(1) Scheduler</a:t>
            </a:r>
          </a:p>
        </p:txBody>
      </p:sp>
      <p:sp>
        <p:nvSpPr>
          <p:cNvPr id="3" name="Content Placeholder 2"/>
          <p:cNvSpPr>
            <a:spLocks noGrp="1"/>
          </p:cNvSpPr>
          <p:nvPr>
            <p:ph idx="1"/>
          </p:nvPr>
        </p:nvSpPr>
        <p:spPr/>
        <p:txBody>
          <a:bodyPr>
            <a:normAutofit fontScale="85000" lnSpcReduction="20000"/>
          </a:bodyPr>
          <a:lstStyle/>
          <a:p>
            <a:r>
              <a:rPr lang="en-US" dirty="0"/>
              <a:t>Ingo </a:t>
            </a:r>
            <a:r>
              <a:rPr lang="en-US" dirty="0" err="1"/>
              <a:t>Molnár</a:t>
            </a:r>
            <a:r>
              <a:rPr lang="en-US" dirty="0"/>
              <a:t> introduced a constant time task scheduler in 2.6 kernel</a:t>
            </a:r>
          </a:p>
          <a:p>
            <a:r>
              <a:rPr lang="en-US" dirty="0"/>
              <a:t>Global priority scale, from 0 to 139 </a:t>
            </a:r>
          </a:p>
          <a:p>
            <a:pPr lvl="1"/>
            <a:r>
              <a:rPr lang="en-US" dirty="0"/>
              <a:t>lower value, higher priority</a:t>
            </a:r>
          </a:p>
          <a:p>
            <a:pPr lvl="1"/>
            <a:r>
              <a:rPr lang="en-US" dirty="0"/>
              <a:t>real-time task: 0 to 99 and normal task: 100 to 139</a:t>
            </a:r>
          </a:p>
          <a:p>
            <a:r>
              <a:rPr lang="en-US" dirty="0"/>
              <a:t>Higher priority tasks got larger </a:t>
            </a:r>
            <a:r>
              <a:rPr lang="en-US" dirty="0" err="1"/>
              <a:t>timeslices</a:t>
            </a:r>
            <a:r>
              <a:rPr lang="en-US" dirty="0"/>
              <a:t> – important tasks would run longer</a:t>
            </a:r>
          </a:p>
          <a:p>
            <a:r>
              <a:rPr lang="en-US" dirty="0"/>
              <a:t>Early preemption: when a task entered </a:t>
            </a:r>
            <a:r>
              <a:rPr lang="en-US" b="1" dirty="0">
                <a:solidFill>
                  <a:schemeClr val="accent4">
                    <a:lumMod val="50000"/>
                  </a:schemeClr>
                </a:solidFill>
                <a:latin typeface="Courier New" panose="02070309020205020404" pitchFamily="49" charset="0"/>
                <a:cs typeface="Courier New" panose="02070309020205020404" pitchFamily="49" charset="0"/>
              </a:rPr>
              <a:t>TASK_RUNNING</a:t>
            </a:r>
            <a:r>
              <a:rPr lang="en-US" dirty="0"/>
              <a:t> state, the kernel checks whether its priority was higher than the one of currently running task’s, and if it was, the scheduler was invoked to grant CPU to the newly runnable task; </a:t>
            </a:r>
          </a:p>
          <a:p>
            <a:r>
              <a:rPr lang="en-US" dirty="0"/>
              <a:t>Static priority for real-time tasks; </a:t>
            </a:r>
          </a:p>
          <a:p>
            <a:r>
              <a:rPr lang="en-US" dirty="0"/>
              <a:t>Dynamic priority for normal tasks, depending on their interactivity. </a:t>
            </a:r>
          </a:p>
          <a:p>
            <a:pPr lvl="1"/>
            <a:r>
              <a:rPr lang="en-US" dirty="0"/>
              <a:t>A task’s priority was recalculated when it finished its </a:t>
            </a:r>
            <a:r>
              <a:rPr lang="en-US" dirty="0" err="1"/>
              <a:t>timeslice</a:t>
            </a:r>
            <a:r>
              <a:rPr lang="en-US" dirty="0"/>
              <a:t>. </a:t>
            </a:r>
          </a:p>
          <a:p>
            <a:pPr lvl="1"/>
            <a:r>
              <a:rPr lang="en-US" dirty="0"/>
              <a:t>According to its behavior in the past, level of interactivity was determined. </a:t>
            </a:r>
          </a:p>
          <a:p>
            <a:pPr lvl="1"/>
            <a:r>
              <a:rPr lang="en-US" dirty="0"/>
              <a:t>Interactive tasks were preferred by the scheduler. </a:t>
            </a:r>
          </a:p>
          <a:p>
            <a:pPr marL="0" indent="0">
              <a:buNone/>
            </a:pPr>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77</a:t>
            </a:fld>
            <a:endParaRPr lang="en-US"/>
          </a:p>
        </p:txBody>
      </p:sp>
    </p:spTree>
    <p:extLst>
      <p:ext uri="{BB962C8B-B14F-4D97-AF65-F5344CB8AC3E}">
        <p14:creationId xmlns:p14="http://schemas.microsoft.com/office/powerpoint/2010/main" val="32917441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Compared to before</a:t>
            </a:r>
          </a:p>
        </p:txBody>
      </p:sp>
      <p:sp>
        <p:nvSpPr>
          <p:cNvPr id="3" name="Content Placeholder 2"/>
          <p:cNvSpPr>
            <a:spLocks noGrp="1"/>
          </p:cNvSpPr>
          <p:nvPr>
            <p:ph idx="1"/>
          </p:nvPr>
        </p:nvSpPr>
        <p:spPr/>
        <p:txBody>
          <a:bodyPr/>
          <a:lstStyle/>
          <a:p>
            <a:r>
              <a:rPr lang="en-US" dirty="0"/>
              <a:t>Previous schedulers explicitly recalculating each task’s priority at the end of an epoch</a:t>
            </a:r>
          </a:p>
          <a:p>
            <a:r>
              <a:rPr lang="en-US" dirty="0"/>
              <a:t>The tasks were kept in one </a:t>
            </a:r>
            <a:r>
              <a:rPr lang="en-US" dirty="0" err="1"/>
              <a:t>runqueue</a:t>
            </a:r>
            <a:r>
              <a:rPr lang="en-US" dirty="0"/>
              <a:t> (linked list or array) </a:t>
            </a:r>
          </a:p>
          <a:p>
            <a:r>
              <a:rPr lang="en-US" dirty="0"/>
              <a:t>A loop over all the existing tasks on the system was run through every time a switch was in place</a:t>
            </a:r>
          </a:p>
          <a:p>
            <a:r>
              <a:rPr lang="en-US" dirty="0"/>
              <a:t>O(1) scheduler instead maintains two priority arrays: </a:t>
            </a:r>
            <a:r>
              <a:rPr lang="en-US" dirty="0">
                <a:solidFill>
                  <a:srgbClr val="FF0000"/>
                </a:solidFill>
              </a:rPr>
              <a:t>active</a:t>
            </a:r>
            <a:r>
              <a:rPr lang="en-US" dirty="0"/>
              <a:t> and </a:t>
            </a:r>
            <a:r>
              <a:rPr lang="en-US" dirty="0">
                <a:solidFill>
                  <a:srgbClr val="FF0000"/>
                </a:solidFill>
              </a:rPr>
              <a:t>expired </a:t>
            </a:r>
            <a:r>
              <a:rPr lang="en-US" dirty="0"/>
              <a:t>per CPU </a:t>
            </a:r>
            <a:r>
              <a:rPr lang="en-US" dirty="0" err="1"/>
              <a:t>runqueue</a:t>
            </a:r>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78</a:t>
            </a:fld>
            <a:endParaRPr lang="en-US"/>
          </a:p>
        </p:txBody>
      </p:sp>
    </p:spTree>
    <p:extLst>
      <p:ext uri="{BB962C8B-B14F-4D97-AF65-F5344CB8AC3E}">
        <p14:creationId xmlns:p14="http://schemas.microsoft.com/office/powerpoint/2010/main" val="2341851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The two priority arrays</a:t>
            </a:r>
          </a:p>
        </p:txBody>
      </p:sp>
      <p:sp>
        <p:nvSpPr>
          <p:cNvPr id="3" name="Content Placeholder 2"/>
          <p:cNvSpPr>
            <a:spLocks noGrp="1"/>
          </p:cNvSpPr>
          <p:nvPr>
            <p:ph idx="1"/>
          </p:nvPr>
        </p:nvSpPr>
        <p:spPr/>
        <p:txBody>
          <a:bodyPr/>
          <a:lstStyle/>
          <a:p>
            <a:r>
              <a:rPr lang="en-US" dirty="0">
                <a:solidFill>
                  <a:srgbClr val="FF0000"/>
                </a:solidFill>
              </a:rPr>
              <a:t>Active array</a:t>
            </a:r>
            <a:r>
              <a:rPr lang="en-US" dirty="0"/>
              <a:t>: all the tasks in the associated </a:t>
            </a:r>
            <a:r>
              <a:rPr lang="en-US" dirty="0" err="1"/>
              <a:t>runqueue</a:t>
            </a:r>
            <a:r>
              <a:rPr lang="en-US" dirty="0"/>
              <a:t> that had </a:t>
            </a:r>
            <a:r>
              <a:rPr lang="en-US" dirty="0" err="1"/>
              <a:t>timeslice</a:t>
            </a:r>
            <a:r>
              <a:rPr lang="en-US" dirty="0"/>
              <a:t> left</a:t>
            </a:r>
          </a:p>
          <a:p>
            <a:endParaRPr lang="en-US" dirty="0"/>
          </a:p>
          <a:p>
            <a:r>
              <a:rPr lang="en-US" dirty="0">
                <a:solidFill>
                  <a:srgbClr val="FF0000"/>
                </a:solidFill>
              </a:rPr>
              <a:t>Expired array</a:t>
            </a:r>
            <a:r>
              <a:rPr lang="en-US" dirty="0"/>
              <a:t>: all the tasks that had exhausted their </a:t>
            </a:r>
            <a:r>
              <a:rPr lang="en-US" dirty="0" err="1"/>
              <a:t>timeslice</a:t>
            </a:r>
            <a:endParaRPr lang="en-US" dirty="0"/>
          </a:p>
          <a:p>
            <a:endParaRPr lang="en-US" dirty="0"/>
          </a:p>
          <a:p>
            <a:r>
              <a:rPr lang="en-US" dirty="0"/>
              <a:t>Every time a task exhausted its </a:t>
            </a:r>
            <a:r>
              <a:rPr lang="en-US" dirty="0" err="1"/>
              <a:t>timeslice</a:t>
            </a:r>
            <a:r>
              <a:rPr lang="en-US" dirty="0"/>
              <a:t>, it is moved from active to expired, and a priority recalculation is made</a:t>
            </a:r>
          </a:p>
          <a:p>
            <a:endParaRPr lang="en-US" dirty="0"/>
          </a:p>
          <a:p>
            <a:r>
              <a:rPr lang="en-US" dirty="0"/>
              <a:t>When active array is empty, swap the two arrays </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79</a:t>
            </a:fld>
            <a:endParaRPr lang="en-US"/>
          </a:p>
        </p:txBody>
      </p:sp>
    </p:spTree>
    <p:extLst>
      <p:ext uri="{BB962C8B-B14F-4D97-AF65-F5344CB8AC3E}">
        <p14:creationId xmlns:p14="http://schemas.microsoft.com/office/powerpoint/2010/main" val="439198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Tasks in Linux</a:t>
            </a:r>
          </a:p>
        </p:txBody>
      </p:sp>
      <p:sp>
        <p:nvSpPr>
          <p:cNvPr id="3" name="Content Placeholder 2"/>
          <p:cNvSpPr>
            <a:spLocks noGrp="1"/>
          </p:cNvSpPr>
          <p:nvPr>
            <p:ph idx="1"/>
          </p:nvPr>
        </p:nvSpPr>
        <p:spPr>
          <a:xfrm>
            <a:off x="838200" y="1825625"/>
            <a:ext cx="8546757" cy="4351338"/>
          </a:xfrm>
        </p:spPr>
        <p:txBody>
          <a:bodyPr>
            <a:normAutofit/>
          </a:bodyPr>
          <a:lstStyle/>
          <a:p>
            <a:r>
              <a:rPr lang="en-US" b="1" dirty="0" err="1">
                <a:solidFill>
                  <a:schemeClr val="accent4">
                    <a:lumMod val="50000"/>
                  </a:schemeClr>
                </a:solidFill>
                <a:latin typeface="Courier New" panose="02070309020205020404" pitchFamily="49" charset="0"/>
                <a:cs typeface="Courier New" panose="02070309020205020404" pitchFamily="49" charset="0"/>
              </a:rPr>
              <a:t>task_struct</a:t>
            </a:r>
            <a:r>
              <a:rPr lang="en-US" dirty="0"/>
              <a:t> defined in </a:t>
            </a:r>
            <a:r>
              <a:rPr lang="en-US" b="1" dirty="0">
                <a:solidFill>
                  <a:schemeClr val="accent4">
                    <a:lumMod val="50000"/>
                  </a:schemeClr>
                </a:solidFill>
                <a:latin typeface="Courier New" panose="02070309020205020404" pitchFamily="49" charset="0"/>
                <a:cs typeface="Courier New" panose="02070309020205020404" pitchFamily="49" charset="0"/>
              </a:rPr>
              <a:t>include/</a:t>
            </a:r>
            <a:r>
              <a:rPr lang="en-US" b="1" dirty="0" err="1">
                <a:solidFill>
                  <a:schemeClr val="accent4">
                    <a:lumMod val="50000"/>
                  </a:schemeClr>
                </a:solidFill>
                <a:latin typeface="Courier New" panose="02070309020205020404" pitchFamily="49" charset="0"/>
                <a:cs typeface="Courier New" panose="02070309020205020404" pitchFamily="49" charset="0"/>
              </a:rPr>
              <a:t>linux</a:t>
            </a:r>
            <a:r>
              <a:rPr lang="en-US" b="1" dirty="0">
                <a:solidFill>
                  <a:schemeClr val="accent4">
                    <a:lumMod val="50000"/>
                  </a:schemeClr>
                </a:solidFill>
                <a:latin typeface="Courier New" panose="02070309020205020404" pitchFamily="49" charset="0"/>
                <a:cs typeface="Courier New" panose="02070309020205020404" pitchFamily="49" charset="0"/>
              </a:rPr>
              <a:t>/</a:t>
            </a:r>
            <a:r>
              <a:rPr lang="en-US" b="1" dirty="0" err="1">
                <a:solidFill>
                  <a:schemeClr val="accent4">
                    <a:lumMod val="50000"/>
                  </a:schemeClr>
                </a:solidFill>
                <a:latin typeface="Courier New" panose="02070309020205020404" pitchFamily="49" charset="0"/>
                <a:cs typeface="Courier New" panose="02070309020205020404" pitchFamily="49" charset="0"/>
              </a:rPr>
              <a:t>sched.h</a:t>
            </a:r>
            <a:endParaRPr lang="en-US" b="1" dirty="0">
              <a:solidFill>
                <a:schemeClr val="accent4">
                  <a:lumMod val="50000"/>
                </a:schemeClr>
              </a:solidFill>
              <a:latin typeface="Courier New" panose="02070309020205020404" pitchFamily="49" charset="0"/>
              <a:cs typeface="Courier New" panose="02070309020205020404" pitchFamily="49" charset="0"/>
            </a:endParaRPr>
          </a:p>
          <a:p>
            <a:endParaRPr lang="en-US" b="1" dirty="0">
              <a:solidFill>
                <a:schemeClr val="accent4">
                  <a:lumMod val="50000"/>
                </a:schemeClr>
              </a:solidFill>
              <a:latin typeface="Courier New" panose="02070309020205020404" pitchFamily="49" charset="0"/>
              <a:cs typeface="Courier New" panose="02070309020205020404" pitchFamily="49" charset="0"/>
            </a:endParaRP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8</a:t>
            </a:fld>
            <a:endParaRPr lang="en-US"/>
          </a:p>
        </p:txBody>
      </p:sp>
      <p:pic>
        <p:nvPicPr>
          <p:cNvPr id="6" name="Picture 5"/>
          <p:cNvPicPr>
            <a:picLocks noChangeAspect="1"/>
          </p:cNvPicPr>
          <p:nvPr/>
        </p:nvPicPr>
        <p:blipFill>
          <a:blip r:embed="rId3"/>
          <a:stretch>
            <a:fillRect/>
          </a:stretch>
        </p:blipFill>
        <p:spPr>
          <a:xfrm>
            <a:off x="6504604" y="733940"/>
            <a:ext cx="4543237" cy="5141697"/>
          </a:xfrm>
          <a:prstGeom prst="rect">
            <a:avLst/>
          </a:prstGeom>
        </p:spPr>
      </p:pic>
      <p:grpSp>
        <p:nvGrpSpPr>
          <p:cNvPr id="15" name="Group 14">
            <a:extLst>
              <a:ext uri="{FF2B5EF4-FFF2-40B4-BE49-F238E27FC236}">
                <a16:creationId xmlns:a16="http://schemas.microsoft.com/office/drawing/2014/main" id="{47357C12-C8E3-4281-9E47-D0BB7EEEC305}"/>
              </a:ext>
            </a:extLst>
          </p:cNvPr>
          <p:cNvGrpSpPr/>
          <p:nvPr/>
        </p:nvGrpSpPr>
        <p:grpSpPr>
          <a:xfrm>
            <a:off x="4098532" y="1662566"/>
            <a:ext cx="6727310" cy="4427219"/>
            <a:chOff x="4098532" y="1662566"/>
            <a:chExt cx="6727310" cy="4427219"/>
          </a:xfrm>
        </p:grpSpPr>
        <p:sp>
          <p:nvSpPr>
            <p:cNvPr id="7" name="Oval 6">
              <a:extLst>
                <a:ext uri="{FF2B5EF4-FFF2-40B4-BE49-F238E27FC236}">
                  <a16:creationId xmlns:a16="http://schemas.microsoft.com/office/drawing/2014/main" id="{1D3866BC-B0F6-470C-A3AE-F8DBB8A5DBC2}"/>
                </a:ext>
              </a:extLst>
            </p:cNvPr>
            <p:cNvSpPr/>
            <p:nvPr/>
          </p:nvSpPr>
          <p:spPr>
            <a:xfrm>
              <a:off x="8752113" y="1662566"/>
              <a:ext cx="2073729" cy="832757"/>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9" name="Straight Arrow Connector 8">
              <a:extLst>
                <a:ext uri="{FF2B5EF4-FFF2-40B4-BE49-F238E27FC236}">
                  <a16:creationId xmlns:a16="http://schemas.microsoft.com/office/drawing/2014/main" id="{DDA2C526-1E40-4DD8-8A15-2981F48A5CB5}"/>
                </a:ext>
              </a:extLst>
            </p:cNvPr>
            <p:cNvCxnSpPr>
              <a:cxnSpLocks/>
              <a:stCxn id="10" idx="0"/>
            </p:cNvCxnSpPr>
            <p:nvPr/>
          </p:nvCxnSpPr>
          <p:spPr>
            <a:xfrm flipV="1">
              <a:off x="5301568" y="2272145"/>
              <a:ext cx="3556105" cy="289431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D414F06-409F-48A8-AA80-F4F2E44885E2}"/>
                </a:ext>
              </a:extLst>
            </p:cNvPr>
            <p:cNvSpPr txBox="1"/>
            <p:nvPr/>
          </p:nvSpPr>
          <p:spPr>
            <a:xfrm>
              <a:off x="4098532" y="5166455"/>
              <a:ext cx="2406072" cy="923330"/>
            </a:xfrm>
            <a:prstGeom prst="rect">
              <a:avLst/>
            </a:prstGeom>
            <a:noFill/>
          </p:spPr>
          <p:txBody>
            <a:bodyPr wrap="square" rtlCol="0">
              <a:spAutoFit/>
            </a:bodyPr>
            <a:lstStyle/>
            <a:p>
              <a:r>
                <a:rPr lang="en-SG" dirty="0"/>
                <a:t>Multiple tasks can share the same virtual space.</a:t>
              </a:r>
            </a:p>
          </p:txBody>
        </p:sp>
      </p:grpSp>
      <p:pic>
        <p:nvPicPr>
          <p:cNvPr id="13" name="Picture 12">
            <a:extLst>
              <a:ext uri="{FF2B5EF4-FFF2-40B4-BE49-F238E27FC236}">
                <a16:creationId xmlns:a16="http://schemas.microsoft.com/office/drawing/2014/main" id="{3B288028-FFED-4AC7-81F4-D1E1DCA44E34}"/>
              </a:ext>
            </a:extLst>
          </p:cNvPr>
          <p:cNvPicPr>
            <a:picLocks noChangeAspect="1"/>
          </p:cNvPicPr>
          <p:nvPr/>
        </p:nvPicPr>
        <p:blipFill>
          <a:blip r:embed="rId4"/>
          <a:stretch>
            <a:fillRect/>
          </a:stretch>
        </p:blipFill>
        <p:spPr>
          <a:xfrm>
            <a:off x="1379318" y="2873014"/>
            <a:ext cx="3823896" cy="1707717"/>
          </a:xfrm>
          <a:prstGeom prst="rect">
            <a:avLst/>
          </a:prstGeom>
        </p:spPr>
      </p:pic>
    </p:spTree>
    <p:extLst>
      <p:ext uri="{BB962C8B-B14F-4D97-AF65-F5344CB8AC3E}">
        <p14:creationId xmlns:p14="http://schemas.microsoft.com/office/powerpoint/2010/main" val="445174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Storage layout of the two arrays</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80</a:t>
            </a:fld>
            <a:endParaRPr lang="en-US"/>
          </a:p>
        </p:txBody>
      </p:sp>
      <p:pic>
        <p:nvPicPr>
          <p:cNvPr id="8" name="Picture 7"/>
          <p:cNvPicPr>
            <a:picLocks noChangeAspect="1"/>
          </p:cNvPicPr>
          <p:nvPr/>
        </p:nvPicPr>
        <p:blipFill>
          <a:blip r:embed="rId3"/>
          <a:stretch>
            <a:fillRect/>
          </a:stretch>
        </p:blipFill>
        <p:spPr>
          <a:xfrm>
            <a:off x="6411955" y="2337605"/>
            <a:ext cx="4391025" cy="2295525"/>
          </a:xfrm>
          <a:prstGeom prst="rect">
            <a:avLst/>
          </a:prstGeom>
        </p:spPr>
      </p:pic>
      <p:sp>
        <p:nvSpPr>
          <p:cNvPr id="9" name="TextBox 8"/>
          <p:cNvSpPr txBox="1"/>
          <p:nvPr/>
        </p:nvSpPr>
        <p:spPr>
          <a:xfrm>
            <a:off x="1171184" y="2160739"/>
            <a:ext cx="4640893" cy="3108543"/>
          </a:xfrm>
          <a:prstGeom prst="rect">
            <a:avLst/>
          </a:prstGeom>
          <a:noFill/>
        </p:spPr>
        <p:txBody>
          <a:bodyPr wrap="square" rtlCol="0">
            <a:spAutoFit/>
          </a:bodyPr>
          <a:lstStyle/>
          <a:p>
            <a:r>
              <a:rPr lang="en-US" sz="2800" dirty="0"/>
              <a:t>Each priority array consists of</a:t>
            </a:r>
          </a:p>
          <a:p>
            <a:endParaRPr lang="en-US" sz="2800" dirty="0"/>
          </a:p>
          <a:p>
            <a:pPr marL="285750" indent="-285750">
              <a:buFont typeface="Arial" panose="020B0604020202020204" pitchFamily="34" charset="0"/>
              <a:buChar char="•"/>
            </a:pPr>
            <a:r>
              <a:rPr lang="en-US" sz="2800" dirty="0"/>
              <a:t>140 doubly linked list heads (one list for each priority value) </a:t>
            </a:r>
          </a:p>
          <a:p>
            <a:pPr marL="285750" indent="-285750">
              <a:buFont typeface="Arial" panose="020B0604020202020204" pitchFamily="34" charset="0"/>
              <a:buChar char="•"/>
            </a:pPr>
            <a:r>
              <a:rPr lang="en-US" sz="2800" dirty="0"/>
              <a:t>a priority bitmap</a:t>
            </a:r>
          </a:p>
          <a:p>
            <a:pPr marL="285750" indent="-285750">
              <a:buFont typeface="Arial" panose="020B0604020202020204" pitchFamily="34" charset="0"/>
              <a:buChar char="•"/>
            </a:pPr>
            <a:r>
              <a:rPr lang="en-US" sz="2800" dirty="0"/>
              <a:t>number of tasks in the set. </a:t>
            </a:r>
          </a:p>
        </p:txBody>
      </p:sp>
    </p:spTree>
    <p:extLst>
      <p:ext uri="{BB962C8B-B14F-4D97-AF65-F5344CB8AC3E}">
        <p14:creationId xmlns:p14="http://schemas.microsoft.com/office/powerpoint/2010/main" val="19350656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The priority bitmap</a:t>
            </a:r>
          </a:p>
        </p:txBody>
      </p:sp>
      <p:sp>
        <p:nvSpPr>
          <p:cNvPr id="3" name="Content Placeholder 2"/>
          <p:cNvSpPr>
            <a:spLocks noGrp="1"/>
          </p:cNvSpPr>
          <p:nvPr>
            <p:ph idx="1"/>
          </p:nvPr>
        </p:nvSpPr>
        <p:spPr>
          <a:xfrm>
            <a:off x="838200" y="1825625"/>
            <a:ext cx="6069904" cy="4351338"/>
          </a:xfrm>
        </p:spPr>
        <p:txBody>
          <a:bodyPr/>
          <a:lstStyle/>
          <a:p>
            <a:r>
              <a:rPr lang="en-US" dirty="0"/>
              <a:t>One bit for each priority level</a:t>
            </a:r>
          </a:p>
          <a:p>
            <a:r>
              <a:rPr lang="en-US" dirty="0"/>
              <a:t>Bit position ordered by priority level</a:t>
            </a:r>
          </a:p>
          <a:p>
            <a:r>
              <a:rPr lang="en-US" dirty="0"/>
              <a:t>If bit is set, that priority level has at least one task in it</a:t>
            </a:r>
          </a:p>
          <a:p>
            <a:r>
              <a:rPr lang="en-US" dirty="0"/>
              <a:t>For easy finding of whether a particular priority level is empty or not</a:t>
            </a:r>
          </a:p>
          <a:p>
            <a:r>
              <a:rPr lang="en-US" dirty="0"/>
              <a:t>Updated when a new task is inserted into the priority array</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81</a:t>
            </a:fld>
            <a:endParaRPr lang="en-US"/>
          </a:p>
        </p:txBody>
      </p:sp>
      <p:pic>
        <p:nvPicPr>
          <p:cNvPr id="6" name="Picture 5"/>
          <p:cNvPicPr>
            <a:picLocks noChangeAspect="1"/>
          </p:cNvPicPr>
          <p:nvPr/>
        </p:nvPicPr>
        <p:blipFill>
          <a:blip r:embed="rId3"/>
          <a:stretch>
            <a:fillRect/>
          </a:stretch>
        </p:blipFill>
        <p:spPr>
          <a:xfrm>
            <a:off x="7501330" y="2210844"/>
            <a:ext cx="3900574" cy="2741763"/>
          </a:xfrm>
          <a:prstGeom prst="rect">
            <a:avLst/>
          </a:prstGeom>
        </p:spPr>
      </p:pic>
    </p:spTree>
    <p:extLst>
      <p:ext uri="{BB962C8B-B14F-4D97-AF65-F5344CB8AC3E}">
        <p14:creationId xmlns:p14="http://schemas.microsoft.com/office/powerpoint/2010/main" val="20200987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Major flaw of O(1) scheduler</a:t>
            </a:r>
          </a:p>
        </p:txBody>
      </p:sp>
      <p:sp>
        <p:nvSpPr>
          <p:cNvPr id="3" name="Content Placeholder 2"/>
          <p:cNvSpPr>
            <a:spLocks noGrp="1"/>
          </p:cNvSpPr>
          <p:nvPr>
            <p:ph idx="1"/>
          </p:nvPr>
        </p:nvSpPr>
        <p:spPr/>
        <p:txBody>
          <a:bodyPr/>
          <a:lstStyle/>
          <a:p>
            <a:r>
              <a:rPr lang="en-US" dirty="0"/>
              <a:t>“Interactive-ness” very difficult to say for sure</a:t>
            </a:r>
          </a:p>
          <a:p>
            <a:pPr lvl="1"/>
            <a:r>
              <a:rPr lang="en-US" dirty="0"/>
              <a:t>But it is important to give interactive tasks higher priority</a:t>
            </a:r>
          </a:p>
          <a:p>
            <a:pPr lvl="1"/>
            <a:endParaRPr lang="en-US" dirty="0"/>
          </a:p>
          <a:p>
            <a:r>
              <a:rPr lang="en-US" dirty="0"/>
              <a:t>Tried to identify interactive tasks by analyzing the average sleep time (waiting for input) and the scheduler gave a priority bonus to such tasks for better throughput and user experience. </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82</a:t>
            </a:fld>
            <a:endParaRPr lang="en-US"/>
          </a:p>
        </p:txBody>
      </p:sp>
    </p:spTree>
    <p:extLst>
      <p:ext uri="{BB962C8B-B14F-4D97-AF65-F5344CB8AC3E}">
        <p14:creationId xmlns:p14="http://schemas.microsoft.com/office/powerpoint/2010/main" val="15490646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Staircase Scheduler</a:t>
            </a:r>
          </a:p>
        </p:txBody>
      </p:sp>
      <p:sp>
        <p:nvSpPr>
          <p:cNvPr id="3" name="Content Placeholder 2"/>
          <p:cNvSpPr>
            <a:spLocks noGrp="1"/>
          </p:cNvSpPr>
          <p:nvPr>
            <p:ph idx="1"/>
          </p:nvPr>
        </p:nvSpPr>
        <p:spPr/>
        <p:txBody>
          <a:bodyPr>
            <a:normAutofit lnSpcReduction="10000"/>
          </a:bodyPr>
          <a:lstStyle/>
          <a:p>
            <a:r>
              <a:rPr lang="en-US" dirty="0"/>
              <a:t>Introduced by Con </a:t>
            </a:r>
            <a:r>
              <a:rPr lang="en-US" dirty="0" err="1"/>
              <a:t>Kolivas</a:t>
            </a:r>
            <a:r>
              <a:rPr lang="en-US" dirty="0"/>
              <a:t> in 2004</a:t>
            </a:r>
          </a:p>
          <a:p>
            <a:r>
              <a:rPr lang="en-US" dirty="0" err="1"/>
              <a:t>Runqueue</a:t>
            </a:r>
            <a:r>
              <a:rPr lang="en-US" dirty="0"/>
              <a:t> is a ranked array of tasks (for each CPU)</a:t>
            </a:r>
          </a:p>
          <a:p>
            <a:r>
              <a:rPr lang="en-US" dirty="0"/>
              <a:t>Initially all tasks sorted by priority in the </a:t>
            </a:r>
            <a:r>
              <a:rPr lang="en-US" dirty="0" err="1"/>
              <a:t>runqueue</a:t>
            </a:r>
            <a:endParaRPr lang="en-US" dirty="0"/>
          </a:p>
          <a:p>
            <a:r>
              <a:rPr lang="en-US" dirty="0"/>
              <a:t>The difference: </a:t>
            </a:r>
            <a:r>
              <a:rPr lang="en-US" dirty="0">
                <a:solidFill>
                  <a:srgbClr val="FF0000"/>
                </a:solidFill>
              </a:rPr>
              <a:t>no</a:t>
            </a:r>
            <a:r>
              <a:rPr lang="en-US" dirty="0"/>
              <a:t> expired list</a:t>
            </a:r>
          </a:p>
          <a:p>
            <a:pPr lvl="1"/>
            <a:r>
              <a:rPr lang="en-US" dirty="0"/>
              <a:t>If task </a:t>
            </a:r>
            <a:r>
              <a:rPr lang="en-US" i="1" dirty="0">
                <a:solidFill>
                  <a:srgbClr val="7030A0"/>
                </a:solidFill>
                <a:latin typeface="Times New Roman" panose="02020603050405020304" pitchFamily="18" charset="0"/>
                <a:cs typeface="Times New Roman" panose="02020603050405020304" pitchFamily="18" charset="0"/>
              </a:rPr>
              <a:t>P</a:t>
            </a:r>
            <a:r>
              <a:rPr lang="en-US" dirty="0"/>
              <a:t> with priority </a:t>
            </a:r>
            <a:r>
              <a:rPr lang="en-US" i="1" dirty="0">
                <a:solidFill>
                  <a:srgbClr val="7030A0"/>
                </a:solidFill>
                <a:latin typeface="Times New Roman" panose="02020603050405020304" pitchFamily="18" charset="0"/>
                <a:cs typeface="Times New Roman" panose="02020603050405020304" pitchFamily="18" charset="0"/>
              </a:rPr>
              <a:t>x</a:t>
            </a:r>
            <a:r>
              <a:rPr lang="en-US" dirty="0"/>
              <a:t> exhaust its </a:t>
            </a:r>
            <a:r>
              <a:rPr lang="en-US" dirty="0" err="1"/>
              <a:t>timeslice</a:t>
            </a:r>
            <a:r>
              <a:rPr lang="en-US" dirty="0"/>
              <a:t> of </a:t>
            </a:r>
            <a:r>
              <a:rPr lang="en-US" i="1" dirty="0">
                <a:solidFill>
                  <a:srgbClr val="7030A0"/>
                </a:solidFill>
                <a:latin typeface="Times New Roman" panose="02020603050405020304" pitchFamily="18" charset="0"/>
                <a:cs typeface="Times New Roman" panose="02020603050405020304" pitchFamily="18" charset="0"/>
              </a:rPr>
              <a:t>t</a:t>
            </a:r>
            <a:r>
              <a:rPr lang="en-US" dirty="0"/>
              <a:t>, its priority becomes (</a:t>
            </a:r>
            <a:r>
              <a:rPr lang="en-US" i="1" dirty="0">
                <a:solidFill>
                  <a:srgbClr val="7030A0"/>
                </a:solidFill>
                <a:latin typeface="Times New Roman" panose="02020603050405020304" pitchFamily="18" charset="0"/>
                <a:cs typeface="Times New Roman" panose="02020603050405020304" pitchFamily="18" charset="0"/>
              </a:rPr>
              <a:t>x</a:t>
            </a:r>
            <a:r>
              <a:rPr lang="en-US" dirty="0"/>
              <a:t>-1) (smaller is lower priority) and </a:t>
            </a:r>
            <a:r>
              <a:rPr lang="en-US" i="1" dirty="0">
                <a:solidFill>
                  <a:srgbClr val="7030A0"/>
                </a:solidFill>
                <a:latin typeface="Times New Roman" panose="02020603050405020304" pitchFamily="18" charset="0"/>
                <a:cs typeface="Times New Roman" panose="02020603050405020304" pitchFamily="18" charset="0"/>
              </a:rPr>
              <a:t>P</a:t>
            </a:r>
            <a:r>
              <a:rPr lang="en-US" dirty="0"/>
              <a:t> is inserted into the </a:t>
            </a:r>
            <a:r>
              <a:rPr lang="en-US" dirty="0" err="1"/>
              <a:t>runqueue</a:t>
            </a:r>
            <a:endParaRPr lang="en-US" dirty="0"/>
          </a:p>
          <a:p>
            <a:pPr lvl="1"/>
            <a:r>
              <a:rPr lang="en-US" dirty="0"/>
              <a:t>When </a:t>
            </a:r>
            <a:r>
              <a:rPr lang="en-US" i="1" dirty="0">
                <a:solidFill>
                  <a:srgbClr val="7030A0"/>
                </a:solidFill>
                <a:latin typeface="Times New Roman" panose="02020603050405020304" pitchFamily="18" charset="0"/>
                <a:cs typeface="Times New Roman" panose="02020603050405020304" pitchFamily="18" charset="0"/>
              </a:rPr>
              <a:t>P</a:t>
            </a:r>
            <a:r>
              <a:rPr lang="en-US" dirty="0"/>
              <a:t> reaches lowest priority (say </a:t>
            </a:r>
            <a:r>
              <a:rPr lang="en-US" i="1" dirty="0">
                <a:solidFill>
                  <a:srgbClr val="7030A0"/>
                </a:solidFill>
                <a:latin typeface="Times New Roman" panose="02020603050405020304" pitchFamily="18" charset="0"/>
                <a:cs typeface="Times New Roman" panose="02020603050405020304" pitchFamily="18" charset="0"/>
              </a:rPr>
              <a:t>L</a:t>
            </a:r>
            <a:r>
              <a:rPr lang="en-US" dirty="0"/>
              <a:t>) and exhaust its </a:t>
            </a:r>
            <a:r>
              <a:rPr lang="en-US" dirty="0" err="1"/>
              <a:t>timeslice</a:t>
            </a:r>
            <a:r>
              <a:rPr lang="en-US" dirty="0"/>
              <a:t> (“falling off the stairs”), it is given priority (</a:t>
            </a:r>
            <a:r>
              <a:rPr lang="en-US" i="1" dirty="0">
                <a:solidFill>
                  <a:srgbClr val="7030A0"/>
                </a:solidFill>
                <a:latin typeface="Times New Roman" panose="02020603050405020304" pitchFamily="18" charset="0"/>
                <a:cs typeface="Times New Roman" panose="02020603050405020304" pitchFamily="18" charset="0"/>
              </a:rPr>
              <a:t>L</a:t>
            </a:r>
            <a:r>
              <a:rPr lang="en-US" dirty="0">
                <a:latin typeface="Times New Roman" panose="02020603050405020304" pitchFamily="18" charset="0"/>
                <a:cs typeface="Times New Roman" panose="02020603050405020304" pitchFamily="18" charset="0"/>
              </a:rPr>
              <a:t>+1</a:t>
            </a:r>
            <a:r>
              <a:rPr lang="en-US" dirty="0"/>
              <a:t>) </a:t>
            </a:r>
            <a:r>
              <a:rPr lang="en-US" u="sng" dirty="0">
                <a:solidFill>
                  <a:srgbClr val="FF0000"/>
                </a:solidFill>
              </a:rPr>
              <a:t>and</a:t>
            </a:r>
            <a:r>
              <a:rPr lang="en-US" dirty="0"/>
              <a:t> a </a:t>
            </a:r>
            <a:r>
              <a:rPr lang="en-US" dirty="0" err="1"/>
              <a:t>timeslice</a:t>
            </a:r>
            <a:r>
              <a:rPr lang="en-US" dirty="0"/>
              <a:t> of </a:t>
            </a:r>
            <a:r>
              <a:rPr lang="en-US" i="1" dirty="0">
                <a:solidFill>
                  <a:srgbClr val="7030A0"/>
                </a:solidFill>
                <a:latin typeface="Times New Roman" panose="02020603050405020304" pitchFamily="18" charset="0"/>
                <a:cs typeface="Times New Roman" panose="02020603050405020304" pitchFamily="18" charset="0"/>
              </a:rPr>
              <a:t>2t</a:t>
            </a:r>
            <a:r>
              <a:rPr lang="en-US" dirty="0"/>
              <a:t>, and reinserted into the </a:t>
            </a:r>
            <a:r>
              <a:rPr lang="en-US" dirty="0" err="1"/>
              <a:t>runqueue</a:t>
            </a:r>
            <a:endParaRPr lang="en-US" dirty="0"/>
          </a:p>
          <a:p>
            <a:pPr lvl="1"/>
            <a:r>
              <a:rPr lang="en-US" dirty="0"/>
              <a:t>If it happens again, priority increased to (</a:t>
            </a:r>
            <a:r>
              <a:rPr lang="en-US" i="1" dirty="0">
                <a:solidFill>
                  <a:srgbClr val="7030A0"/>
                </a:solidFill>
                <a:latin typeface="Times New Roman" panose="02020603050405020304" pitchFamily="18" charset="0"/>
                <a:cs typeface="Times New Roman" panose="02020603050405020304" pitchFamily="18" charset="0"/>
              </a:rPr>
              <a:t>L</a:t>
            </a:r>
            <a:r>
              <a:rPr lang="en-US" dirty="0">
                <a:latin typeface="Times New Roman" panose="02020603050405020304" pitchFamily="18" charset="0"/>
                <a:cs typeface="Times New Roman" panose="02020603050405020304" pitchFamily="18" charset="0"/>
              </a:rPr>
              <a:t>+2</a:t>
            </a:r>
            <a:r>
              <a:rPr lang="en-US" dirty="0"/>
              <a:t>) </a:t>
            </a:r>
            <a:r>
              <a:rPr lang="en-US" dirty="0" err="1"/>
              <a:t>timeslice</a:t>
            </a:r>
            <a:r>
              <a:rPr lang="en-US" dirty="0"/>
              <a:t> increased to </a:t>
            </a:r>
            <a:r>
              <a:rPr lang="en-US" i="1" dirty="0">
                <a:solidFill>
                  <a:srgbClr val="7030A0"/>
                </a:solidFill>
                <a:latin typeface="Times New Roman" panose="02020603050405020304" pitchFamily="18" charset="0"/>
                <a:cs typeface="Times New Roman" panose="02020603050405020304" pitchFamily="18" charset="0"/>
              </a:rPr>
              <a:t>3t </a:t>
            </a:r>
            <a:r>
              <a:rPr lang="en-US" dirty="0"/>
              <a:t>and so on</a:t>
            </a:r>
          </a:p>
          <a:p>
            <a:pPr lvl="1"/>
            <a:endParaRPr lang="en-US" dirty="0"/>
          </a:p>
          <a:p>
            <a:pPr lvl="1"/>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83</a:t>
            </a:fld>
            <a:endParaRPr lang="en-US"/>
          </a:p>
        </p:txBody>
      </p:sp>
    </p:spTree>
    <p:extLst>
      <p:ext uri="{BB962C8B-B14F-4D97-AF65-F5344CB8AC3E}">
        <p14:creationId xmlns:p14="http://schemas.microsoft.com/office/powerpoint/2010/main" val="14317422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Rationale of the Staircase Scheduler</a:t>
            </a:r>
          </a:p>
        </p:txBody>
      </p:sp>
      <p:sp>
        <p:nvSpPr>
          <p:cNvPr id="3" name="Content Placeholder 2"/>
          <p:cNvSpPr>
            <a:spLocks noGrp="1"/>
          </p:cNvSpPr>
          <p:nvPr>
            <p:ph idx="1"/>
          </p:nvPr>
        </p:nvSpPr>
        <p:spPr/>
        <p:txBody>
          <a:bodyPr/>
          <a:lstStyle/>
          <a:p>
            <a:r>
              <a:rPr lang="en-US" dirty="0"/>
              <a:t>Interactive tasks sleep a lot (waiting for I/O) and don’t exhaust their </a:t>
            </a:r>
            <a:r>
              <a:rPr lang="en-US" dirty="0" err="1"/>
              <a:t>timeslice</a:t>
            </a:r>
            <a:r>
              <a:rPr lang="en-US" dirty="0"/>
              <a:t> as frequently as batch jobs</a:t>
            </a:r>
          </a:p>
          <a:p>
            <a:endParaRPr lang="en-US" dirty="0"/>
          </a:p>
          <a:p>
            <a:r>
              <a:rPr lang="en-US" dirty="0"/>
              <a:t>Batch jobs sink to the lower priorities but “earns” bigger </a:t>
            </a:r>
            <a:r>
              <a:rPr lang="en-US" dirty="0" err="1"/>
              <a:t>timeslices</a:t>
            </a:r>
            <a:endParaRPr lang="en-US" dirty="0"/>
          </a:p>
          <a:p>
            <a:pPr lvl="1"/>
            <a:r>
              <a:rPr lang="en-US" dirty="0"/>
              <a:t>Gradually given more CPU time to finish up</a:t>
            </a:r>
          </a:p>
          <a:p>
            <a:endParaRPr lang="en-US" dirty="0"/>
          </a:p>
          <a:p>
            <a:r>
              <a:rPr lang="en-US" dirty="0"/>
              <a:t>Interactive jobs tend to stay at the top</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84</a:t>
            </a:fld>
            <a:endParaRPr lang="en-US"/>
          </a:p>
        </p:txBody>
      </p:sp>
    </p:spTree>
    <p:extLst>
      <p:ext uri="{BB962C8B-B14F-4D97-AF65-F5344CB8AC3E}">
        <p14:creationId xmlns:p14="http://schemas.microsoft.com/office/powerpoint/2010/main" val="32343512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The Rotating Staircase Scheduler</a:t>
            </a:r>
          </a:p>
        </p:txBody>
      </p:sp>
      <p:sp>
        <p:nvSpPr>
          <p:cNvPr id="3" name="Content Placeholder 2"/>
          <p:cNvSpPr>
            <a:spLocks noGrp="1"/>
          </p:cNvSpPr>
          <p:nvPr>
            <p:ph idx="1"/>
          </p:nvPr>
        </p:nvSpPr>
        <p:spPr/>
        <p:txBody>
          <a:bodyPr/>
          <a:lstStyle/>
          <a:p>
            <a:r>
              <a:rPr lang="en-US" dirty="0"/>
              <a:t>Released by Con </a:t>
            </a:r>
            <a:r>
              <a:rPr lang="en-US" dirty="0" err="1"/>
              <a:t>Kolivas</a:t>
            </a:r>
            <a:r>
              <a:rPr lang="en-US" dirty="0"/>
              <a:t> in 2007</a:t>
            </a:r>
          </a:p>
          <a:p>
            <a:r>
              <a:rPr lang="en-US" dirty="0"/>
              <a:t>Reintroduced the expired array and the concept of an epoch</a:t>
            </a:r>
          </a:p>
          <a:p>
            <a:r>
              <a:rPr lang="en-US" dirty="0"/>
              <a:t>Each task has a quota:</a:t>
            </a:r>
          </a:p>
          <a:p>
            <a:pPr lvl="1"/>
            <a:r>
              <a:rPr lang="en-US" b="1" dirty="0">
                <a:solidFill>
                  <a:schemeClr val="accent4">
                    <a:lumMod val="50000"/>
                  </a:schemeClr>
                </a:solidFill>
                <a:latin typeface="Courier New" panose="02070309020205020404" pitchFamily="49" charset="0"/>
                <a:cs typeface="Courier New" panose="02070309020205020404" pitchFamily="49" charset="0"/>
              </a:rPr>
              <a:t>RR_INTERVAL</a:t>
            </a:r>
            <a:r>
              <a:rPr lang="en-US" dirty="0"/>
              <a:t> (6ms) for those between niceness 0 and 19</a:t>
            </a:r>
          </a:p>
          <a:p>
            <a:pPr lvl="1"/>
            <a:r>
              <a:rPr lang="en-US" dirty="0"/>
              <a:t>Progressively higher for those between niceness -1 to -20</a:t>
            </a:r>
          </a:p>
          <a:p>
            <a:r>
              <a:rPr lang="en-US" dirty="0"/>
              <a:t>Each </a:t>
            </a:r>
            <a:r>
              <a:rPr lang="en-US" dirty="0" err="1"/>
              <a:t>runqueue</a:t>
            </a:r>
            <a:r>
              <a:rPr lang="en-US" dirty="0"/>
              <a:t> (one per CPU) has an array of quota for each priority</a:t>
            </a:r>
          </a:p>
          <a:p>
            <a:r>
              <a:rPr lang="en-US" dirty="0"/>
              <a:t>Each time we deduct the quota of a task, we also do so for its priority level’s quota</a:t>
            </a:r>
          </a:p>
          <a:p>
            <a:pPr lvl="1"/>
            <a:endParaRPr lang="en-US" dirty="0"/>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85</a:t>
            </a:fld>
            <a:endParaRPr lang="en-US"/>
          </a:p>
        </p:txBody>
      </p:sp>
    </p:spTree>
    <p:extLst>
      <p:ext uri="{BB962C8B-B14F-4D97-AF65-F5344CB8AC3E}">
        <p14:creationId xmlns:p14="http://schemas.microsoft.com/office/powerpoint/2010/main" val="38360221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Basic idea</a:t>
            </a:r>
          </a:p>
        </p:txBody>
      </p:sp>
      <p:sp>
        <p:nvSpPr>
          <p:cNvPr id="3" name="Content Placeholder 2"/>
          <p:cNvSpPr>
            <a:spLocks noGrp="1"/>
          </p:cNvSpPr>
          <p:nvPr>
            <p:ph idx="1"/>
          </p:nvPr>
        </p:nvSpPr>
        <p:spPr/>
        <p:txBody>
          <a:bodyPr>
            <a:normAutofit/>
          </a:bodyPr>
          <a:lstStyle/>
          <a:p>
            <a:r>
              <a:rPr lang="en-US" dirty="0"/>
              <a:t>Select task from the front of the highest priority level queue to run next – O(1) using the bitmap trick</a:t>
            </a:r>
          </a:p>
          <a:p>
            <a:endParaRPr lang="en-US" dirty="0"/>
          </a:p>
          <a:p>
            <a:r>
              <a:rPr lang="en-US" dirty="0"/>
              <a:t>Check when a task is </a:t>
            </a:r>
            <a:r>
              <a:rPr lang="en-US" dirty="0" err="1"/>
              <a:t>enqueued</a:t>
            </a:r>
            <a:r>
              <a:rPr lang="en-US" dirty="0"/>
              <a:t> at a particular priority level:</a:t>
            </a:r>
          </a:p>
          <a:p>
            <a:pPr marL="914400" lvl="1" indent="-457200">
              <a:buFont typeface="+mj-lt"/>
              <a:buAutoNum type="arabicPeriod"/>
            </a:pPr>
            <a:r>
              <a:rPr lang="en-US" dirty="0"/>
              <a:t>If first time for current epoch, </a:t>
            </a:r>
            <a:r>
              <a:rPr lang="en-US" dirty="0" err="1"/>
              <a:t>timeslice</a:t>
            </a:r>
            <a:r>
              <a:rPr lang="en-US" dirty="0"/>
              <a:t> is assigned the fixed quota value. Same value added to </a:t>
            </a:r>
            <a:r>
              <a:rPr lang="en-US" dirty="0" err="1"/>
              <a:t>runqueue’s</a:t>
            </a:r>
            <a:r>
              <a:rPr lang="en-US" dirty="0"/>
              <a:t> quota for this priority.</a:t>
            </a:r>
          </a:p>
          <a:p>
            <a:pPr marL="914400" lvl="1" indent="-457200">
              <a:buFont typeface="+mj-lt"/>
              <a:buAutoNum type="arabicPeriod"/>
            </a:pPr>
            <a:r>
              <a:rPr lang="en-US" dirty="0"/>
              <a:t>If not (1), but neither </a:t>
            </a:r>
            <a:r>
              <a:rPr lang="en-US" dirty="0" err="1"/>
              <a:t>timeslice</a:t>
            </a:r>
            <a:r>
              <a:rPr lang="en-US" dirty="0"/>
              <a:t> for the task nor the total quota for this priority exhausted, task simply </a:t>
            </a:r>
            <a:r>
              <a:rPr lang="en-US" dirty="0" err="1"/>
              <a:t>enqueued</a:t>
            </a:r>
            <a:endParaRPr lang="en-US" dirty="0"/>
          </a:p>
          <a:p>
            <a:pPr marL="914400" lvl="1" indent="-457200">
              <a:buFont typeface="+mj-lt"/>
              <a:buAutoNum type="arabicPeriod"/>
            </a:pPr>
            <a:r>
              <a:rPr lang="en-US" dirty="0"/>
              <a:t>If not (2), task lowered to next priority level, repeat (1) at the new level</a:t>
            </a:r>
          </a:p>
          <a:p>
            <a:pPr marL="914400" lvl="1" indent="-457200">
              <a:buFont typeface="+mj-lt"/>
              <a:buAutoNum type="arabicPeriod"/>
            </a:pPr>
            <a:r>
              <a:rPr lang="en-US" dirty="0"/>
              <a:t>If cannot do (3), task move to expired list at its original priority </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86</a:t>
            </a:fld>
            <a:endParaRPr lang="en-US"/>
          </a:p>
        </p:txBody>
      </p:sp>
    </p:spTree>
    <p:extLst>
      <p:ext uri="{BB962C8B-B14F-4D97-AF65-F5344CB8AC3E}">
        <p14:creationId xmlns:p14="http://schemas.microsoft.com/office/powerpoint/2010/main" val="28855788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Rotations (epoch)</a:t>
            </a:r>
          </a:p>
        </p:txBody>
      </p:sp>
      <p:sp>
        <p:nvSpPr>
          <p:cNvPr id="3" name="Content Placeholder 2"/>
          <p:cNvSpPr>
            <a:spLocks noGrp="1"/>
          </p:cNvSpPr>
          <p:nvPr>
            <p:ph idx="1"/>
          </p:nvPr>
        </p:nvSpPr>
        <p:spPr/>
        <p:txBody>
          <a:bodyPr/>
          <a:lstStyle/>
          <a:p>
            <a:r>
              <a:rPr lang="en-US" dirty="0">
                <a:solidFill>
                  <a:srgbClr val="FF0000"/>
                </a:solidFill>
              </a:rPr>
              <a:t>Minor rotation</a:t>
            </a:r>
            <a:r>
              <a:rPr lang="en-US" dirty="0"/>
              <a:t>: When a quota for a priority level is exhausted, any remaining tasks at the current priority level is forced to be lowered to the next level of priority</a:t>
            </a:r>
          </a:p>
          <a:p>
            <a:endParaRPr lang="en-US" dirty="0"/>
          </a:p>
          <a:p>
            <a:r>
              <a:rPr lang="en-US" dirty="0">
                <a:solidFill>
                  <a:srgbClr val="FF0000"/>
                </a:solidFill>
              </a:rPr>
              <a:t>Major rotation</a:t>
            </a:r>
            <a:r>
              <a:rPr lang="en-US" dirty="0"/>
              <a:t>: When all the quotas in the active array are exhausted, swap active and expired arrays</a:t>
            </a:r>
          </a:p>
          <a:p>
            <a:pPr lvl="1"/>
            <a:r>
              <a:rPr lang="en-US" dirty="0"/>
              <a:t>Time between major rotation is defined as an ‘</a:t>
            </a:r>
            <a:r>
              <a:rPr lang="en-US" dirty="0">
                <a:solidFill>
                  <a:srgbClr val="FF0000"/>
                </a:solidFill>
              </a:rPr>
              <a:t>epoch</a:t>
            </a:r>
            <a:r>
              <a:rPr lang="en-US" dirty="0"/>
              <a:t>’</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87</a:t>
            </a:fld>
            <a:endParaRPr lang="en-US"/>
          </a:p>
        </p:txBody>
      </p:sp>
    </p:spTree>
    <p:extLst>
      <p:ext uri="{BB962C8B-B14F-4D97-AF65-F5344CB8AC3E}">
        <p14:creationId xmlns:p14="http://schemas.microsoft.com/office/powerpoint/2010/main" val="21915498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Deadline</a:t>
            </a:r>
          </a:p>
        </p:txBody>
      </p:sp>
      <p:sp>
        <p:nvSpPr>
          <p:cNvPr id="3" name="Content Placeholder 2"/>
          <p:cNvSpPr>
            <a:spLocks noGrp="1"/>
          </p:cNvSpPr>
          <p:nvPr>
            <p:ph idx="1"/>
          </p:nvPr>
        </p:nvSpPr>
        <p:spPr/>
        <p:txBody>
          <a:bodyPr/>
          <a:lstStyle/>
          <a:p>
            <a:r>
              <a:rPr lang="en-US" dirty="0"/>
              <a:t>Unlike previous schedulers, no dependence on sleep duration</a:t>
            </a:r>
          </a:p>
          <a:p>
            <a:r>
              <a:rPr lang="en-US" dirty="0"/>
              <a:t>Duration of a epoch (time between major rotation) can be predicted</a:t>
            </a:r>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88</a:t>
            </a:fld>
            <a:endParaRPr lang="en-US"/>
          </a:p>
        </p:txBody>
      </p:sp>
      <p:pic>
        <p:nvPicPr>
          <p:cNvPr id="6" name="Picture 5"/>
          <p:cNvPicPr>
            <a:picLocks noChangeAspect="1"/>
          </p:cNvPicPr>
          <p:nvPr/>
        </p:nvPicPr>
        <p:blipFill>
          <a:blip r:embed="rId3"/>
          <a:stretch>
            <a:fillRect/>
          </a:stretch>
        </p:blipFill>
        <p:spPr>
          <a:xfrm>
            <a:off x="1999467" y="2927437"/>
            <a:ext cx="8305800" cy="2819400"/>
          </a:xfrm>
          <a:prstGeom prst="rect">
            <a:avLst/>
          </a:prstGeom>
        </p:spPr>
      </p:pic>
      <p:sp>
        <p:nvSpPr>
          <p:cNvPr id="7" name="TextBox 6"/>
          <p:cNvSpPr txBox="1"/>
          <p:nvPr/>
        </p:nvSpPr>
        <p:spPr>
          <a:xfrm>
            <a:off x="7376984" y="5834942"/>
            <a:ext cx="4477508" cy="253916"/>
          </a:xfrm>
          <a:prstGeom prst="rect">
            <a:avLst/>
          </a:prstGeom>
          <a:solidFill>
            <a:srgbClr val="FFFF00"/>
          </a:solidFill>
        </p:spPr>
        <p:txBody>
          <a:bodyPr wrap="none" rtlCol="0">
            <a:spAutoFit/>
          </a:bodyPr>
          <a:lstStyle/>
          <a:p>
            <a:pPr marL="0" lvl="1"/>
            <a:r>
              <a:rPr lang="en-US" sz="1050" dirty="0"/>
              <a:t>Niceness is between -20 (most favorable for scheduling) to 19 (least favorable)</a:t>
            </a:r>
          </a:p>
        </p:txBody>
      </p:sp>
    </p:spTree>
    <p:extLst>
      <p:ext uri="{BB962C8B-B14F-4D97-AF65-F5344CB8AC3E}">
        <p14:creationId xmlns:p14="http://schemas.microsoft.com/office/powerpoint/2010/main" val="17765205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Favoring interactivity</a:t>
            </a:r>
          </a:p>
        </p:txBody>
      </p:sp>
      <p:sp>
        <p:nvSpPr>
          <p:cNvPr id="3" name="Content Placeholder 2"/>
          <p:cNvSpPr>
            <a:spLocks noGrp="1"/>
          </p:cNvSpPr>
          <p:nvPr>
            <p:ph idx="1"/>
          </p:nvPr>
        </p:nvSpPr>
        <p:spPr/>
        <p:txBody>
          <a:bodyPr/>
          <a:lstStyle/>
          <a:p>
            <a:r>
              <a:rPr lang="en-US" dirty="0"/>
              <a:t>Interactive jobs sleep for a long time</a:t>
            </a:r>
          </a:p>
          <a:p>
            <a:pPr lvl="1"/>
            <a:r>
              <a:rPr lang="en-US" dirty="0"/>
              <a:t>Note: When asleep, such task do not appear in the </a:t>
            </a:r>
            <a:r>
              <a:rPr lang="en-US" dirty="0" err="1"/>
              <a:t>runqueue</a:t>
            </a:r>
            <a:endParaRPr lang="en-US" dirty="0"/>
          </a:p>
          <a:p>
            <a:r>
              <a:rPr lang="en-US" dirty="0"/>
              <a:t>Unlikely to wake up in the same epoch</a:t>
            </a:r>
          </a:p>
          <a:p>
            <a:r>
              <a:rPr lang="en-US" dirty="0"/>
              <a:t>They may have used some of the </a:t>
            </a:r>
            <a:r>
              <a:rPr lang="en-US" dirty="0" err="1"/>
              <a:t>timeslice</a:t>
            </a:r>
            <a:r>
              <a:rPr lang="en-US" dirty="0"/>
              <a:t> in another epoch, but when they wake up in the current epoch, they get the full quota</a:t>
            </a:r>
          </a:p>
          <a:p>
            <a:r>
              <a:rPr lang="en-US" dirty="0"/>
              <a:t>They also less likely to get priority demotion</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89</a:t>
            </a:fld>
            <a:endParaRPr lang="en-US"/>
          </a:p>
        </p:txBody>
      </p:sp>
    </p:spTree>
    <p:extLst>
      <p:ext uri="{BB962C8B-B14F-4D97-AF65-F5344CB8AC3E}">
        <p14:creationId xmlns:p14="http://schemas.microsoft.com/office/powerpoint/2010/main" val="1403126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Layout</a:t>
            </a:r>
          </a:p>
        </p:txBody>
      </p:sp>
      <p:sp>
        <p:nvSpPr>
          <p:cNvPr id="3" name="Content Placeholder 2"/>
          <p:cNvSpPr>
            <a:spLocks noGrp="1"/>
          </p:cNvSpPr>
          <p:nvPr>
            <p:ph idx="1"/>
          </p:nvPr>
        </p:nvSpPr>
        <p:spPr>
          <a:xfrm>
            <a:off x="838200" y="1825625"/>
            <a:ext cx="6680200" cy="4351338"/>
          </a:xfrm>
        </p:spPr>
        <p:txBody>
          <a:bodyPr>
            <a:normAutofit fontScale="92500" lnSpcReduction="10000"/>
          </a:bodyPr>
          <a:lstStyle/>
          <a:p>
            <a:r>
              <a:rPr lang="en-US" dirty="0"/>
              <a:t>Processes are </a:t>
            </a:r>
            <a:r>
              <a:rPr lang="en-US" i="1" dirty="0"/>
              <a:t>dynamic</a:t>
            </a:r>
            <a:r>
              <a:rPr lang="en-US" dirty="0"/>
              <a:t>, so descriptors are kept in dynamic memory.</a:t>
            </a:r>
          </a:p>
          <a:p>
            <a:endParaRPr lang="en-US" dirty="0"/>
          </a:p>
          <a:p>
            <a:r>
              <a:rPr lang="en-US" b="1" dirty="0" err="1">
                <a:solidFill>
                  <a:schemeClr val="accent2">
                    <a:lumMod val="50000"/>
                  </a:schemeClr>
                </a:solidFill>
                <a:latin typeface="Courier New" panose="02070309020205020404" pitchFamily="49" charset="0"/>
                <a:cs typeface="Courier New" panose="02070309020205020404" pitchFamily="49" charset="0"/>
              </a:rPr>
              <a:t>thread_info</a:t>
            </a:r>
            <a:r>
              <a:rPr lang="en-US" dirty="0"/>
              <a:t> designed to fit a cache line for kernel entry purpose</a:t>
            </a:r>
          </a:p>
          <a:p>
            <a:pPr lvl="1"/>
            <a:r>
              <a:rPr lang="en-US" b="1" dirty="0">
                <a:solidFill>
                  <a:schemeClr val="accent4">
                    <a:lumMod val="50000"/>
                  </a:schemeClr>
                </a:solidFill>
                <a:latin typeface="Courier New" panose="02070309020205020404" pitchFamily="49" charset="0"/>
                <a:cs typeface="Courier New" panose="02070309020205020404" pitchFamily="49" charset="0"/>
              </a:rPr>
              <a:t>arch/x86/include/</a:t>
            </a:r>
            <a:r>
              <a:rPr lang="en-US" b="1" dirty="0" err="1">
                <a:solidFill>
                  <a:schemeClr val="accent4">
                    <a:lumMod val="50000"/>
                  </a:schemeClr>
                </a:solidFill>
                <a:latin typeface="Courier New" panose="02070309020205020404" pitchFamily="49" charset="0"/>
                <a:cs typeface="Courier New" panose="02070309020205020404" pitchFamily="49" charset="0"/>
              </a:rPr>
              <a:t>asm</a:t>
            </a:r>
            <a:r>
              <a:rPr lang="en-US" b="1" dirty="0">
                <a:solidFill>
                  <a:schemeClr val="accent4">
                    <a:lumMod val="50000"/>
                  </a:schemeClr>
                </a:solidFill>
                <a:latin typeface="Courier New" panose="02070309020205020404" pitchFamily="49" charset="0"/>
                <a:cs typeface="Courier New" panose="02070309020205020404" pitchFamily="49" charset="0"/>
              </a:rPr>
              <a:t>/</a:t>
            </a:r>
            <a:r>
              <a:rPr lang="en-US" b="1" dirty="0" err="1">
                <a:solidFill>
                  <a:schemeClr val="accent4">
                    <a:lumMod val="50000"/>
                  </a:schemeClr>
                </a:solidFill>
                <a:latin typeface="Courier New" panose="02070309020205020404" pitchFamily="49" charset="0"/>
                <a:cs typeface="Courier New" panose="02070309020205020404" pitchFamily="49" charset="0"/>
              </a:rPr>
              <a:t>thread_info.h</a:t>
            </a:r>
            <a:endParaRPr lang="en-US" b="1" dirty="0">
              <a:solidFill>
                <a:schemeClr val="accent4">
                  <a:lumMod val="50000"/>
                </a:schemeClr>
              </a:solidFill>
              <a:latin typeface="Courier New" panose="02070309020205020404" pitchFamily="49" charset="0"/>
              <a:cs typeface="Courier New" panose="02070309020205020404" pitchFamily="49" charset="0"/>
            </a:endParaRPr>
          </a:p>
          <a:p>
            <a:endParaRPr lang="en-US" dirty="0"/>
          </a:p>
          <a:p>
            <a:r>
              <a:rPr lang="en-US" b="1" dirty="0" err="1">
                <a:solidFill>
                  <a:schemeClr val="accent4">
                    <a:lumMod val="50000"/>
                  </a:schemeClr>
                </a:solidFill>
                <a:latin typeface="Courier New" panose="02070309020205020404" pitchFamily="49" charset="0"/>
                <a:cs typeface="Courier New" panose="02070309020205020404" pitchFamily="49" charset="0"/>
              </a:rPr>
              <a:t>thread_struct</a:t>
            </a:r>
            <a:r>
              <a:rPr lang="en-US" dirty="0"/>
              <a:t> contains all the detailed architecture dependent information about the thread</a:t>
            </a:r>
          </a:p>
          <a:p>
            <a:pPr lvl="1"/>
            <a:r>
              <a:rPr lang="en-US" b="1" dirty="0">
                <a:solidFill>
                  <a:schemeClr val="accent4">
                    <a:lumMod val="50000"/>
                  </a:schemeClr>
                </a:solidFill>
                <a:latin typeface="Courier New" panose="02070309020205020404" pitchFamily="49" charset="0"/>
                <a:cs typeface="Courier New" panose="02070309020205020404" pitchFamily="49" charset="0"/>
              </a:rPr>
              <a:t>arch/x86/include/</a:t>
            </a:r>
            <a:r>
              <a:rPr lang="en-US" b="1" dirty="0" err="1">
                <a:solidFill>
                  <a:schemeClr val="accent4">
                    <a:lumMod val="50000"/>
                  </a:schemeClr>
                </a:solidFill>
                <a:latin typeface="Courier New" panose="02070309020205020404" pitchFamily="49" charset="0"/>
                <a:cs typeface="Courier New" panose="02070309020205020404" pitchFamily="49" charset="0"/>
              </a:rPr>
              <a:t>asm</a:t>
            </a:r>
            <a:r>
              <a:rPr lang="en-US" b="1" dirty="0">
                <a:solidFill>
                  <a:schemeClr val="accent4">
                    <a:lumMod val="50000"/>
                  </a:schemeClr>
                </a:solidFill>
                <a:latin typeface="Courier New" panose="02070309020205020404" pitchFamily="49" charset="0"/>
                <a:cs typeface="Courier New" panose="02070309020205020404" pitchFamily="49" charset="0"/>
              </a:rPr>
              <a:t>/</a:t>
            </a:r>
            <a:r>
              <a:rPr lang="en-US" b="1" dirty="0" err="1">
                <a:solidFill>
                  <a:schemeClr val="accent4">
                    <a:lumMod val="50000"/>
                  </a:schemeClr>
                </a:solidFill>
                <a:latin typeface="Courier New" panose="02070309020205020404" pitchFamily="49" charset="0"/>
                <a:cs typeface="Courier New" panose="02070309020205020404" pitchFamily="49" charset="0"/>
              </a:rPr>
              <a:t>processor.h</a:t>
            </a:r>
            <a:endParaRPr lang="en-US" b="1" dirty="0">
              <a:solidFill>
                <a:schemeClr val="accent4">
                  <a:lumMod val="50000"/>
                </a:schemeClr>
              </a:solidFill>
              <a:latin typeface="Courier New" panose="02070309020205020404" pitchFamily="49" charset="0"/>
              <a:cs typeface="Courier New" panose="02070309020205020404" pitchFamily="49" charset="0"/>
            </a:endParaRP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9</a:t>
            </a:fld>
            <a:endParaRPr lang="en-US"/>
          </a:p>
        </p:txBody>
      </p:sp>
      <p:pic>
        <p:nvPicPr>
          <p:cNvPr id="10" name="Picture 9">
            <a:extLst>
              <a:ext uri="{FF2B5EF4-FFF2-40B4-BE49-F238E27FC236}">
                <a16:creationId xmlns:a16="http://schemas.microsoft.com/office/drawing/2014/main" id="{31F1059C-6E65-4A8E-80A3-7A1FB59465CC}"/>
              </a:ext>
            </a:extLst>
          </p:cNvPr>
          <p:cNvPicPr>
            <a:picLocks noChangeAspect="1"/>
          </p:cNvPicPr>
          <p:nvPr/>
        </p:nvPicPr>
        <p:blipFill>
          <a:blip r:embed="rId3"/>
          <a:stretch>
            <a:fillRect/>
          </a:stretch>
        </p:blipFill>
        <p:spPr>
          <a:xfrm>
            <a:off x="8424032" y="-17118"/>
            <a:ext cx="3767968" cy="6875118"/>
          </a:xfrm>
          <a:prstGeom prst="rect">
            <a:avLst/>
          </a:prstGeom>
        </p:spPr>
      </p:pic>
      <p:cxnSp>
        <p:nvCxnSpPr>
          <p:cNvPr id="13" name="Straight Arrow Connector 12">
            <a:extLst>
              <a:ext uri="{FF2B5EF4-FFF2-40B4-BE49-F238E27FC236}">
                <a16:creationId xmlns:a16="http://schemas.microsoft.com/office/drawing/2014/main" id="{72492084-6C44-418A-B2F1-82E153CC9CDC}"/>
              </a:ext>
            </a:extLst>
          </p:cNvPr>
          <p:cNvCxnSpPr/>
          <p:nvPr/>
        </p:nvCxnSpPr>
        <p:spPr>
          <a:xfrm flipV="1">
            <a:off x="7393709" y="914400"/>
            <a:ext cx="1311564" cy="290021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941310D-2216-4EE4-A548-FAA9E31716AB}"/>
              </a:ext>
            </a:extLst>
          </p:cNvPr>
          <p:cNvCxnSpPr>
            <a:cxnSpLocks/>
          </p:cNvCxnSpPr>
          <p:nvPr/>
        </p:nvCxnSpPr>
        <p:spPr>
          <a:xfrm>
            <a:off x="7112000" y="5768109"/>
            <a:ext cx="1648691" cy="17087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47667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rgbClr val="FF0000"/>
                </a:solidFill>
              </a:rPr>
              <a:t>Completely Fair Scheduling</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215234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Completely Fair Scheduler</a:t>
            </a:r>
          </a:p>
        </p:txBody>
      </p:sp>
      <p:sp>
        <p:nvSpPr>
          <p:cNvPr id="3" name="Content Placeholder 2"/>
          <p:cNvSpPr>
            <a:spLocks noGrp="1"/>
          </p:cNvSpPr>
          <p:nvPr>
            <p:ph idx="1"/>
          </p:nvPr>
        </p:nvSpPr>
        <p:spPr/>
        <p:txBody>
          <a:bodyPr>
            <a:normAutofit fontScale="92500" lnSpcReduction="10000"/>
          </a:bodyPr>
          <a:lstStyle/>
          <a:p>
            <a:r>
              <a:rPr lang="en-US" dirty="0"/>
              <a:t>None of Con </a:t>
            </a:r>
            <a:r>
              <a:rPr lang="en-US" dirty="0" err="1"/>
              <a:t>Kolivas</a:t>
            </a:r>
            <a:r>
              <a:rPr lang="en-US" dirty="0"/>
              <a:t> code accepted in main branch</a:t>
            </a:r>
          </a:p>
          <a:p>
            <a:endParaRPr lang="en-US" dirty="0"/>
          </a:p>
          <a:p>
            <a:r>
              <a:rPr lang="en-US" dirty="0"/>
              <a:t>Ingo Molnar came up with the completely fair scheduler (CFS)</a:t>
            </a:r>
          </a:p>
          <a:p>
            <a:endParaRPr lang="en-US" dirty="0"/>
          </a:p>
          <a:p>
            <a:r>
              <a:rPr lang="en-US" dirty="0"/>
              <a:t>Standard scheduler in Linux since kernel version 2.6.23</a:t>
            </a:r>
          </a:p>
          <a:p>
            <a:endParaRPr lang="en-US" dirty="0"/>
          </a:p>
          <a:p>
            <a:r>
              <a:rPr lang="en-US" dirty="0"/>
              <a:t>CFS basically models an “</a:t>
            </a:r>
            <a:r>
              <a:rPr lang="en-US" i="1" dirty="0">
                <a:solidFill>
                  <a:srgbClr val="7030A0"/>
                </a:solidFill>
              </a:rPr>
              <a:t>ideal, precise multitasking CPU</a:t>
            </a:r>
            <a:r>
              <a:rPr lang="en-US" dirty="0"/>
              <a:t>” on real hardware.</a:t>
            </a:r>
          </a:p>
          <a:p>
            <a:pPr lvl="1"/>
            <a:r>
              <a:rPr lang="en-US" dirty="0"/>
              <a:t>With </a:t>
            </a:r>
            <a:r>
              <a:rPr lang="en-US" i="1" dirty="0"/>
              <a:t>n </a:t>
            </a:r>
            <a:r>
              <a:rPr lang="en-US" dirty="0"/>
              <a:t>running tasks, each task would be having 1/</a:t>
            </a:r>
            <a:r>
              <a:rPr lang="en-US" i="1" dirty="0"/>
              <a:t>n </a:t>
            </a:r>
            <a:r>
              <a:rPr lang="en-US" dirty="0"/>
              <a:t>amount of CPU-time while running constantly</a:t>
            </a:r>
          </a:p>
          <a:p>
            <a:pPr lvl="1"/>
            <a:r>
              <a:rPr lang="en-US" dirty="0"/>
              <a:t>Based on the idea of </a:t>
            </a:r>
            <a:r>
              <a:rPr lang="en-US" dirty="0">
                <a:solidFill>
                  <a:srgbClr val="FF0000"/>
                </a:solidFill>
              </a:rPr>
              <a:t>weighted fair queuing </a:t>
            </a:r>
            <a:r>
              <a:rPr lang="en-US" dirty="0"/>
              <a:t>in network scheduling</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91</a:t>
            </a:fld>
            <a:endParaRPr lang="en-US"/>
          </a:p>
        </p:txBody>
      </p:sp>
    </p:spTree>
    <p:extLst>
      <p:ext uri="{BB962C8B-B14F-4D97-AF65-F5344CB8AC3E}">
        <p14:creationId xmlns:p14="http://schemas.microsoft.com/office/powerpoint/2010/main" val="5946572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5"/>
                </a:solidFill>
              </a:rPr>
              <a:t>Ideal Fair Scheduling</a:t>
            </a:r>
          </a:p>
        </p:txBody>
      </p:sp>
      <p:sp>
        <p:nvSpPr>
          <p:cNvPr id="3" name="Content Placeholder 2"/>
          <p:cNvSpPr>
            <a:spLocks noGrp="1"/>
          </p:cNvSpPr>
          <p:nvPr>
            <p:ph idx="1"/>
          </p:nvPr>
        </p:nvSpPr>
        <p:spPr/>
        <p:txBody>
          <a:bodyPr/>
          <a:lstStyle/>
          <a:p>
            <a:r>
              <a:rPr lang="en-US" dirty="0"/>
              <a:t>If there are N processes, each should get 1/N of the CPU time</a:t>
            </a:r>
          </a:p>
          <a:p>
            <a:pPr lvl="1"/>
            <a:r>
              <a:rPr lang="en-US" dirty="0"/>
              <a:t>If at time x, 1 process finishes, then the remaining N-1 processes should get the 1/(N-1) for the rest of the time</a:t>
            </a:r>
          </a:p>
          <a:p>
            <a:pPr lvl="1"/>
            <a:endParaRPr lang="en-US" dirty="0"/>
          </a:p>
          <a:p>
            <a:r>
              <a:rPr lang="en-US" dirty="0"/>
              <a:t>What about priority?</a:t>
            </a:r>
          </a:p>
          <a:p>
            <a:pPr lvl="1"/>
            <a:r>
              <a:rPr lang="en-US" dirty="0"/>
              <a:t>Weighted fairness</a:t>
            </a:r>
          </a:p>
          <a:p>
            <a:pPr lvl="1"/>
            <a:endParaRPr lang="en-US" dirty="0"/>
          </a:p>
          <a:p>
            <a:pPr marL="0" indent="0">
              <a:buNone/>
            </a:pPr>
            <a:r>
              <a:rPr lang="en-US" dirty="0"/>
              <a:t> </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92</a:t>
            </a:fld>
            <a:endParaRPr lang="en-US"/>
          </a:p>
        </p:txBody>
      </p:sp>
    </p:spTree>
    <p:extLst>
      <p:ext uri="{BB962C8B-B14F-4D97-AF65-F5344CB8AC3E}">
        <p14:creationId xmlns:p14="http://schemas.microsoft.com/office/powerpoint/2010/main" val="10207732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Approximating fairness</a:t>
            </a:r>
          </a:p>
        </p:txBody>
      </p:sp>
      <p:sp>
        <p:nvSpPr>
          <p:cNvPr id="3" name="Content Placeholder 2"/>
          <p:cNvSpPr>
            <a:spLocks noGrp="1"/>
          </p:cNvSpPr>
          <p:nvPr>
            <p:ph idx="1"/>
          </p:nvPr>
        </p:nvSpPr>
        <p:spPr/>
        <p:txBody>
          <a:bodyPr>
            <a:normAutofit fontScale="92500" lnSpcReduction="10000"/>
          </a:bodyPr>
          <a:lstStyle/>
          <a:p>
            <a:r>
              <a:rPr lang="en-US" dirty="0">
                <a:solidFill>
                  <a:srgbClr val="FF0000"/>
                </a:solidFill>
              </a:rPr>
              <a:t>No single, fixed </a:t>
            </a:r>
            <a:r>
              <a:rPr lang="en-US" dirty="0" err="1">
                <a:solidFill>
                  <a:srgbClr val="FF0000"/>
                </a:solidFill>
              </a:rPr>
              <a:t>timeslice</a:t>
            </a:r>
            <a:r>
              <a:rPr lang="en-US" dirty="0"/>
              <a:t>: the scheduler calculates how long a task should run as a function of the total number of currently runnable tasks</a:t>
            </a:r>
          </a:p>
          <a:p>
            <a:pPr lvl="1"/>
            <a:r>
              <a:rPr lang="en-US" dirty="0"/>
              <a:t>The situation is dynamic</a:t>
            </a:r>
          </a:p>
          <a:p>
            <a:pPr lvl="1"/>
            <a:r>
              <a:rPr lang="en-US" dirty="0"/>
              <a:t>Need a lower bound to prevent thrashing as the number of tasks scales</a:t>
            </a:r>
          </a:p>
          <a:p>
            <a:pPr lvl="1"/>
            <a:endParaRPr lang="en-US" dirty="0"/>
          </a:p>
          <a:p>
            <a:r>
              <a:rPr lang="en-US" dirty="0"/>
              <a:t>Priority should be considered.</a:t>
            </a:r>
          </a:p>
          <a:p>
            <a:endParaRPr lang="en-US" dirty="0"/>
          </a:p>
          <a:p>
            <a:r>
              <a:rPr lang="en-US" dirty="0"/>
              <a:t>Two challenges:</a:t>
            </a:r>
          </a:p>
          <a:p>
            <a:pPr lvl="1"/>
            <a:r>
              <a:rPr lang="en-US" dirty="0"/>
              <a:t>How to be fair?</a:t>
            </a:r>
          </a:p>
          <a:p>
            <a:pPr lvl="1"/>
            <a:r>
              <a:rPr lang="en-US" dirty="0"/>
              <a:t>How to be efficient (least overhead)?</a:t>
            </a:r>
          </a:p>
          <a:p>
            <a:pPr marL="0" indent="0">
              <a:buNone/>
            </a:pPr>
            <a:r>
              <a:rPr lang="en-US" dirty="0"/>
              <a:t> </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93</a:t>
            </a:fld>
            <a:endParaRPr lang="en-US"/>
          </a:p>
        </p:txBody>
      </p:sp>
    </p:spTree>
    <p:extLst>
      <p:ext uri="{BB962C8B-B14F-4D97-AF65-F5344CB8AC3E}">
        <p14:creationId xmlns:p14="http://schemas.microsoft.com/office/powerpoint/2010/main" val="25657179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Time-ordered Red-black Tree</a:t>
            </a:r>
          </a:p>
        </p:txBody>
      </p:sp>
      <p:sp>
        <p:nvSpPr>
          <p:cNvPr id="3" name="Content Placeholder 2"/>
          <p:cNvSpPr>
            <a:spLocks noGrp="1"/>
          </p:cNvSpPr>
          <p:nvPr>
            <p:ph idx="1"/>
          </p:nvPr>
        </p:nvSpPr>
        <p:spPr/>
        <p:txBody>
          <a:bodyPr/>
          <a:lstStyle/>
          <a:p>
            <a:r>
              <a:rPr lang="en-US" dirty="0"/>
              <a:t>Instead of lists and arrays, CFS uses a </a:t>
            </a:r>
            <a:r>
              <a:rPr lang="en-US" dirty="0">
                <a:solidFill>
                  <a:srgbClr val="FF0000"/>
                </a:solidFill>
              </a:rPr>
              <a:t>red-black tree </a:t>
            </a:r>
            <a:r>
              <a:rPr lang="en-US" dirty="0"/>
              <a:t>as its central data structure</a:t>
            </a:r>
          </a:p>
          <a:p>
            <a:r>
              <a:rPr lang="en-US" dirty="0"/>
              <a:t>Node is indexed by “</a:t>
            </a:r>
            <a:r>
              <a:rPr lang="en-US" dirty="0">
                <a:solidFill>
                  <a:srgbClr val="FF0000"/>
                </a:solidFill>
              </a:rPr>
              <a:t>virtual time</a:t>
            </a:r>
            <a:r>
              <a:rPr lang="en-US" dirty="0"/>
              <a:t>” – a function of how long a task has run </a:t>
            </a:r>
          </a:p>
          <a:p>
            <a:r>
              <a:rPr lang="en-US" dirty="0"/>
              <a:t>The smaller the key, the more to the left of the tree a node is </a:t>
            </a:r>
          </a:p>
          <a:p>
            <a:r>
              <a:rPr lang="en-US" dirty="0"/>
              <a:t>The scheduler always picks the leftmost node as the next task to run</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94</a:t>
            </a:fld>
            <a:endParaRPr lang="en-US"/>
          </a:p>
        </p:txBody>
      </p:sp>
    </p:spTree>
    <p:extLst>
      <p:ext uri="{BB962C8B-B14F-4D97-AF65-F5344CB8AC3E}">
        <p14:creationId xmlns:p14="http://schemas.microsoft.com/office/powerpoint/2010/main" val="26581943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rgbClr val="FF0000"/>
                </a:solidFill>
              </a:rPr>
              <a:t>Red-black Trees</a:t>
            </a:r>
          </a:p>
        </p:txBody>
      </p:sp>
      <p:sp>
        <p:nvSpPr>
          <p:cNvPr id="3" name="Subtitle 2"/>
          <p:cNvSpPr>
            <a:spLocks noGrp="1"/>
          </p:cNvSpPr>
          <p:nvPr>
            <p:ph type="subTitle" idx="1"/>
          </p:nvPr>
        </p:nvSpPr>
        <p:spPr/>
        <p:txBody>
          <a:bodyPr/>
          <a:lstStyle/>
          <a:p>
            <a:r>
              <a:rPr lang="en-US" dirty="0">
                <a:solidFill>
                  <a:srgbClr val="0070C0"/>
                </a:solidFill>
              </a:rPr>
              <a:t>A digression</a:t>
            </a:r>
          </a:p>
        </p:txBody>
      </p:sp>
    </p:spTree>
    <p:extLst>
      <p:ext uri="{BB962C8B-B14F-4D97-AF65-F5344CB8AC3E}">
        <p14:creationId xmlns:p14="http://schemas.microsoft.com/office/powerpoint/2010/main" val="30146834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Red-black trees</a:t>
            </a:r>
          </a:p>
        </p:txBody>
      </p:sp>
      <p:sp>
        <p:nvSpPr>
          <p:cNvPr id="3" name="Content Placeholder 2"/>
          <p:cNvSpPr>
            <a:spLocks noGrp="1"/>
          </p:cNvSpPr>
          <p:nvPr>
            <p:ph idx="1"/>
          </p:nvPr>
        </p:nvSpPr>
        <p:spPr/>
        <p:txBody>
          <a:bodyPr>
            <a:normAutofit/>
          </a:bodyPr>
          <a:lstStyle/>
          <a:p>
            <a:r>
              <a:rPr lang="en-US" dirty="0"/>
              <a:t>A variant of </a:t>
            </a:r>
            <a:r>
              <a:rPr lang="en-US" dirty="0">
                <a:solidFill>
                  <a:schemeClr val="accent6">
                    <a:lumMod val="75000"/>
                  </a:schemeClr>
                </a:solidFill>
              </a:rPr>
              <a:t>binary search tree (BST)</a:t>
            </a:r>
          </a:p>
          <a:p>
            <a:endParaRPr lang="en-US" dirty="0"/>
          </a:p>
          <a:p>
            <a:r>
              <a:rPr lang="en-US" dirty="0"/>
              <a:t>Balance: the path from the root to the farthest leaf is </a:t>
            </a:r>
            <a:r>
              <a:rPr lang="en-US" dirty="0">
                <a:solidFill>
                  <a:srgbClr val="FF0000"/>
                </a:solidFill>
              </a:rPr>
              <a:t>no more than twice</a:t>
            </a:r>
            <a:r>
              <a:rPr lang="en-US" dirty="0"/>
              <a:t> as long as the path from the root to the nearest leaf</a:t>
            </a:r>
          </a:p>
          <a:p>
            <a:endParaRPr lang="en-US" dirty="0"/>
          </a:p>
          <a:p>
            <a:r>
              <a:rPr lang="en-US" dirty="0"/>
              <a:t>Every red-black tree with </a:t>
            </a:r>
            <a:r>
              <a:rPr lang="en-US" i="1" dirty="0">
                <a:latin typeface="Times New Roman" panose="02020603050405020304" pitchFamily="18" charset="0"/>
                <a:cs typeface="Times New Roman" panose="02020603050405020304" pitchFamily="18" charset="0"/>
              </a:rPr>
              <a:t>n</a:t>
            </a:r>
            <a:r>
              <a:rPr lang="en-US" dirty="0"/>
              <a:t> internal nodes has a </a:t>
            </a:r>
            <a:r>
              <a:rPr lang="en-US" dirty="0">
                <a:solidFill>
                  <a:schemeClr val="accent2">
                    <a:lumMod val="75000"/>
                  </a:schemeClr>
                </a:solidFill>
              </a:rPr>
              <a:t>height</a:t>
            </a:r>
            <a:r>
              <a:rPr lang="en-US" dirty="0"/>
              <a:t> of at most </a:t>
            </a:r>
            <a:br>
              <a:rPr lang="en-US" dirty="0"/>
            </a:br>
            <a:r>
              <a:rPr lang="en-US" dirty="0">
                <a:solidFill>
                  <a:srgbClr val="FF0000"/>
                </a:solidFill>
                <a:latin typeface="Times New Roman" panose="02020603050405020304" pitchFamily="18" charset="0"/>
                <a:cs typeface="Times New Roman" panose="02020603050405020304" pitchFamily="18" charset="0"/>
              </a:rPr>
              <a:t>2 × log(</a:t>
            </a:r>
            <a:r>
              <a:rPr lang="en-US" i="1" dirty="0">
                <a:solidFill>
                  <a:srgbClr val="FF0000"/>
                </a:solidFill>
                <a:latin typeface="Times New Roman" panose="02020603050405020304" pitchFamily="18" charset="0"/>
                <a:cs typeface="Times New Roman" panose="02020603050405020304" pitchFamily="18" charset="0"/>
              </a:rPr>
              <a:t>n</a:t>
            </a:r>
            <a:r>
              <a:rPr lang="en-US" dirty="0">
                <a:solidFill>
                  <a:srgbClr val="FF0000"/>
                </a:solidFill>
                <a:latin typeface="Times New Roman" panose="02020603050405020304" pitchFamily="18" charset="0"/>
                <a:cs typeface="Times New Roman" panose="02020603050405020304" pitchFamily="18" charset="0"/>
              </a:rPr>
              <a:t> + 1)</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96</a:t>
            </a:fld>
            <a:endParaRPr lang="en-US"/>
          </a:p>
        </p:txBody>
      </p:sp>
      <p:pic>
        <p:nvPicPr>
          <p:cNvPr id="6" name="Picture 5"/>
          <p:cNvPicPr>
            <a:picLocks noChangeAspect="1"/>
          </p:cNvPicPr>
          <p:nvPr/>
        </p:nvPicPr>
        <p:blipFill>
          <a:blip r:embed="rId3"/>
          <a:stretch>
            <a:fillRect/>
          </a:stretch>
        </p:blipFill>
        <p:spPr>
          <a:xfrm>
            <a:off x="6541267" y="519831"/>
            <a:ext cx="4686490" cy="2029281"/>
          </a:xfrm>
          <a:prstGeom prst="rect">
            <a:avLst/>
          </a:prstGeom>
        </p:spPr>
      </p:pic>
    </p:spTree>
    <p:extLst>
      <p:ext uri="{BB962C8B-B14F-4D97-AF65-F5344CB8AC3E}">
        <p14:creationId xmlns:p14="http://schemas.microsoft.com/office/powerpoint/2010/main" val="40740689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Properties of Red-Black Trees</a:t>
            </a:r>
          </a:p>
        </p:txBody>
      </p:sp>
      <p:sp>
        <p:nvSpPr>
          <p:cNvPr id="3" name="Content Placeholder 2"/>
          <p:cNvSpPr>
            <a:spLocks noGrp="1"/>
          </p:cNvSpPr>
          <p:nvPr>
            <p:ph idx="1"/>
          </p:nvPr>
        </p:nvSpPr>
        <p:spPr/>
        <p:txBody>
          <a:bodyPr/>
          <a:lstStyle/>
          <a:p>
            <a:pPr marL="0" indent="0">
              <a:buNone/>
            </a:pPr>
            <a:r>
              <a:rPr lang="en-US" dirty="0">
                <a:solidFill>
                  <a:schemeClr val="accent4">
                    <a:lumMod val="50000"/>
                  </a:schemeClr>
                </a:solidFill>
              </a:rPr>
              <a:t>Property 1</a:t>
            </a:r>
            <a:r>
              <a:rPr lang="en-US" dirty="0"/>
              <a:t>: Every node must be either </a:t>
            </a:r>
            <a:r>
              <a:rPr lang="en-US" dirty="0">
                <a:solidFill>
                  <a:srgbClr val="FF0000"/>
                </a:solidFill>
              </a:rPr>
              <a:t>red</a:t>
            </a:r>
            <a:r>
              <a:rPr lang="en-US" dirty="0"/>
              <a:t> or </a:t>
            </a:r>
            <a:r>
              <a:rPr lang="en-US" dirty="0">
                <a:solidFill>
                  <a:srgbClr val="7030A0"/>
                </a:solidFill>
              </a:rPr>
              <a:t>black</a:t>
            </a:r>
            <a:endParaRPr lang="en-US" dirty="0"/>
          </a:p>
          <a:p>
            <a:pPr marL="0" indent="0">
              <a:buNone/>
            </a:pPr>
            <a:r>
              <a:rPr lang="en-US" dirty="0">
                <a:solidFill>
                  <a:schemeClr val="accent4">
                    <a:lumMod val="50000"/>
                  </a:schemeClr>
                </a:solidFill>
              </a:rPr>
              <a:t>Property 2</a:t>
            </a:r>
            <a:r>
              <a:rPr lang="en-US" dirty="0"/>
              <a:t>: The root of the tree must be </a:t>
            </a:r>
            <a:r>
              <a:rPr lang="en-US" dirty="0">
                <a:solidFill>
                  <a:srgbClr val="7030A0"/>
                </a:solidFill>
              </a:rPr>
              <a:t>black</a:t>
            </a:r>
            <a:endParaRPr lang="en-US" dirty="0"/>
          </a:p>
          <a:p>
            <a:pPr marL="0" indent="0">
              <a:buNone/>
            </a:pPr>
            <a:r>
              <a:rPr lang="en-US" dirty="0">
                <a:solidFill>
                  <a:schemeClr val="accent4">
                    <a:lumMod val="50000"/>
                  </a:schemeClr>
                </a:solidFill>
              </a:rPr>
              <a:t>Property 3</a:t>
            </a:r>
            <a:r>
              <a:rPr lang="en-US" dirty="0"/>
              <a:t>: All leaves (“nodes” containing NIL/NULL) is </a:t>
            </a:r>
            <a:r>
              <a:rPr lang="en-US" dirty="0">
                <a:solidFill>
                  <a:srgbClr val="7030A0"/>
                </a:solidFill>
              </a:rPr>
              <a:t>black</a:t>
            </a:r>
            <a:endParaRPr lang="en-US" dirty="0"/>
          </a:p>
          <a:p>
            <a:pPr marL="0" indent="0">
              <a:buNone/>
            </a:pPr>
            <a:r>
              <a:rPr lang="en-US" dirty="0">
                <a:solidFill>
                  <a:schemeClr val="accent4">
                    <a:lumMod val="50000"/>
                  </a:schemeClr>
                </a:solidFill>
              </a:rPr>
              <a:t>Property 4</a:t>
            </a:r>
            <a:r>
              <a:rPr lang="en-US" dirty="0"/>
              <a:t>: If a node is </a:t>
            </a:r>
            <a:r>
              <a:rPr lang="en-US" dirty="0">
                <a:solidFill>
                  <a:srgbClr val="FF0000"/>
                </a:solidFill>
              </a:rPr>
              <a:t>red</a:t>
            </a:r>
            <a:r>
              <a:rPr lang="en-US" dirty="0"/>
              <a:t>, then both its children are </a:t>
            </a:r>
            <a:r>
              <a:rPr lang="en-US" dirty="0">
                <a:solidFill>
                  <a:srgbClr val="7030A0"/>
                </a:solidFill>
              </a:rPr>
              <a:t>black</a:t>
            </a:r>
            <a:endParaRPr lang="en-US" dirty="0"/>
          </a:p>
          <a:p>
            <a:pPr marL="1703388" indent="-1703388">
              <a:buNone/>
            </a:pPr>
            <a:r>
              <a:rPr lang="en-US" dirty="0">
                <a:solidFill>
                  <a:schemeClr val="accent4">
                    <a:lumMod val="50000"/>
                  </a:schemeClr>
                </a:solidFill>
              </a:rPr>
              <a:t>Property 5</a:t>
            </a:r>
            <a:r>
              <a:rPr lang="en-US" dirty="0"/>
              <a:t>: Every path from a node to a descendant leaf must contain the </a:t>
            </a:r>
            <a:r>
              <a:rPr lang="en-US" b="1" u="sng" dirty="0">
                <a:solidFill>
                  <a:srgbClr val="0070C0"/>
                </a:solidFill>
              </a:rPr>
              <a:t>same</a:t>
            </a:r>
            <a:r>
              <a:rPr lang="en-US" dirty="0"/>
              <a:t> number of </a:t>
            </a:r>
            <a:r>
              <a:rPr lang="en-US" dirty="0">
                <a:solidFill>
                  <a:srgbClr val="7030A0"/>
                </a:solidFill>
              </a:rPr>
              <a:t>black</a:t>
            </a:r>
            <a:r>
              <a:rPr lang="en-US" dirty="0"/>
              <a:t> nodes (</a:t>
            </a:r>
            <a:r>
              <a:rPr lang="en-US" dirty="0">
                <a:solidFill>
                  <a:schemeClr val="accent6">
                    <a:lumMod val="75000"/>
                  </a:schemeClr>
                </a:solidFill>
              </a:rPr>
              <a:t>black depth</a:t>
            </a:r>
            <a:r>
              <a:rPr lang="en-US" dirty="0"/>
              <a:t>) </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97</a:t>
            </a:fld>
            <a:endParaRPr lang="en-US"/>
          </a:p>
        </p:txBody>
      </p:sp>
    </p:spTree>
    <p:extLst>
      <p:ext uri="{BB962C8B-B14F-4D97-AF65-F5344CB8AC3E}">
        <p14:creationId xmlns:p14="http://schemas.microsoft.com/office/powerpoint/2010/main" val="33103395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1026"/>
          <p:cNvSpPr>
            <a:spLocks noGrp="1" noChangeArrowheads="1"/>
          </p:cNvSpPr>
          <p:nvPr>
            <p:ph type="title"/>
          </p:nvPr>
        </p:nvSpPr>
        <p:spPr/>
        <p:txBody>
          <a:bodyPr/>
          <a:lstStyle/>
          <a:p>
            <a:r>
              <a:rPr lang="en-US" altLang="en-US" dirty="0">
                <a:solidFill>
                  <a:srgbClr val="0070C0"/>
                </a:solidFill>
              </a:rPr>
              <a:t>Operations on RB Trees</a:t>
            </a:r>
          </a:p>
        </p:txBody>
      </p:sp>
      <p:sp>
        <p:nvSpPr>
          <p:cNvPr id="486403" name="Rectangle 1027"/>
          <p:cNvSpPr>
            <a:spLocks noGrp="1" noChangeArrowheads="1"/>
          </p:cNvSpPr>
          <p:nvPr>
            <p:ph idx="1"/>
          </p:nvPr>
        </p:nvSpPr>
        <p:spPr/>
        <p:txBody>
          <a:bodyPr/>
          <a:lstStyle/>
          <a:p>
            <a:r>
              <a:rPr lang="en-US" altLang="en-US" dirty="0"/>
              <a:t>All operations can be performed in </a:t>
            </a:r>
            <a:r>
              <a:rPr lang="en-US" altLang="en-US" dirty="0">
                <a:solidFill>
                  <a:srgbClr val="FF0000"/>
                </a:solidFill>
                <a:latin typeface="Times New Roman" panose="02020603050405020304" pitchFamily="18" charset="0"/>
                <a:cs typeface="Times New Roman" panose="02020603050405020304" pitchFamily="18" charset="0"/>
              </a:rPr>
              <a:t>O(</a:t>
            </a:r>
            <a:r>
              <a:rPr lang="en-US" dirty="0">
                <a:solidFill>
                  <a:srgbClr val="FF0000"/>
                </a:solidFill>
                <a:latin typeface="Times New Roman" panose="02020603050405020304" pitchFamily="18" charset="0"/>
                <a:cs typeface="Times New Roman" panose="02020603050405020304" pitchFamily="18" charset="0"/>
              </a:rPr>
              <a:t>log </a:t>
            </a:r>
            <a:r>
              <a:rPr lang="en-US" i="1" dirty="0">
                <a:solidFill>
                  <a:srgbClr val="FF0000"/>
                </a:solidFill>
                <a:latin typeface="Times New Roman" panose="02020603050405020304" pitchFamily="18" charset="0"/>
                <a:cs typeface="Times New Roman" panose="02020603050405020304" pitchFamily="18" charset="0"/>
              </a:rPr>
              <a:t>n</a:t>
            </a:r>
            <a:r>
              <a:rPr lang="en-US" dirty="0">
                <a:solidFill>
                  <a:srgbClr val="FF0000"/>
                </a:solidFill>
                <a:latin typeface="Times New Roman" panose="02020603050405020304" pitchFamily="18" charset="0"/>
                <a:cs typeface="Times New Roman" panose="02020603050405020304" pitchFamily="18" charset="0"/>
              </a:rPr>
              <a:t>)</a:t>
            </a:r>
            <a:r>
              <a:rPr lang="en-US" altLang="en-US" dirty="0"/>
              <a:t> time.</a:t>
            </a:r>
          </a:p>
          <a:p>
            <a:endParaRPr lang="en-US" altLang="en-US" dirty="0"/>
          </a:p>
          <a:p>
            <a:r>
              <a:rPr lang="en-US" altLang="en-US" dirty="0"/>
              <a:t>The query operations, which don’t modify the tree, are performed in exactly the same way as they are in BSTs.</a:t>
            </a:r>
          </a:p>
          <a:p>
            <a:endParaRPr lang="en-US" altLang="en-US" dirty="0"/>
          </a:p>
          <a:p>
            <a:r>
              <a:rPr lang="en-US" altLang="en-US" dirty="0"/>
              <a:t>Insertion and Deletion are not straightforward.</a:t>
            </a:r>
            <a:endParaRPr lang="en-US" altLang="en-US" u="sng" dirty="0">
              <a:solidFill>
                <a:srgbClr val="CC3300"/>
              </a:solidFill>
            </a:endParaRPr>
          </a:p>
          <a:p>
            <a:endParaRPr lang="en-US" altLang="en-US" dirty="0"/>
          </a:p>
        </p:txBody>
      </p:sp>
      <p:sp>
        <p:nvSpPr>
          <p:cNvPr id="2" name="TextBox 1"/>
          <p:cNvSpPr txBox="1"/>
          <p:nvPr/>
        </p:nvSpPr>
        <p:spPr>
          <a:xfrm>
            <a:off x="8867553" y="5550195"/>
            <a:ext cx="1871331" cy="369332"/>
          </a:xfrm>
          <a:prstGeom prst="rect">
            <a:avLst/>
          </a:prstGeom>
          <a:noFill/>
        </p:spPr>
        <p:txBody>
          <a:bodyPr wrap="square" rtlCol="0">
            <a:spAutoFit/>
          </a:bodyPr>
          <a:lstStyle/>
          <a:p>
            <a:r>
              <a:rPr lang="en-US" dirty="0">
                <a:solidFill>
                  <a:schemeClr val="accent4">
                    <a:lumMod val="50000"/>
                  </a:schemeClr>
                </a:solidFill>
              </a:rPr>
              <a:t>Source: Wikipedia</a:t>
            </a:r>
          </a:p>
        </p:txBody>
      </p:sp>
      <p:sp>
        <p:nvSpPr>
          <p:cNvPr id="3" name="Date Placeholder 2"/>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98</a:t>
            </a:fld>
            <a:endParaRPr lang="en-US"/>
          </a:p>
        </p:txBody>
      </p:sp>
    </p:spTree>
    <p:extLst>
      <p:ext uri="{BB962C8B-B14F-4D97-AF65-F5344CB8AC3E}">
        <p14:creationId xmlns:p14="http://schemas.microsoft.com/office/powerpoint/2010/main" val="26573015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Query Operation</a:t>
            </a:r>
          </a:p>
        </p:txBody>
      </p:sp>
      <p:sp>
        <p:nvSpPr>
          <p:cNvPr id="3" name="Content Placeholder 2"/>
          <p:cNvSpPr>
            <a:spLocks noGrp="1"/>
          </p:cNvSpPr>
          <p:nvPr>
            <p:ph idx="1"/>
          </p:nvPr>
        </p:nvSpPr>
        <p:spPr/>
        <p:txBody>
          <a:bodyPr/>
          <a:lstStyle/>
          <a:p>
            <a:r>
              <a:rPr lang="en-US" dirty="0"/>
              <a:t>Relies on the BST property – for a given node </a:t>
            </a:r>
            <a:r>
              <a:rPr lang="en-US" dirty="0">
                <a:solidFill>
                  <a:schemeClr val="accent6">
                    <a:lumMod val="75000"/>
                  </a:schemeClr>
                </a:solidFill>
              </a:rPr>
              <a:t>X</a:t>
            </a:r>
            <a:r>
              <a:rPr lang="en-US" dirty="0"/>
              <a:t> with key </a:t>
            </a:r>
            <a:r>
              <a:rPr lang="en-US" dirty="0">
                <a:solidFill>
                  <a:schemeClr val="accent4">
                    <a:lumMod val="50000"/>
                  </a:schemeClr>
                </a:solidFill>
              </a:rPr>
              <a:t>k</a:t>
            </a:r>
            <a:r>
              <a:rPr lang="en-US" dirty="0"/>
              <a:t>: </a:t>
            </a:r>
          </a:p>
          <a:p>
            <a:pPr lvl="1"/>
            <a:r>
              <a:rPr lang="en-US" dirty="0"/>
              <a:t>all the nodes on its </a:t>
            </a:r>
            <a:r>
              <a:rPr lang="en-US" dirty="0">
                <a:solidFill>
                  <a:srgbClr val="00B050"/>
                </a:solidFill>
              </a:rPr>
              <a:t>left</a:t>
            </a:r>
            <a:r>
              <a:rPr lang="en-US" dirty="0"/>
              <a:t> branch are either null or have keys </a:t>
            </a:r>
            <a:r>
              <a:rPr lang="en-US" dirty="0">
                <a:solidFill>
                  <a:srgbClr val="00B050"/>
                </a:solidFill>
              </a:rPr>
              <a:t>less than k</a:t>
            </a:r>
          </a:p>
          <a:p>
            <a:pPr lvl="1"/>
            <a:r>
              <a:rPr lang="en-US" dirty="0"/>
              <a:t>all the nodes on its </a:t>
            </a:r>
            <a:r>
              <a:rPr lang="en-US" dirty="0">
                <a:solidFill>
                  <a:schemeClr val="accent2">
                    <a:lumMod val="75000"/>
                  </a:schemeClr>
                </a:solidFill>
              </a:rPr>
              <a:t>right</a:t>
            </a:r>
            <a:r>
              <a:rPr lang="en-US" dirty="0"/>
              <a:t> branch are either null or have keys </a:t>
            </a:r>
            <a:r>
              <a:rPr lang="en-US" dirty="0">
                <a:solidFill>
                  <a:schemeClr val="accent2">
                    <a:lumMod val="75000"/>
                  </a:schemeClr>
                </a:solidFill>
              </a:rPr>
              <a:t>greater than k</a:t>
            </a:r>
          </a:p>
          <a:p>
            <a:pPr lvl="1"/>
            <a:endParaRPr lang="en-US" dirty="0"/>
          </a:p>
          <a:p>
            <a:r>
              <a:rPr lang="en-US" dirty="0"/>
              <a:t>To find a node with a given key is </a:t>
            </a:r>
            <a:r>
              <a:rPr lang="en-US" altLang="en-US" dirty="0">
                <a:solidFill>
                  <a:srgbClr val="FF0000"/>
                </a:solidFill>
                <a:latin typeface="Times New Roman" panose="02020603050405020304" pitchFamily="18" charset="0"/>
                <a:cs typeface="Times New Roman" panose="02020603050405020304" pitchFamily="18" charset="0"/>
              </a:rPr>
              <a:t>O(</a:t>
            </a:r>
            <a:r>
              <a:rPr lang="en-US" dirty="0">
                <a:solidFill>
                  <a:srgbClr val="FF0000"/>
                </a:solidFill>
                <a:latin typeface="Times New Roman" panose="02020603050405020304" pitchFamily="18" charset="0"/>
                <a:cs typeface="Times New Roman" panose="02020603050405020304" pitchFamily="18" charset="0"/>
              </a:rPr>
              <a:t>log </a:t>
            </a:r>
            <a:r>
              <a:rPr lang="en-US" i="1" dirty="0">
                <a:solidFill>
                  <a:srgbClr val="FF0000"/>
                </a:solidFill>
                <a:latin typeface="Times New Roman" panose="02020603050405020304" pitchFamily="18" charset="0"/>
                <a:cs typeface="Times New Roman" panose="02020603050405020304" pitchFamily="18" charset="0"/>
              </a:rPr>
              <a:t>n</a:t>
            </a:r>
            <a:r>
              <a:rPr lang="en-US" dirty="0">
                <a:solidFill>
                  <a:srgbClr val="FF0000"/>
                </a:solidFill>
                <a:latin typeface="Times New Roman" panose="02020603050405020304" pitchFamily="18" charset="0"/>
                <a:cs typeface="Times New Roman" panose="02020603050405020304" pitchFamily="18" charset="0"/>
              </a:rPr>
              <a:t>)</a:t>
            </a:r>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99</a:t>
            </a:fld>
            <a:endParaRPr lang="en-US"/>
          </a:p>
        </p:txBody>
      </p:sp>
    </p:spTree>
    <p:extLst>
      <p:ext uri="{BB962C8B-B14F-4D97-AF65-F5344CB8AC3E}">
        <p14:creationId xmlns:p14="http://schemas.microsoft.com/office/powerpoint/2010/main" val="25362701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57138</TotalTime>
  <Words>11469</Words>
  <Application>Microsoft Office PowerPoint</Application>
  <PresentationFormat>Widescreen</PresentationFormat>
  <Paragraphs>1934</Paragraphs>
  <Slides>171</Slides>
  <Notes>149</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171</vt:i4>
      </vt:variant>
    </vt:vector>
  </HeadingPairs>
  <TitlesOfParts>
    <vt:vector size="183" baseType="lpstr">
      <vt:lpstr>Helvetica Neue Light</vt:lpstr>
      <vt:lpstr>Monotype Sorts</vt:lpstr>
      <vt:lpstr>Arial</vt:lpstr>
      <vt:lpstr>Calibri</vt:lpstr>
      <vt:lpstr>Calibri Light</vt:lpstr>
      <vt:lpstr>Courier New</vt:lpstr>
      <vt:lpstr>Helvetica</vt:lpstr>
      <vt:lpstr>Symbol</vt:lpstr>
      <vt:lpstr>Times New Roman</vt:lpstr>
      <vt:lpstr>Wingdings</vt:lpstr>
      <vt:lpstr>Office Theme</vt:lpstr>
      <vt:lpstr>Equation</vt:lpstr>
      <vt:lpstr>Lecture 7</vt:lpstr>
      <vt:lpstr>Outline</vt:lpstr>
      <vt:lpstr>Process, threads, tasks</vt:lpstr>
      <vt:lpstr>Pthreads</vt:lpstr>
      <vt:lpstr>Normal vs Real-time Process</vt:lpstr>
      <vt:lpstr>Information about processes</vt:lpstr>
      <vt:lpstr>Recall: Linux’s stacks</vt:lpstr>
      <vt:lpstr>Tasks in Linux</vt:lpstr>
      <vt:lpstr>Layout</vt:lpstr>
      <vt:lpstr>Task States in Linux</vt:lpstr>
      <vt:lpstr>State transition</vt:lpstr>
      <vt:lpstr>Process Identification</vt:lpstr>
      <vt:lpstr>Process hierarchy</vt:lpstr>
      <vt:lpstr>Parents of Processes</vt:lpstr>
      <vt:lpstr>Process Creation</vt:lpstr>
      <vt:lpstr>Copy-on-Write (COW)</vt:lpstr>
      <vt:lpstr>clone()</vt:lpstr>
      <vt:lpstr>vfork()</vt:lpstr>
      <vt:lpstr>Process switching</vt:lpstr>
      <vt:lpstr>Keeping time</vt:lpstr>
      <vt:lpstr>Timer hardware on x86</vt:lpstr>
      <vt:lpstr>Keeping time</vt:lpstr>
      <vt:lpstr>Linux timekeeping architecture</vt:lpstr>
      <vt:lpstr>Important time variables</vt:lpstr>
      <vt:lpstr>CPU load</vt:lpstr>
      <vt:lpstr>Process Scheduling</vt:lpstr>
      <vt:lpstr>CPU Scheduling</vt:lpstr>
      <vt:lpstr>Assumptions about Scheduling</vt:lpstr>
      <vt:lpstr>Assumption: CPU Bursts</vt:lpstr>
      <vt:lpstr>Assumption: CPU Bursts</vt:lpstr>
      <vt:lpstr>What is Important in a Scheduling Algorithm?</vt:lpstr>
      <vt:lpstr>Scheduling Algorithms: First-Come, First-Served (FCFS)</vt:lpstr>
      <vt:lpstr>Scheduling Algorithms: First-Come, First-Served (FCFS)</vt:lpstr>
      <vt:lpstr>Scheduling Algorithms: First-Come, First-Served (FCFS)</vt:lpstr>
      <vt:lpstr>Scheduling Algorithms: First-Come, First-Served (FCFS)</vt:lpstr>
      <vt:lpstr>Round Robin (RR) Scheduling</vt:lpstr>
      <vt:lpstr>Round Robin (RR) Scheduling</vt:lpstr>
      <vt:lpstr>Example of RR with Time Quantum = 4</vt:lpstr>
      <vt:lpstr>Example of RR with Time Quantum = 4</vt:lpstr>
      <vt:lpstr>Turnaround Time Varies With The Time Quantum</vt:lpstr>
      <vt:lpstr>Example of RR with Time Quantum = 20</vt:lpstr>
      <vt:lpstr>RR Summary</vt:lpstr>
      <vt:lpstr>Comparing FCFS and RR</vt:lpstr>
      <vt:lpstr>Comparing FCFS and RR</vt:lpstr>
      <vt:lpstr>Scheduling</vt:lpstr>
      <vt:lpstr>Scheduling</vt:lpstr>
      <vt:lpstr>Example: SRTF</vt:lpstr>
      <vt:lpstr>Example: SRTF</vt:lpstr>
      <vt:lpstr>SRTF summary</vt:lpstr>
      <vt:lpstr>Predicting the Future</vt:lpstr>
      <vt:lpstr>Determining Length of Next CPU Burst</vt:lpstr>
      <vt:lpstr>Predicting the Future</vt:lpstr>
      <vt:lpstr>Priority Scheduling</vt:lpstr>
      <vt:lpstr>Linux niceness</vt:lpstr>
      <vt:lpstr>Priority Inversion Example</vt:lpstr>
      <vt:lpstr>Fixing Priority Inversion</vt:lpstr>
      <vt:lpstr>Multi-level Feedback Scheduling</vt:lpstr>
      <vt:lpstr>Scheduling Details</vt:lpstr>
      <vt:lpstr>Scheduling Details</vt:lpstr>
      <vt:lpstr>Fairness</vt:lpstr>
      <vt:lpstr>Lottery Scheduling</vt:lpstr>
      <vt:lpstr>Process Scheduling in Linux</vt:lpstr>
      <vt:lpstr>Type of Processes</vt:lpstr>
      <vt:lpstr>Miscellaneous issues</vt:lpstr>
      <vt:lpstr>Preemption options</vt:lpstr>
      <vt:lpstr>schedule()</vt:lpstr>
      <vt:lpstr>scheduler_tick()</vt:lpstr>
      <vt:lpstr>Scheduling Realtime Processes in Linux</vt:lpstr>
      <vt:lpstr>The realtime scheduler</vt:lpstr>
      <vt:lpstr>Linux real-time scheduling policies</vt:lpstr>
      <vt:lpstr>Scheduling Normal Processes in Linux</vt:lpstr>
      <vt:lpstr>The early scheduling algorithm</vt:lpstr>
      <vt:lpstr>Linux kernel 0.01 Scheduler</vt:lpstr>
      <vt:lpstr>O(n) Scheduler</vt:lpstr>
      <vt:lpstr>O(n) Scheduler</vt:lpstr>
      <vt:lpstr>Current state: The duel of two hackers</vt:lpstr>
      <vt:lpstr>O(1) Scheduler</vt:lpstr>
      <vt:lpstr>Compared to before</vt:lpstr>
      <vt:lpstr>The two priority arrays</vt:lpstr>
      <vt:lpstr>Storage layout of the two arrays</vt:lpstr>
      <vt:lpstr>The priority bitmap</vt:lpstr>
      <vt:lpstr>Major flaw of O(1) scheduler</vt:lpstr>
      <vt:lpstr>Staircase Scheduler</vt:lpstr>
      <vt:lpstr>Rationale of the Staircase Scheduler</vt:lpstr>
      <vt:lpstr>The Rotating Staircase Scheduler</vt:lpstr>
      <vt:lpstr>Basic idea</vt:lpstr>
      <vt:lpstr>Rotations (epoch)</vt:lpstr>
      <vt:lpstr>Deadline</vt:lpstr>
      <vt:lpstr>Favoring interactivity</vt:lpstr>
      <vt:lpstr>Completely Fair Scheduling</vt:lpstr>
      <vt:lpstr>Completely Fair Scheduler</vt:lpstr>
      <vt:lpstr>Ideal Fair Scheduling</vt:lpstr>
      <vt:lpstr>Approximating fairness</vt:lpstr>
      <vt:lpstr>Time-ordered Red-black Tree</vt:lpstr>
      <vt:lpstr>Red-black Trees</vt:lpstr>
      <vt:lpstr>Red-black trees</vt:lpstr>
      <vt:lpstr>Properties of Red-Black Trees</vt:lpstr>
      <vt:lpstr>Operations on RB Trees</vt:lpstr>
      <vt:lpstr>Query Operation</vt:lpstr>
      <vt:lpstr>Rotations</vt:lpstr>
      <vt:lpstr>Rotations</vt:lpstr>
      <vt:lpstr>Insert into a Red-Black Tree</vt:lpstr>
      <vt:lpstr>Insertion Case 1</vt:lpstr>
      <vt:lpstr>Insertion Case 2</vt:lpstr>
      <vt:lpstr>Insertion Case 3</vt:lpstr>
      <vt:lpstr>Insertion Case 4</vt:lpstr>
      <vt:lpstr>Insert Case 5</vt:lpstr>
      <vt:lpstr>An Example</vt:lpstr>
      <vt:lpstr>An Example</vt:lpstr>
      <vt:lpstr>An Example</vt:lpstr>
      <vt:lpstr>An Example</vt:lpstr>
      <vt:lpstr>An Example</vt:lpstr>
      <vt:lpstr>An Example</vt:lpstr>
      <vt:lpstr>An Example</vt:lpstr>
      <vt:lpstr>An Example</vt:lpstr>
      <vt:lpstr>An Example</vt:lpstr>
      <vt:lpstr>An Example</vt:lpstr>
      <vt:lpstr>An Example</vt:lpstr>
      <vt:lpstr>An Example</vt:lpstr>
      <vt:lpstr>An Example</vt:lpstr>
      <vt:lpstr>An Example</vt:lpstr>
      <vt:lpstr>An Example</vt:lpstr>
      <vt:lpstr>An Example</vt:lpstr>
      <vt:lpstr>An Example</vt:lpstr>
      <vt:lpstr>An Example</vt:lpstr>
      <vt:lpstr>An Example</vt:lpstr>
      <vt:lpstr>Deletion Operation in a Red-Black Tree</vt:lpstr>
      <vt:lpstr>Back to CFS</vt:lpstr>
      <vt:lpstr>CFS Data Structure</vt:lpstr>
      <vt:lpstr>Virtual Clock and vruntime</vt:lpstr>
      <vt:lpstr>Load weight</vt:lpstr>
      <vt:lpstr>The “10% effect”</vt:lpstr>
      <vt:lpstr>Concept of a “period”</vt:lpstr>
      <vt:lpstr>Time slices</vt:lpstr>
      <vt:lpstr>How CFS works</vt:lpstr>
      <vt:lpstr>How CFS works</vt:lpstr>
      <vt:lpstr>vruntime and nice value</vt:lpstr>
      <vt:lpstr>CFS Principles</vt:lpstr>
      <vt:lpstr>Small digression: floating point and the kernel</vt:lpstr>
      <vt:lpstr>CFS Group Scheduling</vt:lpstr>
      <vt:lpstr>Use of shares</vt:lpstr>
      <vt:lpstr>CFS Bandwidth Control</vt:lpstr>
      <vt:lpstr>SMP Load Balancing</vt:lpstr>
      <vt:lpstr>Scheduling Domain</vt:lpstr>
      <vt:lpstr>Load balancing with domains</vt:lpstr>
      <vt:lpstr>Con’s Response</vt:lpstr>
      <vt:lpstr>Brain F*ck Scheduler</vt:lpstr>
      <vt:lpstr>BFS Global Runqueue</vt:lpstr>
      <vt:lpstr>Virtual Deadline</vt:lpstr>
      <vt:lpstr>Virtual deadline</vt:lpstr>
      <vt:lpstr>The parameters</vt:lpstr>
      <vt:lpstr>How it works</vt:lpstr>
      <vt:lpstr>BFS finding the next task</vt:lpstr>
      <vt:lpstr>Isochronous and Idleprio scheduling</vt:lpstr>
      <vt:lpstr>Skip List</vt:lpstr>
      <vt:lpstr>What is a Skip List</vt:lpstr>
      <vt:lpstr>Search</vt:lpstr>
      <vt:lpstr>Insertion</vt:lpstr>
      <vt:lpstr>Deletion</vt:lpstr>
      <vt:lpstr>Complexity</vt:lpstr>
      <vt:lpstr>Improvements to BFS</vt:lpstr>
      <vt:lpstr>Multiple Queue Skiplist Scheduler (MuQSS)</vt:lpstr>
      <vt:lpstr>MuQSS</vt:lpstr>
      <vt:lpstr>Skiplists in MuQSS</vt:lpstr>
      <vt:lpstr>Virtual deadlines</vt:lpstr>
      <vt:lpstr>Selecting a task</vt:lpstr>
      <vt:lpstr>Operations</vt:lpstr>
      <vt:lpstr>interactive mode task lookup</vt:lpstr>
      <vt:lpstr>!interactive mode task lookup</vt:lpstr>
      <vt:lpstr>In summary</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7</dc:title>
  <dc:creator>wongwf</dc:creator>
  <cp:lastModifiedBy>Weng-Fai Wong</cp:lastModifiedBy>
  <cp:revision>196</cp:revision>
  <dcterms:created xsi:type="dcterms:W3CDTF">2017-02-21T03:50:29Z</dcterms:created>
  <dcterms:modified xsi:type="dcterms:W3CDTF">2022-03-07T08:38:13Z</dcterms:modified>
</cp:coreProperties>
</file>